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Masters/slideMaster7.xml" ContentType="application/vnd.openxmlformats-officedocument.presentationml.slideMaster+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slideLayouts/slideLayout15.xml" ContentType="application/vnd.openxmlformats-officedocument.presentationml.slideLayout+xml"/>
  <Override PartName="/ppt/slides/slide66.xml" ContentType="application/vnd.openxmlformats-officedocument.presentationml.slide+xml"/>
  <Override PartName="/ppt/theme/theme1.xml" ContentType="application/vnd.openxmlformats-officedocument.theme+xml"/>
  <Override PartName="/ppt/slideLayouts/slideLayout24.xml" ContentType="application/vnd.openxmlformats-officedocument.presentationml.slideLayout+xml"/>
  <Override PartName="/ppt/slides/slide75.xml" ContentType="application/vnd.openxmlformats-officedocument.presentationml.slide+xml"/>
  <Override PartName="/ppt/notesSlides/notesSlide2.xml" ContentType="application/vnd.openxmlformats-officedocument.presentationml.notesSlide+xml"/>
  <Override PartName="/ppt/slides/slide85.xml" ContentType="application/vnd.openxmlformats-officedocument.presentationml.slide+xml"/>
  <Override PartName="/ppt/embeddings/oleObject1.bin" ContentType="application/vnd.openxmlformats-officedocument.oleObject"/>
  <Override PartName="/ppt/slides/slide95.xml" ContentType="application/vnd.openxmlformats-officedocument.presentationml.slide+xml"/>
  <Override PartName="/ppt/theme/theme7.xml" ContentType="application/vnd.openxmlformats-officedocument.them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theme/theme12.xml" ContentType="application/vnd.openxmlformats-officedocument.theme+xml"/>
  <Override PartName="/ppt/notesSlides/notesSlide21.xml" ContentType="application/vnd.openxmlformats-officedocument.presentationml.notesSlide+xml"/>
  <Override PartName="/ppt/embeddings/oleObject7.bin" ContentType="application/vnd.openxmlformats-officedocument.oleObject"/>
  <Override PartName="/ppt/slides/slide23.xml" ContentType="application/vnd.openxmlformats-officedocument.presentationml.slide+xml"/>
  <Override PartName="/ppt/notesSlides/notesSlide31.xml" ContentType="application/vnd.openxmlformats-officedocument.presentationml.notesSlide+xml"/>
  <Override PartName="/ppt/slideMasters/slideMaster13.xml" ContentType="application/vnd.openxmlformats-officedocument.presentationml.slideMaster+xml"/>
  <Override PartName="/ppt/slides/slide4.xml" ContentType="application/vnd.openxmlformats-officedocument.presentationml.slide+xml"/>
  <Override PartName="/ppt/slides/slide32.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s/slide42.xml" ContentType="application/vnd.openxmlformats-officedocument.presentationml.slide+xml"/>
  <Override PartName="/ppt/notesSlides/notesSlide40.xml" ContentType="application/vnd.openxmlformats-officedocument.presentationml.notes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Masters/slideMaster8.xml" ContentType="application/vnd.openxmlformats-officedocument.presentationml.slideMaster+xml"/>
  <Override PartName="/ppt/slides/slide48.xml" ContentType="application/vnd.openxmlformats-officedocument.presentationml.slide+xml"/>
  <Override PartName="/ppt/slides/slide57.xml" ContentType="application/vnd.openxmlformats-officedocument.presentationml.slide+xml"/>
  <Override PartName="/ppt/slides/slide90.xml" ContentType="application/vnd.openxmlformats-officedocument.presentationml.slide+xml"/>
  <Override PartName="/ppt/slideLayouts/slideLayout16.xml" ContentType="application/vnd.openxmlformats-officedocument.presentationml.slideLayout+xml"/>
  <Override PartName="/ppt/slides/slide67.xml" ContentType="application/vnd.openxmlformats-officedocument.presentationml.slide+xml"/>
  <Override PartName="/ppt/theme/theme2.xml" ContentType="application/vnd.openxmlformats-officedocument.theme+xml"/>
  <Override PartName="/ppt/slideLayouts/slideLayout25.xml" ContentType="application/vnd.openxmlformats-officedocument.presentationml.slideLayout+xml"/>
  <Override PartName="/ppt/slides/slide76.xml" ContentType="application/vnd.openxmlformats-officedocument.presentationml.slide+xml"/>
  <Override PartName="/ppt/notesSlides/notesSlide3.xml" ContentType="application/vnd.openxmlformats-officedocument.presentationml.notesSlide+xml"/>
  <Default Extension="emf" ContentType="image/x-emf"/>
  <Override PartName="/ppt/slides/slide86.xml" ContentType="application/vnd.openxmlformats-officedocument.presentationml.slide+xml"/>
  <Override PartName="/ppt/embeddings/oleObject2.bin" ContentType="application/vnd.openxmlformats-officedocument.oleObject"/>
  <Override PartName="/ppt/theme/theme8.xml" ContentType="application/vnd.openxmlformats-officedocument.them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theme/theme13.xml" ContentType="application/vnd.openxmlformats-officedocument.them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Masters/slideMaster14.xml" ContentType="application/vnd.openxmlformats-officedocument.presentationml.slideMaster+xml"/>
  <Override PartName="/ppt/slides/slide5.xml" ContentType="application/vnd.openxmlformats-officedocument.presentationml.slide+xml"/>
  <Override PartName="/ppt/slideLayouts/slideLayout6.xml" ContentType="application/vnd.openxmlformats-officedocument.presentationml.slideLayout+xml"/>
  <Override PartName="/ppt/slideMasters/slideMaster3.xml" ContentType="application/vnd.openxmlformats-officedocument.presentationml.slideMaster+xml"/>
  <Override PartName="/ppt/slides/slide43.xml" ContentType="application/vnd.openxmlformats-officedocument.presentationml.slide+xml"/>
  <Default Extension="xml" ContentType="application/xml"/>
  <Override PartName="/ppt/tableStyles.xml" ContentType="application/vnd.openxmlformats-officedocument.presentationml.tableStyles+xml"/>
  <Override PartName="/ppt/notesSlides/notesSlide18.xml" ContentType="application/vnd.openxmlformats-officedocument.presentationml.notesSlide+xml"/>
  <Override PartName="/ppt/slides/slide52.xml" ContentType="application/vnd.openxmlformats-officedocument.presentationml.slide+xml"/>
  <Override PartName="/ppt/notesSlides/notesSlide41.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slideMasters/slideMaster9.xml" ContentType="application/vnd.openxmlformats-officedocument.presentationml.slideMaster+xml"/>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slideLayouts/slideLayout17.xml" ContentType="application/vnd.openxmlformats-officedocument.presentationml.slideLayout+xml"/>
  <Override PartName="/ppt/slides/slide68.xml" ContentType="application/vnd.openxmlformats-officedocument.presentationml.slide+xml"/>
  <Override PartName="/ppt/theme/theme3.xml" ContentType="application/vnd.openxmlformats-officedocument.them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embeddings/oleObject3.bin" ContentType="application/vnd.openxmlformats-officedocument.oleObject"/>
  <Override PartName="/ppt/slides/slide96.xml" ContentType="application/vnd.openxmlformats-officedocument.presentationml.slide+xml"/>
  <Override PartName="/ppt/slideLayouts/slideLayout1.xml" ContentType="application/vnd.openxmlformats-officedocument.presentationml.slideLayout+xml"/>
  <Override PartName="/ppt/theme/theme9.xml" ContentType="application/vnd.openxmlformats-officedocument.theme+xml"/>
  <Override PartName="/ppt/notesSlides/notesSlide9.xml" ContentType="application/vnd.openxmlformats-officedocument.presentationml.notesSlide+xml"/>
  <Default Extension="gif" ContentType="image/gif"/>
  <Override PartName="/ppt/notesSlides/notesSlide13.xml" ContentType="application/vnd.openxmlformats-officedocument.presentationml.notesSlide+xml"/>
  <Override PartName="/ppt/slides/slide15.xml" ContentType="application/vnd.openxmlformats-officedocument.presentationml.slide+xml"/>
  <Override PartName="/ppt/theme/theme14.xml" ContentType="application/vnd.openxmlformats-officedocument.them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Masters/slideMaster4.xml" ContentType="application/vnd.openxmlformats-officedocument.presentationml.slideMaster+xml"/>
  <Override PartName="/ppt/slides/slide44.xml" ContentType="application/vnd.openxmlformats-officedocument.presentationml.slide+xml"/>
  <Override PartName="/ppt/notesSlides/notesSlide42.xml" ContentType="application/vnd.openxmlformats-officedocument.presentationml.notes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slideLayouts/slideLayout21.xml" ContentType="application/vnd.openxmlformats-officedocument.presentationml.slideLayout+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slides/slide92.xml" ContentType="application/vnd.openxmlformats-officedocument.presentationml.slide+xml"/>
  <Override PartName="/ppt/slides/slide59.xml" ContentType="application/vnd.openxmlformats-officedocument.presentationml.slide+xml"/>
  <Override PartName="/ppt/slideLayouts/slideLayout18.xml" ContentType="application/vnd.openxmlformats-officedocument.presentationml.slideLayout+xml"/>
  <Override PartName="/ppt/slides/slide69.xml" ContentType="application/vnd.openxmlformats-officedocument.presentationml.slide+xml"/>
  <Override PartName="/ppt/theme/theme4.xml" ContentType="application/vnd.openxmlformats-officedocument.them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embeddings/oleObject4.bin" ContentType="application/vnd.openxmlformats-officedocument.oleObject"/>
  <Override PartName="/ppt/slides/slide20.xml" ContentType="application/vnd.openxmlformats-officedocument.presentationml.slide+xml"/>
  <Override PartName="/ppt/slides/slide97.xml" ContentType="application/vnd.openxmlformats-officedocument.presentationml.slide+xml"/>
  <Override PartName="/ppt/slideMasters/slideMaster10.xml" ContentType="application/vnd.openxmlformats-officedocument.presentationml.slideMaster+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theme/theme15.xml" ContentType="application/vnd.openxmlformats-officedocument.theme+xml"/>
  <Override PartName="/ppt/viewProps.xml" ContentType="application/vnd.openxmlformats-officedocument.presentationml.viewProps+xml"/>
  <Override PartName="/ppt/notesSlides/notesSlide24.xml" ContentType="application/vnd.openxmlformats-officedocument.presentationml.notesSlide+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Default Extension="wmf" ContentType="image/x-wmf"/>
  <Override PartName="/ppt/slideLayouts/slideLayout8.xml" ContentType="application/vnd.openxmlformats-officedocument.presentationml.slideLayout+xml"/>
  <Override PartName="/ppt/slideMasters/slideMaster5.xml" ContentType="application/vnd.openxmlformats-officedocument.presentationml.slideMaster+xml"/>
  <Override PartName="/ppt/slides/slide45.xml" ContentType="application/vnd.openxmlformats-officedocument.presentationml.slide+xml"/>
  <Override PartName="/ppt/notesSlides/notesSlide43.xml" ContentType="application/vnd.openxmlformats-officedocument.presentationml.notes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Layouts/slideLayout22.xml" ContentType="application/vnd.openxmlformats-officedocument.presentationml.slideLayout+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Default Extension="tiff" ContentType="image/tiff"/>
  <Override PartName="/ppt/slides/slide93.xml" ContentType="application/vnd.openxmlformats-officedocument.presentationml.slide+xml"/>
  <Override PartName="/ppt/slideLayouts/slideLayout19.xml" ContentType="application/vnd.openxmlformats-officedocument.presentationml.slideLayout+xml"/>
  <Override PartName="/ppt/theme/theme5.xml" ContentType="application/vnd.openxmlformats-officedocument.them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theme/theme10.xml" ContentType="application/vnd.openxmlformats-officedocument.theme+xml"/>
  <Override PartName="/ppt/slides/slide89.xml" ContentType="application/vnd.openxmlformats-officedocument.presentationml.slide+xml"/>
  <Override PartName="/ppt/embeddings/oleObject5.bin" ContentType="application/vnd.openxmlformats-officedocument.oleObject"/>
  <Override PartName="/ppt/slides/slide21.xml" ContentType="application/vnd.openxmlformats-officedocument.presentationml.slide+xml"/>
  <Override PartName="/ppt/slides/slide98.xml" ContentType="application/vnd.openxmlformats-officedocument.presentationml.slide+xml"/>
  <Override PartName="/ppt/slides/slide30.xml" ContentType="application/vnd.openxmlformats-officedocument.presentationml.slide+xml"/>
  <Override PartName="/ppt/slideMasters/slideMaster11.xml" ContentType="application/vnd.openxmlformats-officedocument.presentationml.slideMaster+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theme/theme16.xml" ContentType="application/vnd.openxmlformats-officedocument.them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Masters/slideMaster6.xml" ContentType="application/vnd.openxmlformats-officedocument.presentationml.slideMaster+xml"/>
  <Override PartName="/ppt/slides/slide46.xml" ContentType="application/vnd.openxmlformats-officedocument.presentationml.slide+xml"/>
  <Override PartName="/ppt/slides/slide55.xml" ContentType="application/vnd.openxmlformats-officedocument.presentationml.slide+xml"/>
  <Override PartName="/ppt/slideLayouts/slideLayout14.xml" ContentType="application/vnd.openxmlformats-officedocument.presentationml.slideLayout+xml"/>
  <Override PartName="/ppt/slides/slide65.xml" ContentType="application/vnd.openxmlformats-officedocument.presentationml.slide+xml"/>
  <Override PartName="/ppt/slideLayouts/slideLayout23.xml" ContentType="application/vnd.openxmlformats-officedocument.presentationml.slideLayout+xml"/>
  <Override PartName="/ppt/slides/slide74.xml" ContentType="application/vnd.openxmlformats-officedocument.presentationml.slide+xml"/>
  <Override PartName="/ppt/notesSlides/notesSlide1.xml" ContentType="application/vnd.openxmlformats-officedocument.presentationml.notesSlide+xml"/>
  <Override PartName="/ppt/slides/slide84.xml" ContentType="application/vnd.openxmlformats-officedocument.presentationml.slide+xml"/>
  <Override PartName="/ppt/slides/slide94.xml" ContentType="application/vnd.openxmlformats-officedocument.presentationml.slide+xml"/>
  <Override PartName="/ppt/theme/theme6.xml" ContentType="application/vnd.openxmlformats-officedocument.theme+xml"/>
  <Override PartName="/ppt/notesSlides/notesSlide7.xml" ContentType="application/vnd.openxmlformats-officedocument.presentationml.notesSlide+xml"/>
  <Override PartName="/ppt/slides/slide12.xml" ContentType="application/vnd.openxmlformats-officedocument.presentationml.slide+xml"/>
  <Override PartName="/ppt/theme/theme11.xml" ContentType="application/vnd.openxmlformats-officedocument.theme+xml"/>
  <Override PartName="/ppt/notesSlides/notesSlide20.xml" ContentType="application/vnd.openxmlformats-officedocument.presentationml.notesSlide+xml"/>
  <Override PartName="/ppt/embeddings/oleObject6.bin" ContentType="application/vnd.openxmlformats-officedocument.oleObject"/>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Masters/slideMaster12.xml" ContentType="application/vnd.openxmlformats-officedocument.presentationml.slideMaster+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83" r:id="rId3"/>
    <p:sldMasterId id="2147483695" r:id="rId4"/>
    <p:sldMasterId id="2147483698" r:id="rId5"/>
    <p:sldMasterId id="2147483700" r:id="rId6"/>
    <p:sldMasterId id="2147483701" r:id="rId7"/>
    <p:sldMasterId id="2147483703" r:id="rId8"/>
    <p:sldMasterId id="2147483706" r:id="rId9"/>
    <p:sldMasterId id="2147483708" r:id="rId10"/>
    <p:sldMasterId id="2147483711" r:id="rId11"/>
    <p:sldMasterId id="2147483712" r:id="rId12"/>
    <p:sldMasterId id="2147483715" r:id="rId13"/>
    <p:sldMasterId id="2147483717" r:id="rId14"/>
  </p:sldMasterIdLst>
  <p:notesMasterIdLst>
    <p:notesMasterId r:id="rId113"/>
  </p:notesMasterIdLst>
  <p:handoutMasterIdLst>
    <p:handoutMasterId r:id="rId114"/>
  </p:handoutMasterIdLst>
  <p:sldIdLst>
    <p:sldId id="256" r:id="rId15"/>
    <p:sldId id="676" r:id="rId16"/>
    <p:sldId id="677" r:id="rId17"/>
    <p:sldId id="678" r:id="rId18"/>
    <p:sldId id="258" r:id="rId19"/>
    <p:sldId id="654" r:id="rId20"/>
    <p:sldId id="655" r:id="rId21"/>
    <p:sldId id="672" r:id="rId22"/>
    <p:sldId id="666" r:id="rId23"/>
    <p:sldId id="667" r:id="rId24"/>
    <p:sldId id="668" r:id="rId25"/>
    <p:sldId id="669" r:id="rId26"/>
    <p:sldId id="730" r:id="rId27"/>
    <p:sldId id="731" r:id="rId28"/>
    <p:sldId id="733" r:id="rId29"/>
    <p:sldId id="671" r:id="rId30"/>
    <p:sldId id="673" r:id="rId31"/>
    <p:sldId id="732" r:id="rId32"/>
    <p:sldId id="683" r:id="rId33"/>
    <p:sldId id="734" r:id="rId34"/>
    <p:sldId id="599" r:id="rId35"/>
    <p:sldId id="453" r:id="rId36"/>
    <p:sldId id="577" r:id="rId37"/>
    <p:sldId id="449" r:id="rId38"/>
    <p:sldId id="529" r:id="rId39"/>
    <p:sldId id="450" r:id="rId40"/>
    <p:sldId id="595" r:id="rId41"/>
    <p:sldId id="594" r:id="rId42"/>
    <p:sldId id="457" r:id="rId43"/>
    <p:sldId id="458" r:id="rId44"/>
    <p:sldId id="459" r:id="rId45"/>
    <p:sldId id="460" r:id="rId46"/>
    <p:sldId id="461" r:id="rId47"/>
    <p:sldId id="592" r:id="rId48"/>
    <p:sldId id="742" r:id="rId49"/>
    <p:sldId id="689" r:id="rId50"/>
    <p:sldId id="690" r:id="rId51"/>
    <p:sldId id="691" r:id="rId52"/>
    <p:sldId id="692" r:id="rId53"/>
    <p:sldId id="693" r:id="rId54"/>
    <p:sldId id="694" r:id="rId55"/>
    <p:sldId id="695" r:id="rId56"/>
    <p:sldId id="680" r:id="rId57"/>
    <p:sldId id="681" r:id="rId58"/>
    <p:sldId id="682" r:id="rId59"/>
    <p:sldId id="557" r:id="rId60"/>
    <p:sldId id="558" r:id="rId61"/>
    <p:sldId id="686" r:id="rId62"/>
    <p:sldId id="612" r:id="rId63"/>
    <p:sldId id="701" r:id="rId64"/>
    <p:sldId id="613" r:id="rId65"/>
    <p:sldId id="639" r:id="rId66"/>
    <p:sldId id="640" r:id="rId67"/>
    <p:sldId id="649" r:id="rId68"/>
    <p:sldId id="486" r:id="rId69"/>
    <p:sldId id="703" r:id="rId70"/>
    <p:sldId id="705" r:id="rId71"/>
    <p:sldId id="706" r:id="rId72"/>
    <p:sldId id="704" r:id="rId73"/>
    <p:sldId id="707" r:id="rId74"/>
    <p:sldId id="708" r:id="rId75"/>
    <p:sldId id="709" r:id="rId76"/>
    <p:sldId id="710" r:id="rId77"/>
    <p:sldId id="711" r:id="rId78"/>
    <p:sldId id="712" r:id="rId79"/>
    <p:sldId id="713" r:id="rId80"/>
    <p:sldId id="714" r:id="rId81"/>
    <p:sldId id="715" r:id="rId82"/>
    <p:sldId id="716" r:id="rId83"/>
    <p:sldId id="717" r:id="rId84"/>
    <p:sldId id="718" r:id="rId85"/>
    <p:sldId id="719" r:id="rId86"/>
    <p:sldId id="720" r:id="rId87"/>
    <p:sldId id="721" r:id="rId88"/>
    <p:sldId id="722" r:id="rId89"/>
    <p:sldId id="723" r:id="rId90"/>
    <p:sldId id="724" r:id="rId91"/>
    <p:sldId id="736" r:id="rId92"/>
    <p:sldId id="499" r:id="rId93"/>
    <p:sldId id="530" r:id="rId94"/>
    <p:sldId id="662" r:id="rId95"/>
    <p:sldId id="728" r:id="rId96"/>
    <p:sldId id="740" r:id="rId97"/>
    <p:sldId id="737" r:id="rId98"/>
    <p:sldId id="738" r:id="rId99"/>
    <p:sldId id="739" r:id="rId100"/>
    <p:sldId id="741" r:id="rId101"/>
    <p:sldId id="602" r:id="rId102"/>
    <p:sldId id="726" r:id="rId103"/>
    <p:sldId id="727" r:id="rId104"/>
    <p:sldId id="564" r:id="rId105"/>
    <p:sldId id="501" r:id="rId106"/>
    <p:sldId id="500" r:id="rId107"/>
    <p:sldId id="559" r:id="rId108"/>
    <p:sldId id="663" r:id="rId109"/>
    <p:sldId id="687" r:id="rId110"/>
    <p:sldId id="688" r:id="rId111"/>
    <p:sldId id="735" r:id="rId112"/>
  </p:sldIdLst>
  <p:sldSz cx="9144000" cy="6858000" type="screen4x3"/>
  <p:notesSz cx="6858000" cy="9144000"/>
  <p:defaultTextStyle>
    <a:defPPr>
      <a:defRPr lang="en-US"/>
    </a:defPPr>
    <a:lvl1pPr marL="0" algn="l" defTabSz="457153" rtl="0" eaLnBrk="1" latinLnBrk="0" hangingPunct="1">
      <a:defRPr sz="1800" kern="1200">
        <a:solidFill>
          <a:schemeClr val="tx1"/>
        </a:solidFill>
        <a:latin typeface="+mn-lt"/>
        <a:ea typeface="+mn-ea"/>
        <a:cs typeface="+mn-cs"/>
      </a:defRPr>
    </a:lvl1pPr>
    <a:lvl2pPr marL="457153" algn="l" defTabSz="457153" rtl="0" eaLnBrk="1" latinLnBrk="0" hangingPunct="1">
      <a:defRPr sz="1800" kern="1200">
        <a:solidFill>
          <a:schemeClr val="tx1"/>
        </a:solidFill>
        <a:latin typeface="+mn-lt"/>
        <a:ea typeface="+mn-ea"/>
        <a:cs typeface="+mn-cs"/>
      </a:defRPr>
    </a:lvl2pPr>
    <a:lvl3pPr marL="914305" algn="l" defTabSz="457153" rtl="0" eaLnBrk="1" latinLnBrk="0" hangingPunct="1">
      <a:defRPr sz="1800" kern="1200">
        <a:solidFill>
          <a:schemeClr val="tx1"/>
        </a:solidFill>
        <a:latin typeface="+mn-lt"/>
        <a:ea typeface="+mn-ea"/>
        <a:cs typeface="+mn-cs"/>
      </a:defRPr>
    </a:lvl3pPr>
    <a:lvl4pPr marL="1371458" algn="l" defTabSz="457153" rtl="0" eaLnBrk="1" latinLnBrk="0" hangingPunct="1">
      <a:defRPr sz="1800" kern="1200">
        <a:solidFill>
          <a:schemeClr val="tx1"/>
        </a:solidFill>
        <a:latin typeface="+mn-lt"/>
        <a:ea typeface="+mn-ea"/>
        <a:cs typeface="+mn-cs"/>
      </a:defRPr>
    </a:lvl4pPr>
    <a:lvl5pPr marL="1828610" algn="l" defTabSz="457153" rtl="0" eaLnBrk="1" latinLnBrk="0" hangingPunct="1">
      <a:defRPr sz="1800" kern="1200">
        <a:solidFill>
          <a:schemeClr val="tx1"/>
        </a:solidFill>
        <a:latin typeface="+mn-lt"/>
        <a:ea typeface="+mn-ea"/>
        <a:cs typeface="+mn-cs"/>
      </a:defRPr>
    </a:lvl5pPr>
    <a:lvl6pPr marL="2285763" algn="l" defTabSz="457153" rtl="0" eaLnBrk="1" latinLnBrk="0" hangingPunct="1">
      <a:defRPr sz="1800" kern="1200">
        <a:solidFill>
          <a:schemeClr val="tx1"/>
        </a:solidFill>
        <a:latin typeface="+mn-lt"/>
        <a:ea typeface="+mn-ea"/>
        <a:cs typeface="+mn-cs"/>
      </a:defRPr>
    </a:lvl6pPr>
    <a:lvl7pPr marL="2742915" algn="l" defTabSz="457153" rtl="0" eaLnBrk="1" latinLnBrk="0" hangingPunct="1">
      <a:defRPr sz="1800" kern="1200">
        <a:solidFill>
          <a:schemeClr val="tx1"/>
        </a:solidFill>
        <a:latin typeface="+mn-lt"/>
        <a:ea typeface="+mn-ea"/>
        <a:cs typeface="+mn-cs"/>
      </a:defRPr>
    </a:lvl7pPr>
    <a:lvl8pPr marL="3200068" algn="l" defTabSz="457153" rtl="0" eaLnBrk="1" latinLnBrk="0" hangingPunct="1">
      <a:defRPr sz="1800" kern="1200">
        <a:solidFill>
          <a:schemeClr val="tx1"/>
        </a:solidFill>
        <a:latin typeface="+mn-lt"/>
        <a:ea typeface="+mn-ea"/>
        <a:cs typeface="+mn-cs"/>
      </a:defRPr>
    </a:lvl8pPr>
    <a:lvl9pPr marL="3657220" algn="l" defTabSz="45715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02" autoAdjust="0"/>
    <p:restoredTop sz="79299" autoAdjust="0"/>
  </p:normalViewPr>
  <p:slideViewPr>
    <p:cSldViewPr snapToGrid="0" snapToObjects="1">
      <p:cViewPr varScale="1">
        <p:scale>
          <a:sx n="83" d="100"/>
          <a:sy n="83" d="100"/>
        </p:scale>
        <p:origin x="-161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752"/>
    </p:cViewPr>
  </p:sorter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00" Type="http://schemas.openxmlformats.org/officeDocument/2006/relationships/slide" Target="slides/slide86.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image" Target="../media/image100.png"/><Relationship Id="rId2" Type="http://schemas.openxmlformats.org/officeDocument/2006/relationships/image" Target="../media/image10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13B6D7-35F2-544C-9710-E404BDC66052}" type="datetimeFigureOut">
              <a:rPr lang="en-US" smtClean="0"/>
              <a:pPr/>
              <a:t>10/28/11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8132D4-D987-F144-92A3-BF1A56F7EE3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10/28/11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153" rtl="0" eaLnBrk="1" latinLnBrk="0" hangingPunct="1">
      <a:defRPr sz="1200" kern="1200">
        <a:solidFill>
          <a:schemeClr val="tx1"/>
        </a:solidFill>
        <a:latin typeface="+mn-lt"/>
        <a:ea typeface="+mn-ea"/>
        <a:cs typeface="+mn-cs"/>
      </a:defRPr>
    </a:lvl1pPr>
    <a:lvl2pPr marL="457153" algn="l" defTabSz="457153" rtl="0" eaLnBrk="1" latinLnBrk="0" hangingPunct="1">
      <a:defRPr sz="1200" kern="1200">
        <a:solidFill>
          <a:schemeClr val="tx1"/>
        </a:solidFill>
        <a:latin typeface="+mn-lt"/>
        <a:ea typeface="+mn-ea"/>
        <a:cs typeface="+mn-cs"/>
      </a:defRPr>
    </a:lvl2pPr>
    <a:lvl3pPr marL="914305" algn="l" defTabSz="457153" rtl="0" eaLnBrk="1" latinLnBrk="0" hangingPunct="1">
      <a:defRPr sz="1200" kern="1200">
        <a:solidFill>
          <a:schemeClr val="tx1"/>
        </a:solidFill>
        <a:latin typeface="+mn-lt"/>
        <a:ea typeface="+mn-ea"/>
        <a:cs typeface="+mn-cs"/>
      </a:defRPr>
    </a:lvl3pPr>
    <a:lvl4pPr marL="1371458" algn="l" defTabSz="457153" rtl="0" eaLnBrk="1" latinLnBrk="0" hangingPunct="1">
      <a:defRPr sz="1200" kern="1200">
        <a:solidFill>
          <a:schemeClr val="tx1"/>
        </a:solidFill>
        <a:latin typeface="+mn-lt"/>
        <a:ea typeface="+mn-ea"/>
        <a:cs typeface="+mn-cs"/>
      </a:defRPr>
    </a:lvl4pPr>
    <a:lvl5pPr marL="1828610" algn="l" defTabSz="457153" rtl="0" eaLnBrk="1" latinLnBrk="0" hangingPunct="1">
      <a:defRPr sz="1200" kern="1200">
        <a:solidFill>
          <a:schemeClr val="tx1"/>
        </a:solidFill>
        <a:latin typeface="+mn-lt"/>
        <a:ea typeface="+mn-ea"/>
        <a:cs typeface="+mn-cs"/>
      </a:defRPr>
    </a:lvl5pPr>
    <a:lvl6pPr marL="2285763" algn="l" defTabSz="457153" rtl="0" eaLnBrk="1" latinLnBrk="0" hangingPunct="1">
      <a:defRPr sz="1200" kern="1200">
        <a:solidFill>
          <a:schemeClr val="tx1"/>
        </a:solidFill>
        <a:latin typeface="+mn-lt"/>
        <a:ea typeface="+mn-ea"/>
        <a:cs typeface="+mn-cs"/>
      </a:defRPr>
    </a:lvl6pPr>
    <a:lvl7pPr marL="2742915" algn="l" defTabSz="457153" rtl="0" eaLnBrk="1" latinLnBrk="0" hangingPunct="1">
      <a:defRPr sz="1200" kern="1200">
        <a:solidFill>
          <a:schemeClr val="tx1"/>
        </a:solidFill>
        <a:latin typeface="+mn-lt"/>
        <a:ea typeface="+mn-ea"/>
        <a:cs typeface="+mn-cs"/>
      </a:defRPr>
    </a:lvl7pPr>
    <a:lvl8pPr marL="3200068" algn="l" defTabSz="457153" rtl="0" eaLnBrk="1" latinLnBrk="0" hangingPunct="1">
      <a:defRPr sz="1200" kern="1200">
        <a:solidFill>
          <a:schemeClr val="tx1"/>
        </a:solidFill>
        <a:latin typeface="+mn-lt"/>
        <a:ea typeface="+mn-ea"/>
        <a:cs typeface="+mn-cs"/>
      </a:defRPr>
    </a:lvl8pPr>
    <a:lvl9pPr marL="3657220" algn="l" defTabSz="4571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84F3901-CA5D-4E4F-9248-53442ECFE357}" type="slidenum">
              <a:rPr lang="en-US"/>
              <a:pPr/>
              <a:t>17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Delicate balancing act: ---</a:t>
            </a:r>
            <a:r>
              <a:rPr lang="en-US" baseline="0" dirty="0" smtClean="0"/>
              <a:t> vision of the future but rooted in reality – with rigorous research.</a:t>
            </a:r>
          </a:p>
          <a:p>
            <a:endParaRPr lang="en-US" baseline="0" dirty="0" smtClean="0"/>
          </a:p>
          <a:p>
            <a:r>
              <a:rPr lang="en-US" dirty="0" smtClean="0"/>
              <a:t>Be</a:t>
            </a:r>
            <a:r>
              <a:rPr lang="en-US" baseline="0" dirty="0" smtClean="0"/>
              <a:t> sure to define “applications” – </a:t>
            </a:r>
            <a:r>
              <a:rPr lang="en-US" baseline="0" dirty="0" err="1" smtClean="0"/>
              <a:t>eScience</a:t>
            </a:r>
            <a:r>
              <a:rPr lang="en-US" baseline="0" dirty="0" smtClean="0"/>
              <a:t>, scientific applications…</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9F8B1F4-64B0-1B48-9C2C-26FFB8367370}" type="slidenum">
              <a:rPr lang="en-GB"/>
              <a:pPr/>
              <a:t>21</a:t>
            </a:fld>
            <a:endParaRPr lang="en-GB"/>
          </a:p>
        </p:txBody>
      </p:sp>
      <p:sp>
        <p:nvSpPr>
          <p:cNvPr id="28673" name="Text Box 1"/>
          <p:cNvSpPr txBox="1">
            <a:spLocks noChangeArrowheads="1"/>
          </p:cNvSpPr>
          <p:nvPr/>
        </p:nvSpPr>
        <p:spPr bwMode="auto">
          <a:xfrm>
            <a:off x="1003786" y="695134"/>
            <a:ext cx="4848989" cy="3428152"/>
          </a:xfrm>
          <a:prstGeom prst="rect">
            <a:avLst/>
          </a:prstGeom>
          <a:solidFill>
            <a:srgbClr val="FFFFFF"/>
          </a:solidFill>
          <a:ln w="9525">
            <a:solidFill>
              <a:srgbClr val="000000"/>
            </a:solidFill>
            <a:miter lim="800000"/>
            <a:headEnd/>
            <a:tailEnd/>
          </a:ln>
          <a:effectLst/>
        </p:spPr>
        <p:txBody>
          <a:bodyPr wrap="none" lIns="80165" tIns="40083" rIns="80165" bIns="40083" anchor="ctr">
            <a:prstTxWarp prst="textNoShape">
              <a:avLst/>
            </a:prstTxWarp>
          </a:bodyPr>
          <a:lstStyle/>
          <a:p>
            <a:endParaRPr lang="en-US"/>
          </a:p>
        </p:txBody>
      </p:sp>
      <p:sp>
        <p:nvSpPr>
          <p:cNvPr id="28674" name="Text Box 2"/>
          <p:cNvSpPr txBox="1">
            <a:spLocks noGrp="1" noChangeArrowheads="1"/>
          </p:cNvSpPr>
          <p:nvPr>
            <p:ph type="body"/>
          </p:nvPr>
        </p:nvSpPr>
        <p:spPr bwMode="auto">
          <a:xfrm>
            <a:off x="685512" y="4343231"/>
            <a:ext cx="5485536" cy="4113782"/>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6386" name="Rectangle 9"/>
          <p:cNvSpPr>
            <a:spLocks noGrp="1" noChangeArrowheads="1"/>
          </p:cNvSpPr>
          <p:nvPr>
            <p:ph type="sldNum" sz="quarter" idx="5"/>
          </p:nvPr>
        </p:nvSpPr>
        <p:spPr>
          <a:noFill/>
        </p:spPr>
        <p:txBody>
          <a:bodyPr/>
          <a:lstStyle/>
          <a:p>
            <a:fld id="{298AEE95-A15B-944C-88D5-1DB462839331}" type="slidenum">
              <a:rPr lang="en-GB">
                <a:latin typeface="Arial" pitchFamily="-65" charset="0"/>
              </a:rPr>
              <a:pPr/>
              <a:t>22</a:t>
            </a:fld>
            <a:endParaRPr lang="en-GB">
              <a:latin typeface="Arial" pitchFamily="-65" charset="0"/>
            </a:endParaRPr>
          </a:p>
        </p:txBody>
      </p:sp>
      <p:sp>
        <p:nvSpPr>
          <p:cNvPr id="16387"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lIns="80165" tIns="40083" rIns="80165" bIns="40083" anchor="ctr">
            <a:prstTxWarp prst="textNoShape">
              <a:avLst/>
            </a:prstTxWarp>
          </a:bodyPr>
          <a:lstStyle/>
          <a:p>
            <a:endParaRPr lang="en-US"/>
          </a:p>
        </p:txBody>
      </p:sp>
      <p:sp>
        <p:nvSpPr>
          <p:cNvPr id="16388" name="Text Box 2"/>
          <p:cNvSpPr>
            <a:spLocks noGrp="1" noChangeArrowheads="1"/>
          </p:cNvSpPr>
          <p:nvPr>
            <p:ph type="body"/>
          </p:nvPr>
        </p:nvSpPr>
        <p:spPr>
          <a:xfrm>
            <a:off x="685800" y="4343400"/>
            <a:ext cx="5481638" cy="4111625"/>
          </a:xfrm>
          <a:noFill/>
          <a:ln/>
        </p:spPr>
        <p:txBody>
          <a:bodyPr wrap="none" anchor="ctr"/>
          <a:lstStyle/>
          <a:p>
            <a:endParaRPr lang="en-US" dirty="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6386" name="Rectangle 9"/>
          <p:cNvSpPr>
            <a:spLocks noGrp="1" noChangeArrowheads="1"/>
          </p:cNvSpPr>
          <p:nvPr>
            <p:ph type="sldNum" sz="quarter" idx="5"/>
          </p:nvPr>
        </p:nvSpPr>
        <p:spPr>
          <a:noFill/>
        </p:spPr>
        <p:txBody>
          <a:bodyPr/>
          <a:lstStyle/>
          <a:p>
            <a:fld id="{298AEE95-A15B-944C-88D5-1DB462839331}" type="slidenum">
              <a:rPr lang="en-GB">
                <a:latin typeface="Arial" pitchFamily="-65" charset="0"/>
              </a:rPr>
              <a:pPr/>
              <a:t>23</a:t>
            </a:fld>
            <a:endParaRPr lang="en-GB">
              <a:latin typeface="Arial" pitchFamily="-65" charset="0"/>
            </a:endParaRPr>
          </a:p>
        </p:txBody>
      </p:sp>
      <p:sp>
        <p:nvSpPr>
          <p:cNvPr id="16387"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lIns="80165" tIns="40083" rIns="80165" bIns="40083" anchor="ctr">
            <a:prstTxWarp prst="textNoShape">
              <a:avLst/>
            </a:prstTxWarp>
          </a:bodyPr>
          <a:lstStyle/>
          <a:p>
            <a:endParaRPr lang="en-US"/>
          </a:p>
        </p:txBody>
      </p:sp>
      <p:sp>
        <p:nvSpPr>
          <p:cNvPr id="16388" name="Text Box 2"/>
          <p:cNvSpPr>
            <a:spLocks noGrp="1" noChangeArrowheads="1"/>
          </p:cNvSpPr>
          <p:nvPr>
            <p:ph type="body"/>
          </p:nvPr>
        </p:nvSpPr>
        <p:spPr>
          <a:xfrm>
            <a:off x="685800" y="4343400"/>
            <a:ext cx="5481638" cy="4111625"/>
          </a:xfrm>
          <a:noFill/>
          <a:ln/>
        </p:spPr>
        <p:txBody>
          <a:bodyPr wrap="none" anchor="ctr"/>
          <a:lstStyle/>
          <a:p>
            <a:endParaRPr lang="en-US" dirty="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97E599A3-F439-B14B-BDF7-59B7FBAE35BE}" type="slidenum">
              <a:rPr lang="en-US">
                <a:latin typeface="Arial" pitchFamily="-65" charset="0"/>
              </a:rPr>
              <a:pPr/>
              <a:t>24</a:t>
            </a:fld>
            <a:endParaRPr lang="en-US">
              <a:latin typeface="Arial" pitchFamily="-65" charset="0"/>
            </a:endParaRPr>
          </a:p>
        </p:txBody>
      </p:sp>
      <p:sp>
        <p:nvSpPr>
          <p:cNvPr id="18435" name="Text Box 2"/>
          <p:cNvSpPr>
            <a:spLocks noGrp="1" noRot="1" noChangeAspect="1" noChangeArrowheads="1" noTextEdit="1"/>
          </p:cNvSpPr>
          <p:nvPr>
            <p:ph type="sldImg"/>
          </p:nvPr>
        </p:nvSpPr>
        <p:spPr>
          <a:xfrm>
            <a:off x="1141413" y="695325"/>
            <a:ext cx="4572000" cy="3429000"/>
          </a:xfrm>
          <a:ln/>
        </p:spPr>
      </p:sp>
      <p:sp>
        <p:nvSpPr>
          <p:cNvPr id="18436" name="Text Box 3"/>
          <p:cNvSpPr>
            <a:spLocks noGrp="1" noChangeArrowheads="1"/>
          </p:cNvSpPr>
          <p:nvPr>
            <p:ph type="body" idx="1"/>
          </p:nvPr>
        </p:nvSpPr>
        <p:spPr>
          <a:xfrm>
            <a:off x="685800" y="4343400"/>
            <a:ext cx="5486400" cy="4037013"/>
          </a:xfrm>
          <a:noFill/>
          <a:ln/>
        </p:spPr>
        <p:txBody>
          <a:bodyPr wrap="none" lIns="80165" tIns="40083" rIns="80165" bIns="40083" anchor="ct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97E599A3-F439-B14B-BDF7-59B7FBAE35BE}" type="slidenum">
              <a:rPr lang="en-US">
                <a:latin typeface="Arial" pitchFamily="-65" charset="0"/>
              </a:rPr>
              <a:pPr/>
              <a:t>25</a:t>
            </a:fld>
            <a:endParaRPr lang="en-US">
              <a:latin typeface="Arial" pitchFamily="-65" charset="0"/>
            </a:endParaRPr>
          </a:p>
        </p:txBody>
      </p:sp>
      <p:sp>
        <p:nvSpPr>
          <p:cNvPr id="18435" name="Text Box 2"/>
          <p:cNvSpPr>
            <a:spLocks noGrp="1" noRot="1" noChangeAspect="1" noChangeArrowheads="1" noTextEdit="1"/>
          </p:cNvSpPr>
          <p:nvPr>
            <p:ph type="sldImg"/>
          </p:nvPr>
        </p:nvSpPr>
        <p:spPr>
          <a:xfrm>
            <a:off x="1141413" y="695325"/>
            <a:ext cx="4572000" cy="3429000"/>
          </a:xfrm>
          <a:ln/>
        </p:spPr>
      </p:sp>
      <p:sp>
        <p:nvSpPr>
          <p:cNvPr id="18436" name="Text Box 3"/>
          <p:cNvSpPr>
            <a:spLocks noGrp="1" noChangeArrowheads="1"/>
          </p:cNvSpPr>
          <p:nvPr>
            <p:ph type="body" idx="1"/>
          </p:nvPr>
        </p:nvSpPr>
        <p:spPr>
          <a:xfrm>
            <a:off x="685800" y="4343400"/>
            <a:ext cx="5486400" cy="4037013"/>
          </a:xfrm>
          <a:noFill/>
          <a:ln/>
        </p:spPr>
        <p:txBody>
          <a:bodyPr wrap="none" lIns="80165" tIns="40083" rIns="80165" bIns="40083" anchor="ct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DFACDF2-5693-FE43-80D9-90C45D60954C}" type="slidenum">
              <a:rPr lang="en-US">
                <a:latin typeface="Arial" pitchFamily="-65" charset="0"/>
              </a:rPr>
              <a:pPr/>
              <a:t>27</a:t>
            </a:fld>
            <a:endParaRPr lang="en-US">
              <a:latin typeface="Arial" pitchFamily="-65" charset="0"/>
            </a:endParaRPr>
          </a:p>
        </p:txBody>
      </p:sp>
      <p:sp>
        <p:nvSpPr>
          <p:cNvPr id="21507" name="Text Box 2"/>
          <p:cNvSpPr>
            <a:spLocks noGrp="1" noRot="1" noChangeAspect="1" noChangeArrowheads="1" noTextEdit="1"/>
          </p:cNvSpPr>
          <p:nvPr>
            <p:ph type="sldImg"/>
          </p:nvPr>
        </p:nvSpPr>
        <p:spPr>
          <a:xfrm>
            <a:off x="1141413" y="695325"/>
            <a:ext cx="4572000" cy="3429000"/>
          </a:xfrm>
          <a:ln/>
        </p:spPr>
      </p:sp>
      <p:sp>
        <p:nvSpPr>
          <p:cNvPr id="21508" name="Text Box 3"/>
          <p:cNvSpPr>
            <a:spLocks noGrp="1" noChangeArrowheads="1"/>
          </p:cNvSpPr>
          <p:nvPr>
            <p:ph type="body" idx="1"/>
          </p:nvPr>
        </p:nvSpPr>
        <p:spPr>
          <a:xfrm>
            <a:off x="685800" y="4343400"/>
            <a:ext cx="5486400" cy="4037013"/>
          </a:xfrm>
          <a:noFill/>
          <a:ln/>
        </p:spPr>
        <p:txBody>
          <a:bodyPr wrap="none" lIns="80165" tIns="40083" rIns="80165" bIns="40083" anchor="ct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DFACDF2-5693-FE43-80D9-90C45D60954C}" type="slidenum">
              <a:rPr lang="en-US">
                <a:latin typeface="Arial" pitchFamily="-65" charset="0"/>
              </a:rPr>
              <a:pPr/>
              <a:t>28</a:t>
            </a:fld>
            <a:endParaRPr lang="en-US">
              <a:latin typeface="Arial" pitchFamily="-65" charset="0"/>
            </a:endParaRPr>
          </a:p>
        </p:txBody>
      </p:sp>
      <p:sp>
        <p:nvSpPr>
          <p:cNvPr id="21507" name="Text Box 2"/>
          <p:cNvSpPr>
            <a:spLocks noGrp="1" noRot="1" noChangeAspect="1" noChangeArrowheads="1" noTextEdit="1"/>
          </p:cNvSpPr>
          <p:nvPr>
            <p:ph type="sldImg"/>
          </p:nvPr>
        </p:nvSpPr>
        <p:spPr>
          <a:xfrm>
            <a:off x="1141413" y="695325"/>
            <a:ext cx="4572000" cy="3429000"/>
          </a:xfrm>
          <a:ln/>
        </p:spPr>
      </p:sp>
      <p:sp>
        <p:nvSpPr>
          <p:cNvPr id="21508" name="Text Box 3"/>
          <p:cNvSpPr>
            <a:spLocks noGrp="1" noChangeArrowheads="1"/>
          </p:cNvSpPr>
          <p:nvPr>
            <p:ph type="body" idx="1"/>
          </p:nvPr>
        </p:nvSpPr>
        <p:spPr>
          <a:xfrm>
            <a:off x="685800" y="4343400"/>
            <a:ext cx="5486400" cy="4037013"/>
          </a:xfrm>
          <a:noFill/>
          <a:ln/>
        </p:spPr>
        <p:txBody>
          <a:bodyPr wrap="none" lIns="80165" tIns="40083" rIns="80165" bIns="40083" anchor="ct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6709B6B3-F1B4-3944-AEC9-B3A4D0FCA38E}" type="slidenum">
              <a:rPr lang="en-GB"/>
              <a:pPr/>
              <a:t>29</a:t>
            </a:fld>
            <a:endParaRPr lang="en-GB"/>
          </a:p>
        </p:txBody>
      </p:sp>
      <p:sp>
        <p:nvSpPr>
          <p:cNvPr id="25601" name="Text Box 1"/>
          <p:cNvSpPr txBox="1">
            <a:spLocks noChangeArrowheads="1"/>
          </p:cNvSpPr>
          <p:nvPr/>
        </p:nvSpPr>
        <p:spPr bwMode="auto">
          <a:xfrm>
            <a:off x="1141413" y="695325"/>
            <a:ext cx="4572000" cy="3429000"/>
          </a:xfrm>
          <a:prstGeom prst="rect">
            <a:avLst/>
          </a:prstGeom>
          <a:solidFill>
            <a:srgbClr val="FFFFFF"/>
          </a:solidFill>
          <a:ln w="9525">
            <a:solidFill>
              <a:srgbClr val="000000"/>
            </a:solidFill>
            <a:miter lim="800000"/>
            <a:headEnd/>
            <a:tailEnd/>
          </a:ln>
          <a:effectLst/>
        </p:spPr>
        <p:txBody>
          <a:bodyPr wrap="none" anchor="ctr">
            <a:prstTxWarp prst="textNoShape">
              <a:avLst/>
            </a:prstTxWarp>
          </a:bodyPr>
          <a:lstStyle/>
          <a:p>
            <a:endParaRPr lang="en-US"/>
          </a:p>
        </p:txBody>
      </p:sp>
      <p:sp>
        <p:nvSpPr>
          <p:cNvPr id="25602" name="Text Box 2"/>
          <p:cNvSpPr txBox="1">
            <a:spLocks noGrp="1" noChangeArrowheads="1"/>
          </p:cNvSpPr>
          <p:nvPr>
            <p:ph type="body"/>
          </p:nvPr>
        </p:nvSpPr>
        <p:spPr bwMode="auto">
          <a:xfrm>
            <a:off x="914400" y="4343400"/>
            <a:ext cx="5029200" cy="4116388"/>
          </a:xfrm>
          <a:prstGeom prst="rect">
            <a:avLst/>
          </a:prstGeom>
          <a:noFill/>
          <a:ln>
            <a:round/>
            <a:headEnd/>
            <a:tailEnd/>
          </a:ln>
        </p:spPr>
        <p:txBody>
          <a:bodyPr wrap="none" anchor="ctr">
            <a:prstTxWarp prst="textNoShape">
              <a:avLst/>
            </a:prstTxWarp>
          </a:bodyPr>
          <a:lstStyle/>
          <a:p>
            <a:r>
              <a:rPr lang="en-US" dirty="0" smtClean="0"/>
              <a:t>Adenosine </a:t>
            </a:r>
            <a:r>
              <a:rPr lang="en-US" dirty="0" err="1" smtClean="0"/>
              <a:t>deoxycitidine</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Recurring theme</a:t>
            </a:r>
          </a:p>
          <a:p>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1D23C64-24BE-F74E-9A08-E31C44153389}" type="slidenum">
              <a:rPr lang="en-GB"/>
              <a:pPr/>
              <a:t>30</a:t>
            </a:fld>
            <a:endParaRPr lang="en-GB"/>
          </a:p>
        </p:txBody>
      </p:sp>
      <p:sp>
        <p:nvSpPr>
          <p:cNvPr id="26625" name="Text Box 1"/>
          <p:cNvSpPr txBox="1">
            <a:spLocks noChangeArrowheads="1"/>
          </p:cNvSpPr>
          <p:nvPr/>
        </p:nvSpPr>
        <p:spPr bwMode="auto">
          <a:xfrm>
            <a:off x="1141413" y="695325"/>
            <a:ext cx="4572000" cy="3429000"/>
          </a:xfrm>
          <a:prstGeom prst="rect">
            <a:avLst/>
          </a:prstGeom>
          <a:solidFill>
            <a:srgbClr val="FFFFFF"/>
          </a:solidFill>
          <a:ln w="9525">
            <a:solidFill>
              <a:srgbClr val="000000"/>
            </a:solidFill>
            <a:miter lim="800000"/>
            <a:headEnd/>
            <a:tailEnd/>
          </a:ln>
          <a:effectLst/>
        </p:spPr>
        <p:txBody>
          <a:bodyPr wrap="none" anchor="ctr">
            <a:prstTxWarp prst="textNoShape">
              <a:avLst/>
            </a:prstTxWarp>
          </a:bodyPr>
          <a:lstStyle/>
          <a:p>
            <a:endParaRPr lang="en-US"/>
          </a:p>
        </p:txBody>
      </p:sp>
      <p:sp>
        <p:nvSpPr>
          <p:cNvPr id="26626" name="Text Box 2"/>
          <p:cNvSpPr txBox="1">
            <a:spLocks noGrp="1" noChangeArrowheads="1"/>
          </p:cNvSpPr>
          <p:nvPr>
            <p:ph type="body"/>
          </p:nvPr>
        </p:nvSpPr>
        <p:spPr bwMode="auto">
          <a:xfrm>
            <a:off x="914400" y="4343400"/>
            <a:ext cx="5029200" cy="41163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9D81D06-2B02-2F44-9E91-5C072291A0A6}" type="slidenum">
              <a:rPr lang="en-GB"/>
              <a:pPr/>
              <a:t>31</a:t>
            </a:fld>
            <a:endParaRPr lang="en-GB"/>
          </a:p>
        </p:txBody>
      </p:sp>
      <p:sp>
        <p:nvSpPr>
          <p:cNvPr id="27649" name="Text Box 1"/>
          <p:cNvSpPr txBox="1">
            <a:spLocks noChangeArrowheads="1"/>
          </p:cNvSpPr>
          <p:nvPr/>
        </p:nvSpPr>
        <p:spPr bwMode="auto">
          <a:xfrm>
            <a:off x="1141413" y="695325"/>
            <a:ext cx="4572000" cy="3429000"/>
          </a:xfrm>
          <a:prstGeom prst="rect">
            <a:avLst/>
          </a:prstGeom>
          <a:solidFill>
            <a:srgbClr val="FFFFFF"/>
          </a:solidFill>
          <a:ln w="9525">
            <a:solidFill>
              <a:srgbClr val="000000"/>
            </a:solidFill>
            <a:miter lim="800000"/>
            <a:headEnd/>
            <a:tailEnd/>
          </a:ln>
          <a:effectLst/>
        </p:spPr>
        <p:txBody>
          <a:bodyPr wrap="none" anchor="ctr">
            <a:prstTxWarp prst="textNoShape">
              <a:avLst/>
            </a:prstTxWarp>
          </a:bodyPr>
          <a:lstStyle/>
          <a:p>
            <a:endParaRPr lang="en-US"/>
          </a:p>
        </p:txBody>
      </p:sp>
      <p:sp>
        <p:nvSpPr>
          <p:cNvPr id="27650" name="Text Box 2"/>
          <p:cNvSpPr txBox="1">
            <a:spLocks noGrp="1" noChangeArrowheads="1"/>
          </p:cNvSpPr>
          <p:nvPr>
            <p:ph type="body"/>
          </p:nvPr>
        </p:nvSpPr>
        <p:spPr bwMode="auto">
          <a:xfrm>
            <a:off x="914400" y="4343400"/>
            <a:ext cx="5029200" cy="4116388"/>
          </a:xfrm>
          <a:prstGeom prst="rect">
            <a:avLst/>
          </a:prstGeom>
          <a:noFill/>
          <a:ln>
            <a:round/>
            <a:headEnd/>
            <a:tailEnd/>
          </a:ln>
        </p:spPr>
        <p:txBody>
          <a:bodyPr wrap="none" anchor="ctr">
            <a:prstTxWarp prst="textNoShape">
              <a:avLst/>
            </a:prstTxWarp>
          </a:bodyPr>
          <a:lstStyle/>
          <a:p>
            <a:r>
              <a:rPr lang="en-US" dirty="0" smtClean="0"/>
              <a:t>Adenosine</a:t>
            </a:r>
            <a:r>
              <a:rPr lang="en-US" baseline="0" dirty="0" smtClean="0"/>
              <a:t> </a:t>
            </a:r>
            <a:r>
              <a:rPr lang="en-US" baseline="0" dirty="0" err="1" smtClean="0"/>
              <a:t>deoxycitidine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9BEF1C5-AA47-2549-87E1-0ACFACA59FC9}" type="slidenum">
              <a:rPr lang="en-GB"/>
              <a:pPr/>
              <a:t>32</a:t>
            </a:fld>
            <a:endParaRPr lang="en-GB"/>
          </a:p>
        </p:txBody>
      </p:sp>
      <p:sp>
        <p:nvSpPr>
          <p:cNvPr id="28673" name="Text Box 1"/>
          <p:cNvSpPr txBox="1">
            <a:spLocks noChangeArrowheads="1"/>
          </p:cNvSpPr>
          <p:nvPr/>
        </p:nvSpPr>
        <p:spPr bwMode="auto">
          <a:xfrm>
            <a:off x="1141413" y="695325"/>
            <a:ext cx="4572000" cy="3429000"/>
          </a:xfrm>
          <a:prstGeom prst="rect">
            <a:avLst/>
          </a:prstGeom>
          <a:solidFill>
            <a:srgbClr val="FFFFFF"/>
          </a:solidFill>
          <a:ln w="9525">
            <a:solidFill>
              <a:srgbClr val="000000"/>
            </a:solidFill>
            <a:miter lim="800000"/>
            <a:headEnd/>
            <a:tailEnd/>
          </a:ln>
          <a:effectLst/>
        </p:spPr>
        <p:txBody>
          <a:bodyPr wrap="none" anchor="ctr">
            <a:prstTxWarp prst="textNoShape">
              <a:avLst/>
            </a:prstTxWarp>
          </a:bodyPr>
          <a:lstStyle/>
          <a:p>
            <a:endParaRPr lang="en-US"/>
          </a:p>
        </p:txBody>
      </p:sp>
      <p:sp>
        <p:nvSpPr>
          <p:cNvPr id="28674" name="Text Box 2"/>
          <p:cNvSpPr txBox="1">
            <a:spLocks noGrp="1" noChangeArrowheads="1"/>
          </p:cNvSpPr>
          <p:nvPr>
            <p:ph type="body"/>
          </p:nvPr>
        </p:nvSpPr>
        <p:spPr bwMode="auto">
          <a:xfrm>
            <a:off x="914400" y="4343400"/>
            <a:ext cx="5029200" cy="41163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F99B68C-5FD1-3F4B-854C-0472D8D6A391}" type="slidenum">
              <a:rPr lang="en-GB"/>
              <a:pPr/>
              <a:t>33</a:t>
            </a:fld>
            <a:endParaRPr lang="en-GB"/>
          </a:p>
        </p:txBody>
      </p:sp>
      <p:sp>
        <p:nvSpPr>
          <p:cNvPr id="31745" name="Text Box 1"/>
          <p:cNvSpPr txBox="1">
            <a:spLocks noChangeArrowheads="1"/>
          </p:cNvSpPr>
          <p:nvPr/>
        </p:nvSpPr>
        <p:spPr bwMode="auto">
          <a:xfrm>
            <a:off x="1141413" y="695325"/>
            <a:ext cx="4572000" cy="3429000"/>
          </a:xfrm>
          <a:prstGeom prst="rect">
            <a:avLst/>
          </a:prstGeom>
          <a:solidFill>
            <a:srgbClr val="FFFFFF"/>
          </a:solidFill>
          <a:ln w="9525">
            <a:solidFill>
              <a:srgbClr val="000000"/>
            </a:solidFill>
            <a:miter lim="800000"/>
            <a:headEnd/>
            <a:tailEnd/>
          </a:ln>
          <a:effectLst/>
        </p:spPr>
        <p:txBody>
          <a:bodyPr wrap="none" anchor="ctr">
            <a:prstTxWarp prst="textNoShape">
              <a:avLst/>
            </a:prstTxWarp>
          </a:bodyPr>
          <a:lstStyle/>
          <a:p>
            <a:endParaRPr lang="en-US"/>
          </a:p>
        </p:txBody>
      </p:sp>
      <p:sp>
        <p:nvSpPr>
          <p:cNvPr id="31746" name="Text Box 2"/>
          <p:cNvSpPr txBox="1">
            <a:spLocks noGrp="1" noChangeArrowheads="1"/>
          </p:cNvSpPr>
          <p:nvPr>
            <p:ph type="body"/>
          </p:nvPr>
        </p:nvSpPr>
        <p:spPr bwMode="auto">
          <a:xfrm>
            <a:off x="914400" y="4343400"/>
            <a:ext cx="5029200" cy="4116388"/>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p:nvPr>
        </p:nvSpPr>
        <p:spPr>
          <a:noFill/>
        </p:spPr>
        <p:txBody>
          <a:bodyPr/>
          <a:lstStyle/>
          <a:p>
            <a:fld id="{BF3324CE-1CE0-664A-BA47-1F50A16BBC6F}" type="slidenum">
              <a:rPr lang="en-US"/>
              <a:pPr/>
              <a:t>36</a:t>
            </a:fld>
            <a:endParaRPr lang="en-US"/>
          </a:p>
        </p:txBody>
      </p:sp>
      <p:sp>
        <p:nvSpPr>
          <p:cNvPr id="28675" name="Text Box 1"/>
          <p:cNvSpPr txBox="1">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28676" name="Text Box 2"/>
          <p:cNvSpPr txBox="1">
            <a:spLocks noGrp="1" noChangeArrowheads="1"/>
          </p:cNvSpPr>
          <p:nvPr>
            <p:ph type="body" idx="1"/>
          </p:nvPr>
        </p:nvSpPr>
        <p:spPr>
          <a:xfrm>
            <a:off x="686361" y="4342535"/>
            <a:ext cx="5485279" cy="4114511"/>
          </a:xfrm>
          <a:noFill/>
          <a:ln/>
        </p:spPr>
        <p:txBody>
          <a:bodyPr/>
          <a:lstStyle/>
          <a:p>
            <a:pPr marL="193749" indent="-188050">
              <a:spcBef>
                <a:spcPts val="673"/>
              </a:spcBef>
              <a:tabLst>
                <a:tab pos="193749" algn="l"/>
                <a:tab pos="604040" algn="l"/>
                <a:tab pos="1014331" algn="l"/>
                <a:tab pos="1424623" algn="l"/>
                <a:tab pos="1834914" algn="l"/>
                <a:tab pos="2245205" algn="l"/>
                <a:tab pos="2655496" algn="l"/>
                <a:tab pos="3065788" algn="l"/>
                <a:tab pos="3476079" algn="l"/>
                <a:tab pos="3886370" algn="l"/>
                <a:tab pos="4296661" algn="l"/>
                <a:tab pos="4706953" algn="l"/>
                <a:tab pos="5117244" algn="l"/>
                <a:tab pos="5527535" algn="l"/>
                <a:tab pos="5937827" algn="l"/>
                <a:tab pos="6348118" algn="l"/>
                <a:tab pos="6758409" algn="l"/>
                <a:tab pos="7168700" algn="l"/>
                <a:tab pos="7578992" algn="l"/>
                <a:tab pos="7989283" algn="l"/>
                <a:tab pos="8399574" algn="l"/>
              </a:tabLst>
            </a:pPr>
            <a:r>
              <a:rPr lang="en-US" sz="1800" dirty="0">
                <a:latin typeface="Arial" charset="0"/>
                <a:ea typeface="Droid Sans Fallback" charset="0"/>
                <a:cs typeface="Droid Sans Fallback" charset="0"/>
              </a:rPr>
              <a:t>Remember to the thank the organizing committee</a:t>
            </a:r>
          </a:p>
        </p:txBody>
      </p:sp>
      <p:sp>
        <p:nvSpPr>
          <p:cNvPr id="28677" name="Text Box 3"/>
          <p:cNvSpPr txBox="1">
            <a:spLocks noChangeArrowheads="1"/>
          </p:cNvSpPr>
          <p:nvPr/>
        </p:nvSpPr>
        <p:spPr bwMode="auto">
          <a:xfrm>
            <a:off x="3881438" y="8686512"/>
            <a:ext cx="2976562" cy="457488"/>
          </a:xfrm>
          <a:prstGeom prst="rect">
            <a:avLst/>
          </a:prstGeom>
          <a:noFill/>
          <a:ln w="9525">
            <a:noFill/>
            <a:round/>
            <a:headEnd/>
            <a:tailEnd/>
          </a:ln>
        </p:spPr>
        <p:txBody>
          <a:bodyPr lIns="0" tIns="0" rIns="0" bIns="0" anchor="b">
            <a:prstTxWarp prst="textNoShape">
              <a:avLst/>
            </a:prstTxWarp>
          </a:bodyPr>
          <a:lstStyle/>
          <a:p>
            <a:pPr algn="r">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fld id="{65C61514-CD33-2F41-AD96-B331ED57923F}" type="slidenum">
              <a:rPr lang="en-US" sz="1300">
                <a:solidFill>
                  <a:srgbClr val="000000"/>
                </a:solidFill>
                <a:latin typeface="Times New Roman" charset="0"/>
                <a:ea typeface="Arial" charset="0"/>
                <a:cs typeface="Arial" charset="0"/>
              </a:rPr>
              <a:pPr algn="r">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t>36</a:t>
            </a:fld>
            <a:endParaRPr lang="en-US" sz="1300" dirty="0">
              <a:solidFill>
                <a:srgbClr val="000000"/>
              </a:solidFill>
              <a:latin typeface="Times New Roman" charset="0"/>
              <a:ea typeface="Arial" charset="0"/>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0722" name="Rectangle 10"/>
          <p:cNvSpPr>
            <a:spLocks noGrp="1" noChangeArrowheads="1"/>
          </p:cNvSpPr>
          <p:nvPr>
            <p:ph type="sldNum" sz="quarter"/>
          </p:nvPr>
        </p:nvSpPr>
        <p:spPr>
          <a:noFill/>
        </p:spPr>
        <p:txBody>
          <a:bodyPr/>
          <a:lstStyle/>
          <a:p>
            <a:fld id="{2F00DF04-5459-CA42-B7B4-382ED7480C3C}" type="slidenum">
              <a:rPr lang="en-US"/>
              <a:pPr/>
              <a:t>37</a:t>
            </a:fld>
            <a:endParaRPr lang="en-US"/>
          </a:p>
        </p:txBody>
      </p:sp>
      <p:sp>
        <p:nvSpPr>
          <p:cNvPr id="30723" name="Text Box 1"/>
          <p:cNvSpPr txBox="1">
            <a:spLocks noGrp="1" noRot="1" noChangeAspect="1" noChangeArrowheads="1"/>
          </p:cNvSpPr>
          <p:nvPr>
            <p:ph type="sldImg"/>
          </p:nvPr>
        </p:nvSpPr>
        <p:spPr>
          <a:xfrm>
            <a:off x="1445559" y="763444"/>
            <a:ext cx="4881563" cy="3772477"/>
          </a:xfrm>
          <a:solidFill>
            <a:srgbClr val="FFFFFF"/>
          </a:solidFill>
          <a:ln>
            <a:solidFill>
              <a:srgbClr val="000000"/>
            </a:solidFill>
            <a:miter lim="800000"/>
          </a:ln>
        </p:spPr>
      </p:sp>
      <p:sp>
        <p:nvSpPr>
          <p:cNvPr id="30724" name="Text Box 2"/>
          <p:cNvSpPr txBox="1">
            <a:spLocks noGrp="1" noChangeArrowheads="1"/>
          </p:cNvSpPr>
          <p:nvPr>
            <p:ph type="body" idx="1"/>
          </p:nvPr>
        </p:nvSpPr>
        <p:spPr>
          <a:xfrm>
            <a:off x="640136" y="4264603"/>
            <a:ext cx="6217864" cy="7312602"/>
          </a:xfrm>
          <a:noFill/>
          <a:ln/>
        </p:spPr>
        <p:txBody>
          <a:bodyPr/>
          <a:lstStyle/>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2000" dirty="0">
                <a:latin typeface="Arial" charset="0"/>
                <a:ea typeface="Droid Sans Fallback" charset="0"/>
                <a:cs typeface="Droid Sans Fallback" charset="0"/>
              </a:rPr>
              <a:t>Brief review of chromatin session yesterday: DNA folding into </a:t>
            </a:r>
            <a:r>
              <a:rPr lang="en-US" sz="2000" dirty="0" err="1">
                <a:latin typeface="Arial" charset="0"/>
                <a:ea typeface="Droid Sans Fallback" charset="0"/>
                <a:cs typeface="Droid Sans Fallback" charset="0"/>
              </a:rPr>
              <a:t>nucleosomes</a:t>
            </a:r>
            <a:r>
              <a:rPr lang="en-US" sz="2000" dirty="0">
                <a:latin typeface="Arial" charset="0"/>
                <a:ea typeface="Droid Sans Fallback" charset="0"/>
                <a:cs typeface="Droid Sans Fallback" charset="0"/>
              </a:rPr>
              <a:t>; </a:t>
            </a:r>
            <a:r>
              <a:rPr lang="en-US" sz="2000" dirty="0" err="1">
                <a:latin typeface="Arial" charset="0"/>
                <a:ea typeface="Droid Sans Fallback" charset="0"/>
                <a:cs typeface="Droid Sans Fallback" charset="0"/>
              </a:rPr>
              <a:t>nucleosomes</a:t>
            </a:r>
            <a:r>
              <a:rPr lang="en-US" sz="2000" dirty="0">
                <a:latin typeface="Arial" charset="0"/>
                <a:ea typeface="Droid Sans Fallback" charset="0"/>
                <a:cs typeface="Droid Sans Fallback" charset="0"/>
              </a:rPr>
              <a:t> fold into chromatin and chromatin exists in the cell nucleus.</a:t>
            </a: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2000" dirty="0">
                <a:latin typeface="Arial" charset="0"/>
                <a:ea typeface="Droid Sans Fallback" charset="0"/>
                <a:cs typeface="Droid Sans Fallback" charset="0"/>
              </a:rPr>
              <a:t>It’s a packing problem.  </a:t>
            </a:r>
            <a:r>
              <a:rPr lang="en-US" sz="2000" dirty="0" err="1">
                <a:latin typeface="Arial" charset="0"/>
                <a:ea typeface="Droid Sans Fallback" charset="0"/>
                <a:cs typeface="Droid Sans Fallback" charset="0"/>
              </a:rPr>
              <a:t>Nucleosomes</a:t>
            </a:r>
            <a:r>
              <a:rPr lang="en-US" sz="2000" dirty="0">
                <a:latin typeface="Arial" charset="0"/>
                <a:ea typeface="Droid Sans Fallback" charset="0"/>
                <a:cs typeface="Droid Sans Fallback" charset="0"/>
              </a:rPr>
              <a:t> will fold any sequence but not all sequences are equal.  (</a:t>
            </a:r>
            <a:r>
              <a:rPr lang="en-US" sz="2000" dirty="0" err="1">
                <a:latin typeface="Arial" charset="0"/>
                <a:ea typeface="Droid Sans Fallback" charset="0"/>
                <a:cs typeface="Droid Sans Fallback" charset="0"/>
              </a:rPr>
              <a:t>nucleosome</a:t>
            </a:r>
            <a:r>
              <a:rPr lang="en-US" sz="2000" dirty="0">
                <a:latin typeface="Arial" charset="0"/>
                <a:ea typeface="Droid Sans Fallback" charset="0"/>
                <a:cs typeface="Droid Sans Fallback" charset="0"/>
              </a:rPr>
              <a:t> positioning story that was told yesterday)</a:t>
            </a: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2000" dirty="0" err="1">
                <a:latin typeface="Arial" charset="0"/>
                <a:ea typeface="Droid Sans Fallback" charset="0"/>
                <a:cs typeface="Droid Sans Fallback" charset="0"/>
              </a:rPr>
              <a:t>Nucleosomes</a:t>
            </a:r>
            <a:r>
              <a:rPr lang="en-US" sz="2000" dirty="0">
                <a:latin typeface="Arial" charset="0"/>
                <a:ea typeface="Droid Sans Fallback" charset="0"/>
                <a:cs typeface="Droid Sans Fallback" charset="0"/>
              </a:rPr>
              <a:t> are the building blocks of the genome. So fundamentally important to understand their </a:t>
            </a:r>
            <a:r>
              <a:rPr lang="en-US" sz="2000" dirty="0" err="1">
                <a:latin typeface="Arial" charset="0"/>
                <a:ea typeface="Droid Sans Fallback" charset="0"/>
                <a:cs typeface="Droid Sans Fallback" charset="0"/>
              </a:rPr>
              <a:t>strucuture</a:t>
            </a:r>
            <a:r>
              <a:rPr lang="en-US" sz="2000" dirty="0">
                <a:latin typeface="Arial" charset="0"/>
                <a:ea typeface="Droid Sans Fallback" charset="0"/>
                <a:cs typeface="Droid Sans Fallback" charset="0"/>
              </a:rPr>
              <a:t> and dynamics.</a:t>
            </a: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a:p>
            <a:pPr marL="410291" indent="-410291">
              <a:spcBef>
                <a:spcPct val="0"/>
              </a:spcBef>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endParaRPr lang="en-US" sz="2000" dirty="0">
              <a:latin typeface="Arial" charset="0"/>
              <a:ea typeface="Droid Sans Fallback" charset="0"/>
              <a:cs typeface="Droid Sans Fallback"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B19044DC-F379-EB41-B3B5-A9F832CD603F}" type="slidenum">
              <a:rPr lang="en-US"/>
              <a:pPr/>
              <a:t>38</a:t>
            </a:fld>
            <a:endParaRPr lang="en-US"/>
          </a:p>
        </p:txBody>
      </p:sp>
      <p:sp>
        <p:nvSpPr>
          <p:cNvPr id="1310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31074" name="Text Box 2"/>
          <p:cNvSpPr txBox="1">
            <a:spLocks noGrp="1" noChangeArrowheads="1"/>
          </p:cNvSpPr>
          <p:nvPr>
            <p:ph type="body" idx="1"/>
          </p:nvPr>
        </p:nvSpPr>
        <p:spPr bwMode="auto">
          <a:xfrm>
            <a:off x="686360" y="4342535"/>
            <a:ext cx="5486681" cy="4032250"/>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D40A5BEE-1FCE-2943-9F52-7C15F75B19D0}" type="slidenum">
              <a:rPr lang="en-US"/>
              <a:pPr/>
              <a:t>39</a:t>
            </a:fld>
            <a:endParaRPr lang="en-US"/>
          </a:p>
        </p:txBody>
      </p:sp>
      <p:sp>
        <p:nvSpPr>
          <p:cNvPr id="14336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43362" name="Text Box 2"/>
          <p:cNvSpPr txBox="1">
            <a:spLocks noGrp="1" noChangeArrowheads="1"/>
          </p:cNvSpPr>
          <p:nvPr>
            <p:ph type="body" idx="1"/>
          </p:nvPr>
        </p:nvSpPr>
        <p:spPr bwMode="auto">
          <a:xfrm>
            <a:off x="686361" y="4342535"/>
            <a:ext cx="5485279" cy="4114511"/>
          </a:xfrm>
          <a:prstGeom prst="rect">
            <a:avLst/>
          </a:prstGeom>
          <a:noFill/>
          <a:ln>
            <a:round/>
            <a:headEnd/>
            <a:tailEnd/>
          </a:ln>
        </p:spPr>
        <p:txBody>
          <a:bodyPr lIns="0" tIns="0" rIns="0" bIns="0">
            <a:prstTxWarp prst="textNoShape">
              <a:avLst/>
            </a:prstTxWarp>
          </a:bodyPr>
          <a:lstStyle/>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Droid Sans Fallback" charset="0"/>
                <a:cs typeface="Droid Sans Fallback" charset="0"/>
              </a:rPr>
              <a:t>MD because details matter and only 1-3 sequence available by </a:t>
            </a:r>
            <a:r>
              <a:rPr lang="en-US" sz="1800" dirty="0" err="1">
                <a:latin typeface="Arial" charset="0"/>
                <a:ea typeface="Droid Sans Fallback" charset="0"/>
                <a:cs typeface="Droid Sans Fallback" charset="0"/>
              </a:rPr>
              <a:t>xray</a:t>
            </a:r>
            <a:endParaRPr lang="en-US" sz="1800" dirty="0">
              <a:latin typeface="Arial" charset="0"/>
              <a:ea typeface="Droid Sans Fallback" charset="0"/>
              <a:cs typeface="Droid Sans Fallback" charset="0"/>
            </a:endParaRP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err="1">
                <a:latin typeface="Arial" charset="0"/>
                <a:ea typeface="Droid Sans Fallback" charset="0"/>
                <a:cs typeface="Droid Sans Fallback" charset="0"/>
              </a:rPr>
              <a:t>Curated</a:t>
            </a:r>
            <a:r>
              <a:rPr lang="en-US" sz="1800" dirty="0">
                <a:latin typeface="Arial" charset="0"/>
                <a:ea typeface="Droid Sans Fallback" charset="0"/>
                <a:cs typeface="Droid Sans Fallback" charset="0"/>
              </a:rPr>
              <a:t> database of </a:t>
            </a:r>
            <a:r>
              <a:rPr lang="en-US" sz="1800" dirty="0" err="1">
                <a:latin typeface="Arial" charset="0"/>
                <a:ea typeface="Droid Sans Fallback" charset="0"/>
                <a:cs typeface="Droid Sans Fallback" charset="0"/>
              </a:rPr>
              <a:t>nucleosome</a:t>
            </a:r>
            <a:r>
              <a:rPr lang="en-US" sz="1800" dirty="0">
                <a:latin typeface="Arial" charset="0"/>
                <a:ea typeface="Droid Sans Fallback" charset="0"/>
                <a:cs typeface="Droid Sans Fallback" charset="0"/>
              </a:rPr>
              <a:t> positioning for entire yeast genome assembled by Pugh 200??? Based on 6(?) diff. experiments, 2/3 diff. groups, using diff methods.  YEAST has 16 chromosomes picked 1 </a:t>
            </a:r>
            <a:r>
              <a:rPr lang="en-US" sz="1800" dirty="0" err="1">
                <a:latin typeface="Arial" charset="0"/>
                <a:ea typeface="Droid Sans Fallback" charset="0"/>
                <a:cs typeface="Droid Sans Fallback" charset="0"/>
              </a:rPr>
              <a:t>nuc</a:t>
            </a:r>
            <a:r>
              <a:rPr lang="en-US" sz="1800" dirty="0">
                <a:latin typeface="Arial" charset="0"/>
                <a:ea typeface="Droid Sans Fallback" charset="0"/>
                <a:cs typeface="Droid Sans Fallback" charset="0"/>
              </a:rPr>
              <a:t>. From each of chromosome.</a:t>
            </a: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Droid Sans Fallback" charset="0"/>
                <a:cs typeface="Droid Sans Fallback" charset="0"/>
              </a:rPr>
              <a:t> highly occupied:  all </a:t>
            </a:r>
            <a:r>
              <a:rPr lang="en-US" sz="1800" dirty="0" err="1">
                <a:latin typeface="Arial" charset="0"/>
                <a:ea typeface="Droid Sans Fallback" charset="0"/>
                <a:cs typeface="Droid Sans Fallback" charset="0"/>
              </a:rPr>
              <a:t>experiements</a:t>
            </a:r>
            <a:r>
              <a:rPr lang="en-US" sz="1800" dirty="0">
                <a:latin typeface="Arial" charset="0"/>
                <a:ea typeface="Droid Sans Fallback" charset="0"/>
                <a:cs typeface="Droid Sans Fallback" charset="0"/>
              </a:rPr>
              <a:t> agree that very likely exists a </a:t>
            </a:r>
            <a:r>
              <a:rPr lang="en-US" sz="1800" dirty="0" err="1">
                <a:latin typeface="Arial" charset="0"/>
                <a:ea typeface="Droid Sans Fallback" charset="0"/>
                <a:cs typeface="Droid Sans Fallback" charset="0"/>
              </a:rPr>
              <a:t>nucleosome</a:t>
            </a:r>
            <a:r>
              <a:rPr lang="en-US" sz="1800" dirty="0">
                <a:latin typeface="Arial" charset="0"/>
                <a:ea typeface="Droid Sans Fallback" charset="0"/>
                <a:cs typeface="Droid Sans Fallback" charset="0"/>
              </a:rPr>
              <a:t> at this location</a:t>
            </a: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Droid Sans Fallback" charset="0"/>
                <a:cs typeface="Droid Sans Fallback" charset="0"/>
              </a:rPr>
              <a:t>Least variables: means all </a:t>
            </a:r>
            <a:r>
              <a:rPr lang="en-US" sz="1800" dirty="0" err="1">
                <a:latin typeface="Arial" charset="0"/>
                <a:ea typeface="Droid Sans Fallback" charset="0"/>
                <a:cs typeface="Droid Sans Fallback" charset="0"/>
              </a:rPr>
              <a:t>experiements</a:t>
            </a:r>
            <a:r>
              <a:rPr lang="en-US" sz="1800" dirty="0">
                <a:latin typeface="Arial" charset="0"/>
                <a:ea typeface="Droid Sans Fallback" charset="0"/>
                <a:cs typeface="Droid Sans Fallback" charset="0"/>
              </a:rPr>
              <a:t> agree on exact location </a:t>
            </a:r>
            <a:r>
              <a:rPr lang="en-US" sz="1800" dirty="0" err="1">
                <a:latin typeface="Arial" charset="0"/>
                <a:ea typeface="Droid Sans Fallback" charset="0"/>
                <a:cs typeface="Droid Sans Fallback" charset="0"/>
              </a:rPr>
              <a:t>w</a:t>
            </a:r>
            <a:r>
              <a:rPr lang="en-US" sz="1800" dirty="0">
                <a:latin typeface="Arial" charset="0"/>
                <a:ea typeface="Droid Sans Fallback" charset="0"/>
                <a:cs typeface="Droid Sans Fallback" charset="0"/>
              </a:rPr>
              <a:t>/in 2-4bp</a:t>
            </a:r>
          </a:p>
          <a:p>
            <a:pPr marL="410291" indent="-410291">
              <a:spcBef>
                <a:spcPct val="0"/>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Droid Sans Fallback" charset="0"/>
                <a:cs typeface="Droid Sans Fallback" charset="0"/>
              </a:rPr>
              <a:t>Strategy is thread thru 10bp upstream (1 helical turn ) 10bp downstream (1 helical turn)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10E356BC-D22D-294D-87D5-A59C1CB2DCD1}" type="slidenum">
              <a:rPr lang="en-US"/>
              <a:pPr/>
              <a:t>40</a:t>
            </a:fld>
            <a:endParaRPr lang="en-US"/>
          </a:p>
        </p:txBody>
      </p:sp>
      <p:sp>
        <p:nvSpPr>
          <p:cNvPr id="144385" name="Text Box 1"/>
          <p:cNvSpPr txBox="1">
            <a:spLocks noGrp="1" noRot="1" noChangeAspect="1" noChangeArrowheads="1"/>
          </p:cNvSpPr>
          <p:nvPr>
            <p:ph type="sldImg"/>
          </p:nvPr>
        </p:nvSpPr>
        <p:spPr bwMode="auto">
          <a:xfrm>
            <a:off x="1373188" y="763588"/>
            <a:ext cx="5027612" cy="3771900"/>
          </a:xfrm>
          <a:prstGeom prst="rect">
            <a:avLst/>
          </a:prstGeom>
          <a:solidFill>
            <a:srgbClr val="FFFFFF"/>
          </a:solidFill>
          <a:ln>
            <a:solidFill>
              <a:srgbClr val="000000"/>
            </a:solidFill>
            <a:miter lim="800000"/>
            <a:headEnd/>
            <a:tailEnd/>
          </a:ln>
        </p:spPr>
      </p:sp>
      <p:sp>
        <p:nvSpPr>
          <p:cNvPr id="144386" name="Text Box 2"/>
          <p:cNvSpPr txBox="1">
            <a:spLocks noGrp="1" noChangeArrowheads="1"/>
          </p:cNvSpPr>
          <p:nvPr>
            <p:ph type="body" idx="1"/>
          </p:nvPr>
        </p:nvSpPr>
        <p:spPr bwMode="auto">
          <a:xfrm>
            <a:off x="640137" y="4615295"/>
            <a:ext cx="6216463" cy="4527262"/>
          </a:xfrm>
          <a:prstGeom prst="rect">
            <a:avLst/>
          </a:prstGeom>
          <a:noFill/>
          <a:ln>
            <a:round/>
            <a:headEnd/>
            <a:tailEnd/>
          </a:ln>
        </p:spPr>
        <p:txBody>
          <a:bodyPr lIns="0" tIns="0" rIns="0" bIns="0">
            <a:prstTxWarp prst="textNoShape">
              <a:avLst/>
            </a:prstTxWarp>
          </a:bodyPr>
          <a:lstStyle/>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Size </a:t>
            </a: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Time</a:t>
            </a: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F.F.</a:t>
            </a: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Compute engine</a:t>
            </a: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endParaRPr lang="en-US" sz="1800" dirty="0">
              <a:latin typeface="Arial" charset="0"/>
              <a:ea typeface="Arial" charset="0"/>
              <a:cs typeface="Arial" charset="0"/>
            </a:endParaRP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COMPUTE TIME 20ns ~ 7000SU/system   and 74Gb</a:t>
            </a:r>
          </a:p>
          <a:p>
            <a:pPr marL="192324" indent="-186626">
              <a:spcBef>
                <a:spcPts val="673"/>
              </a:spcBef>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US" sz="1800" dirty="0">
                <a:latin typeface="Arial" charset="0"/>
                <a:ea typeface="Arial" charset="0"/>
                <a:cs typeface="Arial" charset="0"/>
              </a:rPr>
              <a:t>	total study: 3,000,000 SU and 25TB and 6,720 “tasks”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758ECC8A-1622-B74E-AA59-7F7F23AAF5EF}" type="slidenum">
              <a:rPr lang="en-US"/>
              <a:pPr/>
              <a:t>42</a:t>
            </a:fld>
            <a:endParaRPr lang="en-US"/>
          </a:p>
        </p:txBody>
      </p:sp>
      <p:sp>
        <p:nvSpPr>
          <p:cNvPr id="14540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145410" name="Text Box 2"/>
          <p:cNvSpPr txBox="1">
            <a:spLocks noGrp="1" noChangeArrowheads="1"/>
          </p:cNvSpPr>
          <p:nvPr>
            <p:ph type="body" idx="1"/>
          </p:nvPr>
        </p:nvSpPr>
        <p:spPr bwMode="auto">
          <a:xfrm>
            <a:off x="684960" y="4342534"/>
            <a:ext cx="5486680" cy="4033693"/>
          </a:xfrm>
          <a:prstGeom prst="rect">
            <a:avLst/>
          </a:prstGeom>
          <a:noFill/>
          <a:ln>
            <a:round/>
            <a:headEnd/>
            <a:tailEnd/>
          </a:ln>
        </p:spPr>
        <p:txBody>
          <a:bodyPr lIns="0" tIns="0" rIns="0" bIns="0">
            <a:prstTxWarp prst="textNoShape">
              <a:avLst/>
            </a:prstTxWarp>
          </a:bodyPr>
          <a:lstStyle/>
          <a:p>
            <a:pPr marL="410291" indent="-410291">
              <a:spcBef>
                <a:spcPts val="673"/>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Arial" charset="0"/>
                <a:cs typeface="Arial" charset="0"/>
              </a:rPr>
              <a:t>A simulations is a single thread of tasks</a:t>
            </a:r>
          </a:p>
          <a:p>
            <a:pPr marL="410291" indent="-410291">
              <a:spcBef>
                <a:spcPts val="673"/>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Arial" charset="0"/>
                <a:cs typeface="Arial" charset="0"/>
              </a:rPr>
              <a:t>To run a simulation is a 6 part process</a:t>
            </a:r>
          </a:p>
          <a:p>
            <a:pPr marL="410291" indent="-410291">
              <a:spcBef>
                <a:spcPts val="673"/>
              </a:spcBef>
              <a:buFont typeface="Times New Roman" charset="0"/>
              <a:buAutoNum type="arabicParenR"/>
              <a:tabLst>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 pos="8616117" algn="l"/>
              </a:tabLst>
            </a:pPr>
            <a:r>
              <a:rPr lang="en-US" sz="1800" dirty="0">
                <a:latin typeface="Arial" charset="0"/>
                <a:ea typeface="Arial" charset="0"/>
                <a:cs typeface="Arial" charset="0"/>
              </a:rPr>
              <a:t>This works for a few </a:t>
            </a:r>
            <a:r>
              <a:rPr lang="en-US" sz="1800" dirty="0" err="1">
                <a:latin typeface="Arial" charset="0"/>
                <a:ea typeface="Arial" charset="0"/>
                <a:cs typeface="Arial" charset="0"/>
              </a:rPr>
              <a:t>simualtions</a:t>
            </a:r>
            <a:r>
              <a:rPr lang="en-US" sz="1800" dirty="0">
                <a:latin typeface="Arial" charset="0"/>
                <a:ea typeface="Arial" charset="0"/>
                <a:cs typeface="Arial" charset="0"/>
              </a:rPr>
              <a:t> but need to automate and more resources for 336 systems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Delicate balancing act: ---</a:t>
            </a:r>
            <a:r>
              <a:rPr lang="en-US" baseline="0" dirty="0" smtClean="0"/>
              <a:t> vision of the future but rooted in reality – with rigorous research.</a:t>
            </a:r>
          </a:p>
          <a:p>
            <a:endParaRPr lang="en-US" baseline="0" dirty="0" smtClean="0"/>
          </a:p>
          <a:p>
            <a:r>
              <a:rPr lang="en-US" dirty="0" smtClean="0"/>
              <a:t>Be</a:t>
            </a:r>
            <a:r>
              <a:rPr lang="en-US" baseline="0" dirty="0" smtClean="0"/>
              <a:t> sure to define “applications” – </a:t>
            </a:r>
            <a:r>
              <a:rPr lang="en-US" baseline="0" dirty="0" err="1" smtClean="0"/>
              <a:t>eScience</a:t>
            </a:r>
            <a:r>
              <a:rPr lang="en-US" baseline="0" dirty="0" smtClean="0"/>
              <a:t>, scientific applications…</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7890" name="Text Box 1"/>
          <p:cNvSpPr txBox="1">
            <a:spLocks noChangeArrowheads="1"/>
          </p:cNvSpPr>
          <p:nvPr/>
        </p:nvSpPr>
        <p:spPr bwMode="auto">
          <a:xfrm>
            <a:off x="1143000" y="685800"/>
            <a:ext cx="4532313" cy="3429000"/>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37891" name="Text Box 2"/>
          <p:cNvSpPr>
            <a:spLocks noGrp="1" noChangeArrowheads="1"/>
          </p:cNvSpPr>
          <p:nvPr>
            <p:ph type="body"/>
          </p:nvPr>
        </p:nvSpPr>
        <p:spPr bwMode="auto">
          <a:xfrm>
            <a:off x="685800" y="4343400"/>
            <a:ext cx="5414963" cy="4100513"/>
          </a:xfrm>
          <a:noFill/>
        </p:spPr>
        <p:txBody>
          <a:bodyPr wrap="none" numCol="1" anchor="ctr" anchorCtr="0" compatLnSpc="1">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57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60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b="1" dirty="0" smtClean="0">
                <a:solidFill>
                  <a:srgbClr val="800000"/>
                </a:solidFill>
              </a:rPr>
              <a:t>What</a:t>
            </a:r>
            <a:r>
              <a:rPr lang="en-US" sz="2000" b="1" baseline="0" dirty="0" smtClean="0">
                <a:solidFill>
                  <a:srgbClr val="800000"/>
                </a:solidFill>
              </a:rPr>
              <a:t> do you mean asynchronously? Elaborate please? How does it eliminate the need to pair replicas? </a:t>
            </a:r>
          </a:p>
          <a:p>
            <a:endParaRPr lang="en-US" sz="2000" b="1" baseline="0" dirty="0" smtClean="0">
              <a:solidFill>
                <a:srgbClr val="800000"/>
              </a:solidFill>
            </a:endParaRPr>
          </a:p>
          <a:p>
            <a:r>
              <a:rPr lang="en-US" sz="2000" b="1" baseline="0" dirty="0" smtClean="0">
                <a:solidFill>
                  <a:srgbClr val="800000"/>
                </a:solidFill>
              </a:rPr>
              <a:t>We do not propose it. It has been already been proposed/implemented. We are trying to implement it using SAGA, which gives us the ability to test/implement on large-scale production infrastructure</a:t>
            </a:r>
            <a:endParaRPr lang="en-US" sz="2000" b="1" dirty="0">
              <a:solidFill>
                <a:srgbClr val="800000"/>
              </a:solidFill>
            </a:endParaRPr>
          </a:p>
        </p:txBody>
      </p:sp>
      <p:sp>
        <p:nvSpPr>
          <p:cNvPr id="4" name="Slide Number Placeholder 3"/>
          <p:cNvSpPr>
            <a:spLocks noGrp="1"/>
          </p:cNvSpPr>
          <p:nvPr>
            <p:ph type="sldNum" sz="quarter" idx="10"/>
          </p:nvPr>
        </p:nvSpPr>
        <p:spPr/>
        <p:txBody>
          <a:bodyPr/>
          <a:lstStyle/>
          <a:p>
            <a:fld id="{D770256F-FACB-CC4B-A3D9-71375CB20943}" type="slidenum">
              <a:rPr lang="en-US" smtClean="0"/>
              <a:pPr/>
              <a:t>61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b="1" dirty="0" smtClean="0"/>
              <a:t>Control</a:t>
            </a:r>
            <a:r>
              <a:rPr lang="en-US" sz="2000" b="1" baseline="0" dirty="0" smtClean="0"/>
              <a:t> flow of what?</a:t>
            </a:r>
          </a:p>
          <a:p>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000" b="1"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66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67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this or</a:t>
            </a:r>
            <a:r>
              <a:rPr lang="en-US" baseline="0" dirty="0" smtClean="0"/>
              <a:t> 20 or 18.</a:t>
            </a:r>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69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NAMD  runtime does not remain constant when the number of cores and </a:t>
            </a:r>
            <a:r>
              <a:rPr lang="en-US" dirty="0" err="1" smtClean="0"/>
              <a:t>timesteps</a:t>
            </a:r>
            <a:r>
              <a:rPr lang="en-US" dirty="0" smtClean="0"/>
              <a:t> is kept constant. It has a delta of +/- 3 seconds.</a:t>
            </a:r>
          </a:p>
          <a:p>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71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Delicate balancing act: ---</a:t>
            </a:r>
            <a:r>
              <a:rPr lang="en-US" baseline="0" dirty="0" smtClean="0"/>
              <a:t> vision of the future but rooted in reality – with rigorous research.</a:t>
            </a:r>
          </a:p>
          <a:p>
            <a:endParaRPr lang="en-US" baseline="0" dirty="0" smtClean="0"/>
          </a:p>
          <a:p>
            <a:r>
              <a:rPr lang="en-US" dirty="0" smtClean="0"/>
              <a:t>Be</a:t>
            </a:r>
            <a:r>
              <a:rPr lang="en-US" baseline="0" dirty="0" smtClean="0"/>
              <a:t> sure to define “applications” – </a:t>
            </a:r>
            <a:r>
              <a:rPr lang="en-US" baseline="0" dirty="0" err="1" smtClean="0"/>
              <a:t>eScience</a:t>
            </a:r>
            <a:r>
              <a:rPr lang="en-US" baseline="0" dirty="0" smtClean="0"/>
              <a:t>, scientific applications…</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78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TeraGrid'06</a:t>
            </a:r>
            <a:endParaRPr lang="en-US"/>
          </a:p>
        </p:txBody>
      </p:sp>
      <p:sp>
        <p:nvSpPr>
          <p:cNvPr id="5" name="Date Placeholder 4"/>
          <p:cNvSpPr>
            <a:spLocks noGrp="1"/>
          </p:cNvSpPr>
          <p:nvPr>
            <p:ph type="dt" idx="11"/>
          </p:nvPr>
        </p:nvSpPr>
        <p:spPr/>
        <p:txBody>
          <a:bodyPr/>
          <a:lstStyle/>
          <a:p>
            <a:pPr>
              <a:defRPr/>
            </a:pPr>
            <a:r>
              <a:rPr lang="en-US" smtClean="0"/>
              <a:t>June 2006</a:t>
            </a:r>
            <a:endParaRPr lang="en-US"/>
          </a:p>
        </p:txBody>
      </p:sp>
      <p:sp>
        <p:nvSpPr>
          <p:cNvPr id="6" name="Footer Placeholder 5"/>
          <p:cNvSpPr>
            <a:spLocks noGrp="1"/>
          </p:cNvSpPr>
          <p:nvPr>
            <p:ph type="ftr" sz="quarter" idx="12"/>
          </p:nvPr>
        </p:nvSpPr>
        <p:spPr/>
        <p:txBody>
          <a:bodyPr/>
          <a:lstStyle/>
          <a:p>
            <a:pPr>
              <a:defRPr/>
            </a:pPr>
            <a:r>
              <a:rPr lang="en-US" smtClean="0"/>
              <a:t>Charlie Catlett (cec@uchicago.edu)</a:t>
            </a:r>
            <a:endParaRPr lang="en-US"/>
          </a:p>
        </p:txBody>
      </p:sp>
      <p:sp>
        <p:nvSpPr>
          <p:cNvPr id="7" name="Slide Number Placeholder 6"/>
          <p:cNvSpPr>
            <a:spLocks noGrp="1"/>
          </p:cNvSpPr>
          <p:nvPr>
            <p:ph type="sldNum" sz="quarter" idx="13"/>
          </p:nvPr>
        </p:nvSpPr>
        <p:spPr/>
        <p:txBody>
          <a:bodyPr/>
          <a:lstStyle/>
          <a:p>
            <a:pPr>
              <a:defRPr/>
            </a:pPr>
            <a:fld id="{89A842EE-8B69-44AB-A993-712E960336A9}" type="slidenum">
              <a:rPr lang="en-US" smtClean="0"/>
              <a:pPr>
                <a:defRPr/>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766EF9D-85BA-104E-A1AB-85BA105C532E}" type="slidenum">
              <a:rPr lang="en-US" smtClean="0">
                <a:latin typeface="Times" pitchFamily="-65" charset="0"/>
                <a:ea typeface="ＭＳ Ｐゴシック" pitchFamily="-65" charset="-128"/>
                <a:cs typeface="ＭＳ Ｐゴシック" pitchFamily="-65" charset="-128"/>
              </a:rPr>
              <a:pPr/>
              <a:t>79</a:t>
            </a:fld>
            <a:endParaRPr lang="en-US" smtClean="0">
              <a:latin typeface="Times" pitchFamily="-65" charset="0"/>
              <a:ea typeface="ＭＳ Ｐゴシック" pitchFamily="-65" charset="-128"/>
              <a:cs typeface="ＭＳ Ｐゴシック" pitchFamily="-65" charset="-128"/>
            </a:endParaRPr>
          </a:p>
        </p:txBody>
      </p:sp>
      <p:sp>
        <p:nvSpPr>
          <p:cNvPr id="56323" name="Rectangle 1026"/>
          <p:cNvSpPr>
            <a:spLocks noGrp="1" noRot="1" noChangeAspect="1" noChangeArrowheads="1" noTextEdit="1"/>
          </p:cNvSpPr>
          <p:nvPr>
            <p:ph type="sldImg"/>
          </p:nvPr>
        </p:nvSpPr>
        <p:spPr>
          <a:ln/>
        </p:spPr>
      </p:sp>
      <p:sp>
        <p:nvSpPr>
          <p:cNvPr id="56324" name="Rectangle 1027"/>
          <p:cNvSpPr>
            <a:spLocks noGrp="1" noChangeArrowheads="1"/>
          </p:cNvSpPr>
          <p:nvPr>
            <p:ph type="body" idx="1"/>
          </p:nvPr>
        </p:nvSpPr>
        <p:spPr>
          <a:noFill/>
          <a:ln/>
        </p:spPr>
        <p:txBody>
          <a:bodyPr/>
          <a:lstStyle/>
          <a:p>
            <a:pPr eaLnBrk="1" hangingPunct="1"/>
            <a:r>
              <a:rPr lang="en-US">
                <a:latin typeface="Times" pitchFamily="-65" charset="0"/>
                <a:ea typeface="ＭＳ Ｐゴシック" pitchFamily="-65" charset="-128"/>
                <a:cs typeface="ＭＳ Ｐゴシック" pitchFamily="-65" charset="-128"/>
              </a:rPr>
              <a:t>New - unavaiable information, pressure,s stress etc.</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67142B2-749F-D244-A56E-FF60736D9014}" type="slidenum">
              <a:rPr lang="en-GB"/>
              <a:pPr/>
              <a:t>81</a:t>
            </a:fld>
            <a:endParaRPr lang="en-GB"/>
          </a:p>
        </p:txBody>
      </p:sp>
      <p:sp>
        <p:nvSpPr>
          <p:cNvPr id="36865" name="Text Box 1"/>
          <p:cNvSpPr txBox="1">
            <a:spLocks noChangeArrowheads="1"/>
          </p:cNvSpPr>
          <p:nvPr/>
        </p:nvSpPr>
        <p:spPr bwMode="auto">
          <a:xfrm>
            <a:off x="1142040" y="685631"/>
            <a:ext cx="4572480" cy="3429509"/>
          </a:xfrm>
          <a:prstGeom prst="rect">
            <a:avLst/>
          </a:prstGeom>
          <a:solidFill>
            <a:srgbClr val="FFFFFF"/>
          </a:solidFill>
          <a:ln w="9360">
            <a:solidFill>
              <a:srgbClr val="000000"/>
            </a:solidFill>
            <a:miter lim="800000"/>
            <a:headEnd/>
            <a:tailEnd/>
          </a:ln>
          <a:effectLst/>
        </p:spPr>
        <p:txBody>
          <a:bodyPr wrap="none" lIns="80165" tIns="40083" rIns="80165" bIns="40083" anchor="ctr">
            <a:prstTxWarp prst="textNoShape">
              <a:avLst/>
            </a:prstTxWarp>
          </a:bodyPr>
          <a:lstStyle/>
          <a:p>
            <a:endParaRPr lang="en-US"/>
          </a:p>
        </p:txBody>
      </p:sp>
      <p:sp>
        <p:nvSpPr>
          <p:cNvPr id="36866" name="Text Box 2"/>
          <p:cNvSpPr txBox="1">
            <a:spLocks noGrp="1" noChangeArrowheads="1"/>
          </p:cNvSpPr>
          <p:nvPr>
            <p:ph type="body"/>
          </p:nvPr>
        </p:nvSpPr>
        <p:spPr bwMode="auto">
          <a:xfrm>
            <a:off x="685512" y="4343230"/>
            <a:ext cx="5485536" cy="4121928"/>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p:spPr>
        <p:txBody>
          <a:bodyPr/>
          <a:lstStyle/>
          <a:p>
            <a:fld id="{F92B3D9D-B868-5F44-B774-354DF42A82A0}" type="slidenum">
              <a:rPr lang="en-GB"/>
              <a:pPr/>
              <a:t>82</a:t>
            </a:fld>
            <a:endParaRPr lang="en-GB"/>
          </a:p>
        </p:txBody>
      </p:sp>
      <p:sp>
        <p:nvSpPr>
          <p:cNvPr id="34819" name="Text Box 1"/>
          <p:cNvSpPr txBox="1">
            <a:spLocks noChangeArrowheads="1"/>
          </p:cNvSpPr>
          <p:nvPr/>
        </p:nvSpPr>
        <p:spPr bwMode="auto">
          <a:xfrm>
            <a:off x="-1440" y="0"/>
            <a:ext cx="11797720" cy="12490690"/>
          </a:xfrm>
          <a:prstGeom prst="rect">
            <a:avLst/>
          </a:prstGeom>
          <a:solidFill>
            <a:srgbClr val="FFFFFF"/>
          </a:solidFill>
          <a:ln w="9360">
            <a:solidFill>
              <a:srgbClr val="000000"/>
            </a:solidFill>
            <a:miter lim="800000"/>
            <a:headEnd/>
            <a:tailEnd/>
          </a:ln>
        </p:spPr>
        <p:txBody>
          <a:bodyPr wrap="none" lIns="80165" tIns="40083" rIns="80165" bIns="40083" anchor="ctr">
            <a:prstTxWarp prst="textNoShape">
              <a:avLst/>
            </a:prstTxWarp>
          </a:bodyPr>
          <a:lstStyle/>
          <a:p>
            <a:endParaRPr lang="en-US"/>
          </a:p>
        </p:txBody>
      </p:sp>
      <p:sp>
        <p:nvSpPr>
          <p:cNvPr id="34820" name="Text Box 2"/>
          <p:cNvSpPr txBox="1">
            <a:spLocks noGrp="1" noChangeArrowheads="1"/>
          </p:cNvSpPr>
          <p:nvPr>
            <p:ph type="body"/>
          </p:nvPr>
        </p:nvSpPr>
        <p:spPr>
          <a:xfrm>
            <a:off x="685512" y="4343231"/>
            <a:ext cx="5485536" cy="4113782"/>
          </a:xfrm>
          <a:noFill/>
          <a:ln/>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86</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89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E86E2CA7-9724-5B49-B73C-27034AB727A5}" type="slidenum">
              <a:rPr lang="en-GB"/>
              <a:pPr/>
              <a:t>92</a:t>
            </a:fld>
            <a:endParaRPr lang="en-GB"/>
          </a:p>
        </p:txBody>
      </p:sp>
      <p:sp>
        <p:nvSpPr>
          <p:cNvPr id="7169" name="Text Box 1"/>
          <p:cNvSpPr txBox="1">
            <a:spLocks noChangeArrowheads="1"/>
          </p:cNvSpPr>
          <p:nvPr/>
        </p:nvSpPr>
        <p:spPr bwMode="auto">
          <a:xfrm>
            <a:off x="1150938" y="686119"/>
            <a:ext cx="4557712" cy="3427408"/>
          </a:xfrm>
          <a:prstGeom prst="rect">
            <a:avLst/>
          </a:prstGeom>
          <a:solidFill>
            <a:srgbClr val="FFFFFF"/>
          </a:solidFill>
          <a:ln w="9360">
            <a:solidFill>
              <a:srgbClr val="000000"/>
            </a:solidFill>
            <a:miter lim="800000"/>
            <a:headEnd/>
            <a:tailEnd/>
          </a:ln>
          <a:effectLst/>
        </p:spPr>
        <p:txBody>
          <a:bodyPr wrap="none" anchor="ctr">
            <a:prstTxWarp prst="textNoShape">
              <a:avLst/>
            </a:prstTxWarp>
          </a:bodyPr>
          <a:lstStyle/>
          <a:p>
            <a:endParaRPr lang="en-US"/>
          </a:p>
        </p:txBody>
      </p:sp>
      <p:sp>
        <p:nvSpPr>
          <p:cNvPr id="7170" name="Text Box 2"/>
          <p:cNvSpPr txBox="1">
            <a:spLocks noGrp="1" noChangeArrowheads="1"/>
          </p:cNvSpPr>
          <p:nvPr>
            <p:ph type="body"/>
          </p:nvPr>
        </p:nvSpPr>
        <p:spPr bwMode="auto">
          <a:xfrm>
            <a:off x="914401" y="4342764"/>
            <a:ext cx="5026025" cy="4111935"/>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98C453C-8CC4-3043-8E01-87820B882CEF}" type="slidenum">
              <a:rPr lang="en-US" smtClean="0">
                <a:latin typeface="Times" pitchFamily="-65" charset="0"/>
                <a:ea typeface="ＭＳ Ｐゴシック" pitchFamily="-65" charset="-128"/>
                <a:cs typeface="ＭＳ Ｐゴシック" pitchFamily="-65" charset="-128"/>
              </a:rPr>
              <a:pPr/>
              <a:t>93</a:t>
            </a:fld>
            <a:endParaRPr lang="en-US" smtClean="0">
              <a:latin typeface="Times" pitchFamily="-65" charset="0"/>
              <a:ea typeface="ＭＳ Ｐゴシック" pitchFamily="-65" charset="-128"/>
              <a:cs typeface="ＭＳ Ｐゴシック" pitchFamily="-65" charset="-128"/>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GB">
              <a:latin typeface="Times" pitchFamily="-65" charset="0"/>
              <a:ea typeface="ＭＳ Ｐゴシック" pitchFamily="-65" charset="-128"/>
              <a:cs typeface="ＭＳ Ｐゴシック" pitchFamily="-65"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pPr eaLnBrk="1" hangingPunct="1"/>
            <a:r>
              <a:rPr lang="en-US">
                <a:latin typeface="Calibri" pitchFamily="-65" charset="0"/>
                <a:ea typeface="ＭＳ Ｐゴシック" pitchFamily="-65" charset="-128"/>
              </a:rPr>
              <a:t>The Virtual Physiological Human is at the heart of the VPH projects.</a:t>
            </a:r>
          </a:p>
          <a:p>
            <a:pPr eaLnBrk="1" hangingPunct="1"/>
            <a:endParaRPr lang="en-US">
              <a:latin typeface="Calibri" pitchFamily="-65" charset="0"/>
              <a:ea typeface="ＭＳ Ｐゴシック" pitchFamily="-65" charset="-128"/>
            </a:endParaRPr>
          </a:p>
          <a:p>
            <a:pPr eaLnBrk="1" hangingPunct="1"/>
            <a:endParaRPr lang="en-GB">
              <a:latin typeface="Calibri" pitchFamily="-65" charset="0"/>
              <a:ea typeface="ＭＳ Ｐゴシック" pitchFamily="-65" charset="-128"/>
            </a:endParaRPr>
          </a:p>
          <a:p>
            <a:pPr eaLnBrk="1" hangingPunct="1"/>
            <a:endParaRPr lang="en-GB">
              <a:latin typeface="Calibri" pitchFamily="-65" charset="0"/>
              <a:ea typeface="ＭＳ Ｐゴシック" pitchFamily="-65" charset="-128"/>
            </a:endParaRPr>
          </a:p>
          <a:p>
            <a:pPr eaLnBrk="1" hangingPunct="1"/>
            <a:r>
              <a:rPr lang="en-GB">
                <a:latin typeface="Calibri" pitchFamily="-65" charset="0"/>
                <a:ea typeface="ＭＳ Ｐゴシック" pitchFamily="-65" charset="-128"/>
              </a:rPr>
              <a:t>STREPs – Specific targeted research projects</a:t>
            </a:r>
          </a:p>
          <a:p>
            <a:pPr eaLnBrk="1" hangingPunct="1"/>
            <a:r>
              <a:rPr lang="en-US" i="1">
                <a:latin typeface="Calibri" pitchFamily="-65" charset="0"/>
                <a:ea typeface="ＭＳ Ｐゴシック" pitchFamily="-65" charset="-128"/>
              </a:rPr>
              <a:t>FP6 STREPs (Specific Targeted Research Projects) are either projects designed to gain knowledge or improve existing products, processes or services, or demonstration projects to prove the viability of new technologies. STREPs can also be characterized by the implementation of these two types of activity (R&amp;D and demonstration </a:t>
            </a:r>
          </a:p>
          <a:p>
            <a:pPr eaLnBrk="1" hangingPunct="1"/>
            <a:r>
              <a:rPr lang="en-US" i="1">
                <a:latin typeface="Calibri" pitchFamily="-65" charset="0"/>
                <a:ea typeface="ＭＳ Ｐゴシック" pitchFamily="-65" charset="-128"/>
              </a:rPr>
              <a:t>IP s – Initiative projects </a:t>
            </a:r>
          </a:p>
          <a:p>
            <a:pPr eaLnBrk="1" hangingPunct="1"/>
            <a:r>
              <a:rPr lang="en-US" i="1">
                <a:latin typeface="Calibri" pitchFamily="-65" charset="0"/>
                <a:ea typeface="ＭＳ Ｐゴシック" pitchFamily="-65" charset="-128"/>
              </a:rPr>
              <a:t>CA’s – Coordination action</a:t>
            </a:r>
          </a:p>
          <a:p>
            <a:pPr eaLnBrk="1" hangingPunct="1"/>
            <a:endParaRPr lang="en-US" i="1">
              <a:latin typeface="Calibri" pitchFamily="-65" charset="0"/>
              <a:ea typeface="ＭＳ Ｐゴシック" pitchFamily="-65" charset="-128"/>
            </a:endParaRPr>
          </a:p>
          <a:p>
            <a:pPr eaLnBrk="1" hangingPunct="1"/>
            <a:endParaRPr lang="en-US">
              <a:latin typeface="Calibri" pitchFamily="-65" charset="0"/>
              <a:ea typeface="ＭＳ Ｐゴシック" pitchFamily="-65" charset="-128"/>
            </a:endParaRPr>
          </a:p>
          <a:p>
            <a:pPr eaLnBrk="1" hangingPunct="1"/>
            <a:endParaRPr lang="en-GB">
              <a:latin typeface="Calibri" pitchFamily="-65" charset="0"/>
              <a:ea typeface="ＭＳ Ｐゴシック" pitchFamily="-65"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A6DBFACB-507C-DC4D-A84B-EC1A099AE210}" type="slidenum">
              <a:rPr lang="en-GB"/>
              <a:pPr/>
              <a:t>95</a:t>
            </a:fld>
            <a:endParaRPr lang="en-GB"/>
          </a:p>
        </p:txBody>
      </p:sp>
      <p:sp>
        <p:nvSpPr>
          <p:cNvPr id="36867" name="Text Box 1"/>
          <p:cNvSpPr txBox="1">
            <a:spLocks noChangeArrowheads="1"/>
          </p:cNvSpPr>
          <p:nvPr/>
        </p:nvSpPr>
        <p:spPr bwMode="auto">
          <a:xfrm>
            <a:off x="1104596" y="685631"/>
            <a:ext cx="4648808" cy="3429509"/>
          </a:xfrm>
          <a:prstGeom prst="rect">
            <a:avLst/>
          </a:prstGeom>
          <a:solidFill>
            <a:srgbClr val="FFFFFF"/>
          </a:solidFill>
          <a:ln w="9360">
            <a:solidFill>
              <a:srgbClr val="000000"/>
            </a:solidFill>
            <a:miter lim="800000"/>
            <a:headEnd/>
            <a:tailEnd/>
          </a:ln>
        </p:spPr>
        <p:txBody>
          <a:bodyPr wrap="none" lIns="80165" tIns="40083" rIns="80165" bIns="40083" anchor="ctr">
            <a:prstTxWarp prst="textNoShape">
              <a:avLst/>
            </a:prstTxWarp>
          </a:bodyPr>
          <a:lstStyle/>
          <a:p>
            <a:endParaRPr lang="en-US"/>
          </a:p>
        </p:txBody>
      </p:sp>
      <p:sp>
        <p:nvSpPr>
          <p:cNvPr id="36868" name="Text Box 2"/>
          <p:cNvSpPr txBox="1">
            <a:spLocks noGrp="1" noChangeArrowheads="1"/>
          </p:cNvSpPr>
          <p:nvPr>
            <p:ph type="body"/>
          </p:nvPr>
        </p:nvSpPr>
        <p:spPr>
          <a:xfrm>
            <a:off x="685512" y="4343230"/>
            <a:ext cx="5485536" cy="4121928"/>
          </a:xfrm>
          <a:solidFill>
            <a:srgbClr val="FFFFFF"/>
          </a:solidFill>
          <a:ln w="9360">
            <a:solidFill>
              <a:srgbClr val="000000"/>
            </a:solidFill>
            <a:miter lim="800000"/>
          </a:ln>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70256F-FACB-CC4B-A3D9-71375CB20943}" type="slidenum">
              <a:rPr lang="en-US" smtClean="0"/>
              <a:pPr/>
              <a:t>98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p:spPr>
        <p:txBody>
          <a:bodyPr/>
          <a:lstStyle/>
          <a:p>
            <a:r>
              <a:rPr lang="en-US"/>
              <a:t>TeraGrid'06</a:t>
            </a:r>
          </a:p>
        </p:txBody>
      </p:sp>
      <p:sp>
        <p:nvSpPr>
          <p:cNvPr id="39939" name="Rectangle 3"/>
          <p:cNvSpPr>
            <a:spLocks noGrp="1" noChangeArrowheads="1"/>
          </p:cNvSpPr>
          <p:nvPr>
            <p:ph type="dt" sz="quarter" idx="1"/>
          </p:nvPr>
        </p:nvSpPr>
        <p:spPr>
          <a:noFill/>
        </p:spPr>
        <p:txBody>
          <a:bodyPr/>
          <a:lstStyle/>
          <a:p>
            <a:r>
              <a:rPr lang="en-US"/>
              <a:t>June 2006</a:t>
            </a:r>
          </a:p>
        </p:txBody>
      </p:sp>
      <p:sp>
        <p:nvSpPr>
          <p:cNvPr id="39940" name="Rectangle 6"/>
          <p:cNvSpPr>
            <a:spLocks noGrp="1" noChangeArrowheads="1"/>
          </p:cNvSpPr>
          <p:nvPr>
            <p:ph type="ftr" sz="quarter" idx="4"/>
          </p:nvPr>
        </p:nvSpPr>
        <p:spPr>
          <a:noFill/>
        </p:spPr>
        <p:txBody>
          <a:bodyPr/>
          <a:lstStyle/>
          <a:p>
            <a:r>
              <a:rPr lang="en-US"/>
              <a:t>Charlie Catlett (cec@uchicago.edu)</a:t>
            </a:r>
          </a:p>
        </p:txBody>
      </p:sp>
      <p:sp>
        <p:nvSpPr>
          <p:cNvPr id="39941" name="Rectangle 7"/>
          <p:cNvSpPr>
            <a:spLocks noGrp="1" noChangeArrowheads="1"/>
          </p:cNvSpPr>
          <p:nvPr>
            <p:ph type="sldNum" sz="quarter" idx="5"/>
          </p:nvPr>
        </p:nvSpPr>
        <p:spPr>
          <a:noFill/>
        </p:spPr>
        <p:txBody>
          <a:bodyPr/>
          <a:lstStyle/>
          <a:p>
            <a:fld id="{F745BDB2-1F51-4047-8110-0E2F7AAAB159}" type="slidenum">
              <a:rPr lang="en-US"/>
              <a:pPr/>
              <a:t>7</a:t>
            </a:fld>
            <a:endParaRPr lang="en-US"/>
          </a:p>
        </p:txBody>
      </p:sp>
      <p:sp>
        <p:nvSpPr>
          <p:cNvPr id="39942" name="Rectangle 2"/>
          <p:cNvSpPr>
            <a:spLocks noGrp="1" noRot="1" noChangeAspect="1" noChangeArrowheads="1" noTextEdit="1"/>
          </p:cNvSpPr>
          <p:nvPr>
            <p:ph type="sldImg"/>
          </p:nvPr>
        </p:nvSpPr>
        <p:spPr>
          <a:solidFill>
            <a:srgbClr val="FFFFFF"/>
          </a:solidFill>
          <a:ln/>
        </p:spPr>
      </p:sp>
      <p:sp>
        <p:nvSpPr>
          <p:cNvPr id="3994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TeraGrid'06</a:t>
            </a:r>
            <a:endParaRPr lang="en-US"/>
          </a:p>
        </p:txBody>
      </p:sp>
      <p:sp>
        <p:nvSpPr>
          <p:cNvPr id="5" name="Date Placeholder 4"/>
          <p:cNvSpPr>
            <a:spLocks noGrp="1"/>
          </p:cNvSpPr>
          <p:nvPr>
            <p:ph type="dt" idx="11"/>
          </p:nvPr>
        </p:nvSpPr>
        <p:spPr/>
        <p:txBody>
          <a:bodyPr/>
          <a:lstStyle/>
          <a:p>
            <a:pPr>
              <a:defRPr/>
            </a:pPr>
            <a:r>
              <a:rPr lang="en-US" smtClean="0"/>
              <a:t>June 2006</a:t>
            </a:r>
            <a:endParaRPr lang="en-US"/>
          </a:p>
        </p:txBody>
      </p:sp>
      <p:sp>
        <p:nvSpPr>
          <p:cNvPr id="6" name="Footer Placeholder 5"/>
          <p:cNvSpPr>
            <a:spLocks noGrp="1"/>
          </p:cNvSpPr>
          <p:nvPr>
            <p:ph type="ftr" sz="quarter" idx="12"/>
          </p:nvPr>
        </p:nvSpPr>
        <p:spPr/>
        <p:txBody>
          <a:bodyPr/>
          <a:lstStyle/>
          <a:p>
            <a:pPr>
              <a:defRPr/>
            </a:pPr>
            <a:r>
              <a:rPr lang="en-US" smtClean="0"/>
              <a:t>Charlie Catlett (cec@uchicago.edu)</a:t>
            </a:r>
            <a:endParaRPr lang="en-US"/>
          </a:p>
        </p:txBody>
      </p:sp>
      <p:sp>
        <p:nvSpPr>
          <p:cNvPr id="7" name="Slide Number Placeholder 6"/>
          <p:cNvSpPr>
            <a:spLocks noGrp="1"/>
          </p:cNvSpPr>
          <p:nvPr>
            <p:ph type="sldNum" sz="quarter" idx="13"/>
          </p:nvPr>
        </p:nvSpPr>
        <p:spPr/>
        <p:txBody>
          <a:bodyPr/>
          <a:lstStyle/>
          <a:p>
            <a:pPr>
              <a:defRPr/>
            </a:pPr>
            <a:fld id="{89A842EE-8B69-44AB-A993-712E960336A9}"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Rectangle 2"/>
          <p:cNvSpPr>
            <a:spLocks noGrp="1" noChangeArrowheads="1"/>
          </p:cNvSpPr>
          <p:nvPr>
            <p:ph type="hdr" sz="quarter"/>
          </p:nvPr>
        </p:nvSpPr>
        <p:spPr>
          <a:noFill/>
        </p:spPr>
        <p:txBody>
          <a:bodyPr/>
          <a:lstStyle/>
          <a:p>
            <a:r>
              <a:rPr lang="en-US"/>
              <a:t>NSF TeraGrid Review</a:t>
            </a:r>
          </a:p>
        </p:txBody>
      </p:sp>
      <p:sp>
        <p:nvSpPr>
          <p:cNvPr id="33794" name="Rectangle 3"/>
          <p:cNvSpPr>
            <a:spLocks noGrp="1" noChangeArrowheads="1"/>
          </p:cNvSpPr>
          <p:nvPr>
            <p:ph type="dt" sz="quarter" idx="1"/>
          </p:nvPr>
        </p:nvSpPr>
        <p:spPr>
          <a:noFill/>
        </p:spPr>
        <p:txBody>
          <a:bodyPr/>
          <a:lstStyle/>
          <a:p>
            <a:r>
              <a:rPr lang="en-US"/>
              <a:t>January 10, 2006</a:t>
            </a:r>
          </a:p>
        </p:txBody>
      </p:sp>
      <p:sp>
        <p:nvSpPr>
          <p:cNvPr id="33795" name="Rectangle 6"/>
          <p:cNvSpPr>
            <a:spLocks noGrp="1" noChangeArrowheads="1"/>
          </p:cNvSpPr>
          <p:nvPr>
            <p:ph type="ftr" sz="quarter" idx="4"/>
          </p:nvPr>
        </p:nvSpPr>
        <p:spPr>
          <a:noFill/>
        </p:spPr>
        <p:txBody>
          <a:bodyPr/>
          <a:lstStyle/>
          <a:p>
            <a:r>
              <a:rPr lang="en-US"/>
              <a:t>Charlie Catlett (cec@uchicago.edu)</a:t>
            </a:r>
          </a:p>
        </p:txBody>
      </p:sp>
      <p:sp>
        <p:nvSpPr>
          <p:cNvPr id="33796" name="Rectangle 7"/>
          <p:cNvSpPr>
            <a:spLocks noGrp="1" noChangeArrowheads="1"/>
          </p:cNvSpPr>
          <p:nvPr>
            <p:ph type="sldNum" sz="quarter" idx="5"/>
          </p:nvPr>
        </p:nvSpPr>
        <p:spPr>
          <a:noFill/>
        </p:spPr>
        <p:txBody>
          <a:bodyPr/>
          <a:lstStyle/>
          <a:p>
            <a:fld id="{5EE80EF8-7EE8-EC49-886C-4C956CE718D5}" type="slidenum">
              <a:rPr lang="en-US"/>
              <a:pPr/>
              <a:t>9</a:t>
            </a:fld>
            <a:endParaRPr lang="en-US"/>
          </a:p>
        </p:txBody>
      </p:sp>
      <p:sp>
        <p:nvSpPr>
          <p:cNvPr id="33797" name="Rectangle 1026"/>
          <p:cNvSpPr>
            <a:spLocks noGrp="1" noRot="1" noChangeAspect="1" noChangeArrowheads="1"/>
          </p:cNvSpPr>
          <p:nvPr>
            <p:ph type="sldImg"/>
          </p:nvPr>
        </p:nvSpPr>
        <p:spPr>
          <a:solidFill>
            <a:srgbClr val="FFFFFF"/>
          </a:solidFill>
          <a:ln/>
        </p:spPr>
      </p:sp>
      <p:sp>
        <p:nvSpPr>
          <p:cNvPr id="3379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p:spPr>
        <p:txBody>
          <a:bodyPr/>
          <a:lstStyle/>
          <a:p>
            <a:r>
              <a:rPr lang="en-US"/>
              <a:t>NSF TeraGrid Review</a:t>
            </a:r>
          </a:p>
        </p:txBody>
      </p:sp>
      <p:sp>
        <p:nvSpPr>
          <p:cNvPr id="45059" name="Rectangle 3"/>
          <p:cNvSpPr>
            <a:spLocks noGrp="1" noChangeArrowheads="1"/>
          </p:cNvSpPr>
          <p:nvPr>
            <p:ph type="dt" sz="quarter" idx="1"/>
          </p:nvPr>
        </p:nvSpPr>
        <p:spPr>
          <a:noFill/>
        </p:spPr>
        <p:txBody>
          <a:bodyPr/>
          <a:lstStyle/>
          <a:p>
            <a:r>
              <a:rPr lang="en-US"/>
              <a:t>January 10, 2006</a:t>
            </a:r>
          </a:p>
        </p:txBody>
      </p:sp>
      <p:sp>
        <p:nvSpPr>
          <p:cNvPr id="45060" name="Rectangle 6"/>
          <p:cNvSpPr>
            <a:spLocks noGrp="1" noChangeArrowheads="1"/>
          </p:cNvSpPr>
          <p:nvPr>
            <p:ph type="ftr" sz="quarter" idx="4"/>
          </p:nvPr>
        </p:nvSpPr>
        <p:spPr>
          <a:noFill/>
        </p:spPr>
        <p:txBody>
          <a:bodyPr/>
          <a:lstStyle/>
          <a:p>
            <a:r>
              <a:rPr lang="en-US"/>
              <a:t>Charlie Catlett (cec@uchicago.edu)</a:t>
            </a:r>
          </a:p>
        </p:txBody>
      </p:sp>
      <p:sp>
        <p:nvSpPr>
          <p:cNvPr id="45061" name="Rectangle 7"/>
          <p:cNvSpPr>
            <a:spLocks noGrp="1" noChangeArrowheads="1"/>
          </p:cNvSpPr>
          <p:nvPr>
            <p:ph type="sldNum" sz="quarter" idx="5"/>
          </p:nvPr>
        </p:nvSpPr>
        <p:spPr>
          <a:noFill/>
        </p:spPr>
        <p:txBody>
          <a:bodyPr/>
          <a:lstStyle/>
          <a:p>
            <a:fld id="{993F8B7D-F7D6-1A4D-A844-F415D2FB0BF5}" type="slidenum">
              <a:rPr lang="en-US"/>
              <a:pPr/>
              <a:t>13</a:t>
            </a:fld>
            <a:endParaRPr lang="en-US"/>
          </a:p>
        </p:txBody>
      </p:sp>
      <p:sp>
        <p:nvSpPr>
          <p:cNvPr id="45062" name="Rectangle 1026"/>
          <p:cNvSpPr>
            <a:spLocks noGrp="1" noRot="1" noChangeAspect="1" noChangeArrowheads="1"/>
          </p:cNvSpPr>
          <p:nvPr>
            <p:ph type="sldImg"/>
          </p:nvPr>
        </p:nvSpPr>
        <p:spPr>
          <a:solidFill>
            <a:srgbClr val="FFFFFF"/>
          </a:solidFill>
          <a:ln/>
        </p:spPr>
      </p:sp>
      <p:sp>
        <p:nvSpPr>
          <p:cNvPr id="45063"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a:t>NSF TeraGrid Review</a:t>
            </a:r>
          </a:p>
        </p:txBody>
      </p:sp>
      <p:sp>
        <p:nvSpPr>
          <p:cNvPr id="47107" name="Rectangle 3"/>
          <p:cNvSpPr>
            <a:spLocks noGrp="1" noChangeArrowheads="1"/>
          </p:cNvSpPr>
          <p:nvPr>
            <p:ph type="dt" sz="quarter" idx="1"/>
          </p:nvPr>
        </p:nvSpPr>
        <p:spPr>
          <a:noFill/>
        </p:spPr>
        <p:txBody>
          <a:bodyPr/>
          <a:lstStyle/>
          <a:p>
            <a:r>
              <a:rPr lang="en-US"/>
              <a:t>January 10, 2006</a:t>
            </a:r>
          </a:p>
        </p:txBody>
      </p:sp>
      <p:sp>
        <p:nvSpPr>
          <p:cNvPr id="47108" name="Rectangle 6"/>
          <p:cNvSpPr>
            <a:spLocks noGrp="1" noChangeArrowheads="1"/>
          </p:cNvSpPr>
          <p:nvPr>
            <p:ph type="ftr" sz="quarter" idx="4"/>
          </p:nvPr>
        </p:nvSpPr>
        <p:spPr>
          <a:noFill/>
        </p:spPr>
        <p:txBody>
          <a:bodyPr/>
          <a:lstStyle/>
          <a:p>
            <a:r>
              <a:rPr lang="en-US"/>
              <a:t>Charlie Catlett (cec@uchicago.edu)</a:t>
            </a:r>
          </a:p>
        </p:txBody>
      </p:sp>
      <p:sp>
        <p:nvSpPr>
          <p:cNvPr id="47109" name="Rectangle 7"/>
          <p:cNvSpPr>
            <a:spLocks noGrp="1" noChangeArrowheads="1"/>
          </p:cNvSpPr>
          <p:nvPr>
            <p:ph type="sldNum" sz="quarter" idx="5"/>
          </p:nvPr>
        </p:nvSpPr>
        <p:spPr>
          <a:noFill/>
        </p:spPr>
        <p:txBody>
          <a:bodyPr/>
          <a:lstStyle/>
          <a:p>
            <a:fld id="{2D3A2047-D5FF-D440-B348-78A338537886}" type="slidenum">
              <a:rPr lang="en-US"/>
              <a:pPr/>
              <a:t>14</a:t>
            </a:fld>
            <a:endParaRPr lang="en-US"/>
          </a:p>
        </p:txBody>
      </p:sp>
      <p:sp>
        <p:nvSpPr>
          <p:cNvPr id="47110" name="Rectangle 1026"/>
          <p:cNvSpPr>
            <a:spLocks noGrp="1" noRot="1" noChangeAspect="1" noChangeArrowheads="1"/>
          </p:cNvSpPr>
          <p:nvPr>
            <p:ph type="sldImg"/>
          </p:nvPr>
        </p:nvSpPr>
        <p:spPr>
          <a:solidFill>
            <a:srgbClr val="FFFFFF"/>
          </a:solidFill>
          <a:ln/>
        </p:spPr>
      </p:sp>
      <p:sp>
        <p:nvSpPr>
          <p:cNvPr id="4711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578" tIns="91430" rIns="274292" bIns="91430" rtlCol="0" anchor="t" anchorCtr="0">
            <a:normAutofit/>
          </a:bodyPr>
          <a:lstStyle>
            <a:lvl1pPr marL="0" indent="0" algn="l" defTabSz="914305"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3"/>
            <a:ext cx="8915400" cy="914400"/>
          </a:xfrm>
          <a:solidFill>
            <a:schemeClr val="tx2"/>
          </a:solidFill>
        </p:spPr>
        <p:txBody>
          <a:bodyPr vert="horz" lIns="1188597" tIns="45715" rIns="274292" bIns="45715" rtlCol="0" anchor="ctr">
            <a:normAutofit/>
          </a:bodyPr>
          <a:lstStyle>
            <a:lvl1pPr marL="0" indent="0" algn="l" defTabSz="914305"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8" y="2048257"/>
            <a:ext cx="3427413" cy="4206240"/>
          </a:xfrm>
        </p:spPr>
        <p:txBody>
          <a:bodyPr>
            <a:normAutofit/>
          </a:bodyPr>
          <a:lstStyle>
            <a:lvl1pPr marL="0" indent="0">
              <a:buNone/>
              <a:defRPr sz="24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578" tIns="274292" rIns="274292" bIns="274292"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marL="0" lvl="0" indent="0" algn="l" defTabSz="914305" rtl="0" eaLnBrk="1" latinLnBrk="0" hangingPunct="1">
              <a:spcBef>
                <a:spcPts val="2000"/>
              </a:spcBef>
              <a:buClr>
                <a:schemeClr val="accent1"/>
              </a:buClr>
              <a:buFont typeface="Wingdings 2" pitchFamily="18" charset="2"/>
              <a:buNone/>
            </a:pPr>
            <a:r>
              <a:rPr lang="en-US" dirty="0" smtClean="0"/>
              <a:t>Click to edit Master text styles</a:t>
            </a:r>
          </a:p>
        </p:txBody>
      </p:sp>
      <p:sp>
        <p:nvSpPr>
          <p:cNvPr id="5" name="Date Placeholder 4"/>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45" bIns="137145"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6"/>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578" tIns="137145" rIns="274292" bIns="137145" rtlCol="0" anchor="t" anchorCtr="0">
            <a:normAutofit/>
          </a:bodyPr>
          <a:lstStyle>
            <a:lvl1pPr marL="0" indent="0" algn="l" defTabSz="914305" rtl="0" eaLnBrk="1" latinLnBrk="0" hangingPunct="1">
              <a:buNone/>
              <a:defRPr sz="1600" kern="1200">
                <a:solidFill>
                  <a:schemeClr val="tx1">
                    <a:lumMod val="65000"/>
                    <a:lumOff val="3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4"/>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45" bIns="137145"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6"/>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578" tIns="137145" rIns="274292" bIns="137145" rtlCol="0" anchor="t" anchorCtr="0">
            <a:normAutofit/>
          </a:bodyPr>
          <a:lstStyle>
            <a:lvl1pPr marL="0" indent="0" algn="l" defTabSz="914305" rtl="0" eaLnBrk="1" latinLnBrk="0" hangingPunct="1">
              <a:buNone/>
              <a:defRPr sz="1600" kern="1200">
                <a:solidFill>
                  <a:schemeClr val="tx1">
                    <a:lumMod val="65000"/>
                    <a:lumOff val="3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4"/>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7" y="1129554"/>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45" bIns="137145"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6"/>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578" tIns="137145" rIns="274292" bIns="137145" rtlCol="0" anchor="t" anchorCtr="0">
            <a:normAutofit/>
          </a:bodyPr>
          <a:lstStyle>
            <a:lvl1pPr marL="0" indent="0" algn="l" defTabSz="914305" rtl="0" eaLnBrk="1" latinLnBrk="0" hangingPunct="1">
              <a:buNone/>
              <a:defRPr sz="1600" kern="1200">
                <a:solidFill>
                  <a:schemeClr val="tx1">
                    <a:lumMod val="65000"/>
                    <a:lumOff val="3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4"/>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292" tIns="685729" bIns="685729"/>
          <a:lstStyle/>
          <a:p>
            <a:r>
              <a:rPr lang="en-US" smtClean="0"/>
              <a:t>Click to edit Master title style</a:t>
            </a:r>
            <a:endParaRPr/>
          </a:p>
        </p:txBody>
      </p:sp>
      <p:sp>
        <p:nvSpPr>
          <p:cNvPr id="3" name="Vertical Text Placeholder 2"/>
          <p:cNvSpPr>
            <a:spLocks noGrp="1"/>
          </p:cNvSpPr>
          <p:nvPr>
            <p:ph type="body" orient="vert" idx="1"/>
          </p:nvPr>
        </p:nvSpPr>
        <p:spPr>
          <a:xfrm>
            <a:off x="1117601" y="1734672"/>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0" y="273629"/>
            <a:ext cx="8223840" cy="1139160"/>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3103EBE9-29D3-1346-A850-126ECF745C56}"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5A019109-6885-4DAE-A38A-A5224A087317}"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225425" indent="-225425">
              <a:defRPr sz="2400">
                <a:solidFill>
                  <a:srgbClr val="004080"/>
                </a:solidFill>
              </a:defRPr>
            </a:lvl1pPr>
            <a:lvl2pPr marL="457200" indent="-228600">
              <a:defRPr sz="2000"/>
            </a:lvl2pPr>
            <a:lvl3pPr marL="685800" indent="-228600">
              <a:defRPr sz="1800"/>
            </a:lvl3pPr>
            <a:lvl4pPr marL="914400" indent="-228600">
              <a:defRPr/>
            </a:lvl4pPr>
            <a:lvl5pPr marL="1143000" indent="-2286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C143FE43-DA08-459D-A891-A2E8600F17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4800600"/>
          </a:xfrm>
        </p:spPr>
        <p:txBody>
          <a:bodyPr>
            <a:normAutofit/>
          </a:bodyPr>
          <a:lstStyle>
            <a:lvl2pPr>
              <a:defRPr>
                <a:solidFill>
                  <a:srgbClr val="7C81AD"/>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a:xfrm>
            <a:off x="457200" y="6356350"/>
            <a:ext cx="1219200" cy="365125"/>
          </a:xfrm>
        </p:spPr>
        <p:txBody>
          <a:bodyPr/>
          <a:lstStyle>
            <a:lvl1pPr>
              <a:defRPr/>
            </a:lvl1pPr>
          </a:lstStyle>
          <a:p>
            <a:fld id="{8640D924-A065-F44C-B576-8389877B12FD}"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990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4800" y="1066800"/>
            <a:ext cx="8534400" cy="5181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r>
              <a:rPr lang="en-US"/>
              <a:t>OSG Summer School</a:t>
            </a:r>
          </a:p>
        </p:txBody>
      </p:sp>
      <p:sp>
        <p:nvSpPr>
          <p:cNvPr id="5" name="Rectangle 4"/>
          <p:cNvSpPr>
            <a:spLocks noGrp="1" noChangeArrowheads="1"/>
          </p:cNvSpPr>
          <p:nvPr>
            <p:ph type="sldNum" sz="quarter" idx="11"/>
          </p:nvPr>
        </p:nvSpPr>
        <p:spPr/>
        <p:txBody>
          <a:bodyPr/>
          <a:lstStyle>
            <a:lvl1pPr>
              <a:defRPr/>
            </a:lvl1pPr>
          </a:lstStyle>
          <a:p>
            <a:fld id="{9618383C-D9E8-7A42-80B3-EE98B505F7B4}" type="slidenum">
              <a:rPr lang="en-US"/>
              <a:pPr/>
              <a:t>‹#›</a:t>
            </a:fld>
            <a:endParaRPr lang="en-US"/>
          </a:p>
        </p:txBody>
      </p:sp>
      <p:sp>
        <p:nvSpPr>
          <p:cNvPr id="6" name="Rectangle 5"/>
          <p:cNvSpPr>
            <a:spLocks noGrp="1" noChangeArrowheads="1"/>
          </p:cNvSpPr>
          <p:nvPr>
            <p:ph type="dt" sz="half" idx="12"/>
          </p:nvPr>
        </p:nvSpPr>
        <p:spPr/>
        <p:txBody>
          <a:bodyPr/>
          <a:lstStyle>
            <a:lvl1pPr>
              <a:defRPr/>
            </a:lvl1pPr>
          </a:lstStyle>
          <a:p>
            <a:r>
              <a:rPr lang="en-US"/>
              <a:t>June 30, 2011</a:t>
            </a:r>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990600"/>
          </a:xfrm>
          <a:prstGeom prst="rect">
            <a:avLst/>
          </a:prstGeom>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p:txBody>
          <a:bodyPr/>
          <a:lstStyle>
            <a:lvl1pPr>
              <a:defRPr/>
            </a:lvl1pPr>
          </a:lstStyle>
          <a:p>
            <a:pPr>
              <a:defRPr/>
            </a:pPr>
            <a:r>
              <a:rPr lang="en-US"/>
              <a:t>OSG Summer School</a:t>
            </a:r>
          </a:p>
        </p:txBody>
      </p:sp>
      <p:sp>
        <p:nvSpPr>
          <p:cNvPr id="4" name="Rectangle 3"/>
          <p:cNvSpPr>
            <a:spLocks noGrp="1" noChangeArrowheads="1"/>
          </p:cNvSpPr>
          <p:nvPr>
            <p:ph type="sldNum" sz="quarter" idx="11"/>
          </p:nvPr>
        </p:nvSpPr>
        <p:spPr/>
        <p:txBody>
          <a:bodyPr/>
          <a:lstStyle>
            <a:lvl1pPr>
              <a:defRPr/>
            </a:lvl1pPr>
          </a:lstStyle>
          <a:p>
            <a:pPr>
              <a:defRPr/>
            </a:pPr>
            <a:fld id="{E7AD7D6C-4090-E241-8A15-CA0047539474}" type="slidenum">
              <a:rPr lang="en-US"/>
              <a:pPr>
                <a:defRPr/>
              </a:pPr>
              <a:t>‹#›</a:t>
            </a:fld>
            <a:endParaRPr lang="en-US"/>
          </a:p>
        </p:txBody>
      </p:sp>
      <p:sp>
        <p:nvSpPr>
          <p:cNvPr id="5" name="Rectangle 4"/>
          <p:cNvSpPr>
            <a:spLocks noGrp="1" noChangeArrowheads="1"/>
          </p:cNvSpPr>
          <p:nvPr>
            <p:ph type="dt" sz="half" idx="12"/>
          </p:nvPr>
        </p:nvSpPr>
        <p:spPr/>
        <p:txBody>
          <a:bodyPr/>
          <a:lstStyle>
            <a:lvl1pPr>
              <a:defRPr/>
            </a:lvl1pPr>
          </a:lstStyle>
          <a:p>
            <a:pPr>
              <a:defRPr/>
            </a:pPr>
            <a:r>
              <a:rPr lang="en-US"/>
              <a:t>June 30, 2011</a:t>
            </a: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990600"/>
          </a:xfrm>
          <a:prstGeom prst="rect">
            <a:avLst/>
          </a:prstGeom>
        </p:spPr>
        <p:txBody>
          <a:bodyPr/>
          <a:lstStyle/>
          <a:p>
            <a:r>
              <a:rPr lang="en-US" smtClean="0"/>
              <a:t>Click to edit Master title style</a:t>
            </a:r>
            <a:endParaRPr lang="en-US"/>
          </a:p>
        </p:txBody>
      </p:sp>
      <p:sp>
        <p:nvSpPr>
          <p:cNvPr id="3" name="Footer Placeholder 2"/>
          <p:cNvSpPr>
            <a:spLocks noGrp="1" noChangeArrowheads="1"/>
          </p:cNvSpPr>
          <p:nvPr>
            <p:ph type="ftr" sz="quarter" idx="10"/>
          </p:nvPr>
        </p:nvSpPr>
        <p:spPr>
          <a:xfrm>
            <a:off x="2743200" y="6324600"/>
            <a:ext cx="3657600" cy="476250"/>
          </a:xfrm>
          <a:prstGeom prst="rect">
            <a:avLst/>
          </a:prstGeom>
        </p:spPr>
        <p:txBody>
          <a:bodyPr/>
          <a:lstStyle>
            <a:lvl1pPr>
              <a:defRPr/>
            </a:lvl1pPr>
          </a:lstStyle>
          <a:p>
            <a:pPr>
              <a:defRPr/>
            </a:pPr>
            <a:r>
              <a:rPr lang="en-US"/>
              <a:t>OSG Summer School</a:t>
            </a:r>
          </a:p>
        </p:txBody>
      </p:sp>
      <p:sp>
        <p:nvSpPr>
          <p:cNvPr id="4" name="Rectangle 3"/>
          <p:cNvSpPr>
            <a:spLocks noGrp="1" noChangeArrowheads="1"/>
          </p:cNvSpPr>
          <p:nvPr>
            <p:ph type="sldNum" sz="quarter" idx="11"/>
          </p:nvPr>
        </p:nvSpPr>
        <p:spPr/>
        <p:txBody>
          <a:bodyPr/>
          <a:lstStyle>
            <a:lvl1pPr>
              <a:defRPr/>
            </a:lvl1pPr>
          </a:lstStyle>
          <a:p>
            <a:pPr>
              <a:defRPr/>
            </a:pPr>
            <a:fld id="{92B809C1-3041-7B40-B8FB-3A8B1784022C}" type="slidenum">
              <a:rPr lang="en-US"/>
              <a:pPr>
                <a:defRPr/>
              </a:pPr>
              <a:t>‹#›</a:t>
            </a:fld>
            <a:endParaRPr lang="en-US"/>
          </a:p>
        </p:txBody>
      </p:sp>
      <p:sp>
        <p:nvSpPr>
          <p:cNvPr id="5" name="Date Placeholder 4"/>
          <p:cNvSpPr>
            <a:spLocks noGrp="1" noChangeArrowheads="1"/>
          </p:cNvSpPr>
          <p:nvPr>
            <p:ph type="dt" sz="half" idx="12"/>
          </p:nvPr>
        </p:nvSpPr>
        <p:spPr>
          <a:xfrm>
            <a:off x="76200" y="6324600"/>
            <a:ext cx="1676400" cy="476250"/>
          </a:xfrm>
          <a:prstGeom prst="rect">
            <a:avLst/>
          </a:prstGeom>
        </p:spPr>
        <p:txBody>
          <a:bodyPr/>
          <a:lstStyle>
            <a:lvl1pPr>
              <a:defRPr/>
            </a:lvl1pPr>
          </a:lstStyle>
          <a:p>
            <a:pPr>
              <a:defRPr/>
            </a:pPr>
            <a:r>
              <a:rPr lang="en-US"/>
              <a:t>June 30, 2011</a:t>
            </a: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4800600"/>
          </a:xfrm>
        </p:spPr>
        <p:txBody>
          <a:bodyPr>
            <a:normAutofit/>
          </a:bodyPr>
          <a:lstStyle>
            <a:lvl2pPr>
              <a:defRPr>
                <a:solidFill>
                  <a:srgbClr val="7C81AD"/>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a:xfrm>
            <a:off x="457200" y="6356350"/>
            <a:ext cx="1219200" cy="365125"/>
          </a:xfrm>
        </p:spPr>
        <p:txBody>
          <a:bodyPr/>
          <a:lstStyle>
            <a:lvl1pPr>
              <a:defRPr/>
            </a:lvl1pPr>
          </a:lstStyle>
          <a:p>
            <a:pPr>
              <a:defRPr/>
            </a:pPr>
            <a:fld id="{38EB3BB3-6C31-1F44-915C-698FD4B5983E}"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10/28/11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578" tIns="91430" rIns="274292" bIns="91430" rtlCol="0" anchor="t" anchorCtr="0"/>
          <a:lstStyle>
            <a:lvl1pPr marL="0" indent="0" algn="l" defTabSz="914305" rtl="0" eaLnBrk="1" latinLnBrk="0" hangingPunct="1">
              <a:spcBef>
                <a:spcPts val="300"/>
              </a:spcBef>
              <a:buNone/>
              <a:defRPr sz="1800" kern="1200">
                <a:solidFill>
                  <a:schemeClr val="tx1">
                    <a:lumMod val="65000"/>
                    <a:lumOff val="3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597" tIns="45715" rIns="274292" bIns="45715" rtlCol="0" anchor="b" anchorCtr="0">
            <a:normAutofit/>
          </a:bodyPr>
          <a:lstStyle>
            <a:lvl1pPr marL="0" indent="0" algn="l" defTabSz="914305"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8"/>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578" tIns="91430" rIns="274292" bIns="91430" rtlCol="0" anchor="ctr" anchorCtr="0">
            <a:normAutofit/>
          </a:bodyPr>
          <a:lstStyle>
            <a:lvl1pPr marL="0" indent="0" algn="l" defTabSz="914305"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153" indent="0">
              <a:buNone/>
              <a:defRPr sz="1800">
                <a:solidFill>
                  <a:schemeClr val="tx1">
                    <a:tint val="75000"/>
                  </a:schemeClr>
                </a:solidFill>
              </a:defRPr>
            </a:lvl2pPr>
            <a:lvl3pPr marL="914305"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5" indent="0">
              <a:buNone/>
              <a:defRPr sz="1400">
                <a:solidFill>
                  <a:schemeClr val="tx1">
                    <a:tint val="75000"/>
                  </a:schemeClr>
                </a:solidFill>
              </a:defRPr>
            </a:lvl7pPr>
            <a:lvl8pPr marL="3200068" indent="0">
              <a:buNone/>
              <a:defRPr sz="1400">
                <a:solidFill>
                  <a:schemeClr val="tx1">
                    <a:tint val="75000"/>
                  </a:schemeClr>
                </a:solidFill>
              </a:defRPr>
            </a:lvl8pPr>
            <a:lvl9pPr marL="365722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4"/>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4"/>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8" name="Footer Placeholder 7"/>
          <p:cNvSpPr>
            <a:spLocks noGrp="1"/>
          </p:cNvSpPr>
          <p:nvPr>
            <p:ph type="ftr" sz="quarter" idx="11"/>
          </p:nvPr>
        </p:nvSpPr>
        <p:spPr>
          <a:xfrm>
            <a:off x="1120588" y="188260"/>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9"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9"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9"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10/28/11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3"/>
            <a:ext cx="8915400" cy="914400"/>
          </a:xfrm>
          <a:solidFill>
            <a:schemeClr val="tx2"/>
          </a:solidFill>
        </p:spPr>
        <p:txBody>
          <a:bodyPr vert="horz" lIns="1188597" tIns="45715" rIns="274292" bIns="45715" rtlCol="0" anchor="ctr">
            <a:normAutofit/>
          </a:bodyPr>
          <a:lstStyle>
            <a:lvl1pPr marL="0" indent="0" algn="l" defTabSz="914305"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1"/>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578" tIns="274292" rIns="274292" bIns="274292" rtlCol="0" anchor="t" anchorCtr="0">
            <a:normAutofit/>
          </a:bodyPr>
          <a:lstStyle>
            <a:lvl1pPr marL="0" indent="0" algn="l" defTabSz="914305"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60"/>
            <a:ext cx="2133600" cy="365125"/>
          </a:xfrm>
        </p:spPr>
        <p:txBody>
          <a:bodyPr/>
          <a:lstStyle/>
          <a:p>
            <a:fld id="{4C4AD4EB-88D0-C141-9474-CCD86A78CB94}" type="datetimeFigureOut">
              <a:rPr lang="en-US" smtClean="0"/>
              <a:pPr/>
              <a:t>10/28/11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5.jpeg"/></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5.jpeg"/></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2.xml"/><Relationship Id="rId3" Type="http://schemas.openxmlformats.org/officeDocument/2006/relationships/image" Target="../media/image5.jpeg"/></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3.xml"/><Relationship Id="rId3" Type="http://schemas.openxmlformats.org/officeDocument/2006/relationships/image" Target="../media/image5.jpeg"/></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theme" Target="../theme/theme2.xml"/><Relationship Id="rId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 Id="rId3"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7.xml"/><Relationship Id="rId3"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png"/><Relationship Id="rId3"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5"/>
            <a:ext cx="8029576" cy="914400"/>
          </a:xfrm>
          <a:prstGeom prst="rect">
            <a:avLst/>
          </a:prstGeom>
          <a:solidFill>
            <a:schemeClr val="tx2"/>
          </a:solidFill>
        </p:spPr>
        <p:txBody>
          <a:bodyPr vert="horz" lIns="1188597" tIns="45715" rIns="274292" bIns="45715"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60"/>
            <a:ext cx="2133600" cy="365125"/>
          </a:xfrm>
          <a:prstGeom prst="rect">
            <a:avLst/>
          </a:prstGeom>
        </p:spPr>
        <p:txBody>
          <a:bodyPr vert="horz" lIns="91430" tIns="45715" rIns="91430" bIns="45715" rtlCol="0" anchor="ctr"/>
          <a:lstStyle>
            <a:lvl1pPr algn="r">
              <a:defRPr sz="1000">
                <a:solidFill>
                  <a:schemeClr val="tx1">
                    <a:lumMod val="65000"/>
                    <a:lumOff val="35000"/>
                  </a:schemeClr>
                </a:solidFill>
              </a:defRPr>
            </a:lvl1pPr>
          </a:lstStyle>
          <a:p>
            <a:fld id="{4C4AD4EB-88D0-C141-9474-CCD86A78CB94}" type="datetimeFigureOut">
              <a:rPr lang="en-US" smtClean="0"/>
              <a:pPr/>
              <a:t>10/28/11</a:t>
            </a:fld>
            <a:endParaRPr lang="en-US"/>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0" tIns="45715" rIns="91430" bIns="45715"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5" y="6569076"/>
            <a:ext cx="457200" cy="365125"/>
          </a:xfrm>
          <a:prstGeom prst="rect">
            <a:avLst/>
          </a:prstGeom>
        </p:spPr>
        <p:txBody>
          <a:bodyPr vert="horz" lIns="91430" tIns="45715" rIns="91430" bIns="45715"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a:p>
        </p:txBody>
      </p:sp>
      <p:sp>
        <p:nvSpPr>
          <p:cNvPr id="8" name="Rectangle 7"/>
          <p:cNvSpPr/>
          <p:nvPr/>
        </p:nvSpPr>
        <p:spPr>
          <a:xfrm>
            <a:off x="914401" y="6675121"/>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a:p>
        </p:txBody>
      </p:sp>
      <p:pic>
        <p:nvPicPr>
          <p:cNvPr id="10" name="Picture 9" descr="saga_logo_grey.png"/>
          <p:cNvPicPr>
            <a:picLocks noChangeAspect="1"/>
          </p:cNvPicPr>
          <p:nvPr userDrawn="1"/>
        </p:nvPicPr>
        <p:blipFill>
          <a:blip r:embed="rId18"/>
          <a:stretch>
            <a:fillRect/>
          </a:stretch>
        </p:blipFill>
        <p:spPr>
          <a:xfrm>
            <a:off x="2" y="1"/>
            <a:ext cx="914400" cy="58756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0" r:id="rId16"/>
  </p:sldLayoutIdLst>
  <p:transition spd="med"/>
  <p:txStyles>
    <p:titleStyle>
      <a:lvl1pPr marL="0" indent="0" algn="l" defTabSz="914305" rtl="0" eaLnBrk="1" latinLnBrk="0" hangingPunct="1">
        <a:spcBef>
          <a:spcPct val="0"/>
        </a:spcBef>
        <a:buNone/>
        <a:defRPr sz="3200" kern="1200">
          <a:solidFill>
            <a:schemeClr val="bg1"/>
          </a:solidFill>
          <a:latin typeface="+mj-lt"/>
          <a:ea typeface="+mj-ea"/>
          <a:cs typeface="+mj-cs"/>
        </a:defRPr>
      </a:lvl1pPr>
    </p:titleStyle>
    <p:bodyStyle>
      <a:lvl1pPr marL="342865" indent="-342865" algn="l" defTabSz="914305"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729" indent="-336515" algn="l" defTabSz="914305"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4943" indent="-349214" algn="l" defTabSz="914305"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458" indent="-336515" algn="l" defTabSz="914305"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672" indent="-349214" algn="l" defTabSz="914305"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pPr>
              <a:defRPr/>
            </a:pPr>
            <a:fld id="{227CDB27-4183-B64B-9D34-015229FB841B}" type="slidenum">
              <a:rPr lang="en-US"/>
              <a:pPr>
                <a:defRPr/>
              </a:pPr>
              <a:t>‹#›</a:t>
            </a:fld>
            <a:endParaRPr lang="en-US"/>
          </a:p>
        </p:txBody>
      </p:sp>
    </p:spTree>
  </p:cSld>
  <p:clrMap bg1="lt1" tx1="dk1" bg2="lt2" tx2="dk2" accent1="accent1" accent2="accent2" accent3="accent3" accent4="accent4" accent5="accent5" accent6="accent6" hlink="hlink" folHlink="folHlink"/>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pPr>
              <a:defRPr/>
            </a:pPr>
            <a:fld id="{371EF24F-7E1D-9040-BD9F-AF3068A419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pPr>
              <a:defRPr/>
            </a:pPr>
            <a:fld id="{371EF24F-7E1D-9040-BD9F-AF3068A419D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4"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pPr>
              <a:defRPr/>
            </a:pPr>
            <a:fld id="{371EF24F-7E1D-9040-BD9F-AF3068A419D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6"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10/28/11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18" r:id="rId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tglogo-side-by-side-blocks"/>
          <p:cNvPicPr>
            <a:picLocks noChangeAspect="1" noChangeArrowheads="1"/>
          </p:cNvPicPr>
          <p:nvPr/>
        </p:nvPicPr>
        <p:blipFill>
          <a:blip r:embed="rId2">
            <a:lum bright="14000" contrast="-20000"/>
          </a:blip>
          <a:srcRect/>
          <a:stretch>
            <a:fillRect/>
          </a:stretch>
        </p:blipFill>
        <p:spPr bwMode="auto">
          <a:xfrm>
            <a:off x="182564" y="269876"/>
            <a:ext cx="8778875" cy="5216525"/>
          </a:xfrm>
          <a:prstGeom prst="rect">
            <a:avLst/>
          </a:prstGeom>
          <a:noFill/>
          <a:ln w="9525">
            <a:noFill/>
            <a:miter lim="800000"/>
            <a:headEnd/>
            <a:tailEnd/>
          </a:ln>
        </p:spPr>
      </p:pic>
      <p:sp>
        <p:nvSpPr>
          <p:cNvPr id="14339" name="Rectangle 3"/>
          <p:cNvSpPr>
            <a:spLocks noGrp="1" noChangeArrowheads="1"/>
          </p:cNvSpPr>
          <p:nvPr>
            <p:ph type="title"/>
          </p:nvPr>
        </p:nvSpPr>
        <p:spPr bwMode="auto">
          <a:xfrm>
            <a:off x="304800" y="0"/>
            <a:ext cx="8534400" cy="990600"/>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14340" name="Rectangle 4"/>
          <p:cNvSpPr>
            <a:spLocks noGrp="1" noChangeArrowheads="1"/>
          </p:cNvSpPr>
          <p:nvPr>
            <p:ph type="body" idx="1"/>
          </p:nvPr>
        </p:nvSpPr>
        <p:spPr bwMode="auto">
          <a:xfrm>
            <a:off x="304800" y="1066800"/>
            <a:ext cx="8534400" cy="51816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5126" name="Rectangle 6"/>
          <p:cNvSpPr>
            <a:spLocks noGrp="1" noChangeArrowheads="1"/>
          </p:cNvSpPr>
          <p:nvPr>
            <p:ph type="ftr" sz="quarter" idx="3"/>
          </p:nvPr>
        </p:nvSpPr>
        <p:spPr bwMode="auto">
          <a:xfrm>
            <a:off x="2743200" y="6305550"/>
            <a:ext cx="3657600" cy="47625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400">
                <a:solidFill>
                  <a:srgbClr val="53657A"/>
                </a:solidFill>
                <a:latin typeface="Arial" charset="0"/>
                <a:ea typeface="ＭＳ Ｐゴシック" charset="-128"/>
                <a:cs typeface="ＭＳ Ｐゴシック" charset="-128"/>
              </a:defRPr>
            </a:lvl1pPr>
          </a:lstStyle>
          <a:p>
            <a:pPr>
              <a:defRPr/>
            </a:pPr>
            <a:endParaRPr lang="en-US"/>
          </a:p>
        </p:txBody>
      </p:sp>
      <p:sp>
        <p:nvSpPr>
          <p:cNvPr id="5127" name="Rectangle 7"/>
          <p:cNvSpPr>
            <a:spLocks noGrp="1" noChangeArrowheads="1"/>
          </p:cNvSpPr>
          <p:nvPr>
            <p:ph type="sldNum" sz="quarter" idx="4"/>
          </p:nvPr>
        </p:nvSpPr>
        <p:spPr bwMode="auto">
          <a:xfrm>
            <a:off x="6553201" y="6245225"/>
            <a:ext cx="1295400" cy="47625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a:defRPr sz="1400">
                <a:latin typeface="Arial" charset="0"/>
                <a:ea typeface="ＭＳ Ｐゴシック" charset="-128"/>
                <a:cs typeface="ＭＳ Ｐゴシック" charset="-128"/>
              </a:defRPr>
            </a:lvl1pPr>
          </a:lstStyle>
          <a:p>
            <a:pPr>
              <a:defRPr/>
            </a:pPr>
            <a:fld id="{FF2D586F-4162-4944-B42F-2115B2D4E3EE}" type="slidenum">
              <a:rPr lang="en-US"/>
              <a:pPr>
                <a:defRPr/>
              </a:pPr>
              <a:t>‹#›</a:t>
            </a:fld>
            <a:endParaRPr lang="en-US"/>
          </a:p>
        </p:txBody>
      </p:sp>
      <p:pic>
        <p:nvPicPr>
          <p:cNvPr id="14344" name="Picture 8" descr="tglogo-small"/>
          <p:cNvPicPr>
            <a:picLocks noChangeAspect="1" noChangeArrowheads="1"/>
          </p:cNvPicPr>
          <p:nvPr/>
        </p:nvPicPr>
        <p:blipFill>
          <a:blip r:embed="rId3"/>
          <a:srcRect/>
          <a:stretch>
            <a:fillRect/>
          </a:stretch>
        </p:blipFill>
        <p:spPr bwMode="auto">
          <a:xfrm>
            <a:off x="8305801" y="5943600"/>
            <a:ext cx="714375" cy="781050"/>
          </a:xfrm>
          <a:prstGeom prst="rect">
            <a:avLst/>
          </a:prstGeom>
          <a:noFill/>
          <a:ln w="9525">
            <a:noFill/>
            <a:miter lim="800000"/>
            <a:headEnd/>
            <a:tailEnd/>
          </a:ln>
        </p:spPr>
      </p:pic>
      <p:pic>
        <p:nvPicPr>
          <p:cNvPr id="14345" name="Picture 9" descr="nsf1.gif"/>
          <p:cNvPicPr>
            <a:picLocks noChangeAspect="1"/>
          </p:cNvPicPr>
          <p:nvPr userDrawn="1"/>
        </p:nvPicPr>
        <p:blipFill>
          <a:blip r:embed="rId4"/>
          <a:srcRect/>
          <a:stretch>
            <a:fillRect/>
          </a:stretch>
        </p:blipFill>
        <p:spPr bwMode="auto">
          <a:xfrm>
            <a:off x="152400" y="5867400"/>
            <a:ext cx="901700" cy="9064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ransition spd="med"/>
  <p:timing>
    <p:tnLst>
      <p:par>
        <p:cTn id="1" dur="indefinite" restart="never" nodeType="tmRoot"/>
      </p:par>
    </p:tnLst>
  </p:timing>
  <p:txStyles>
    <p:titleStyle>
      <a:lvl1pPr algn="ctr" rtl="0" eaLnBrk="0" fontAlgn="base" hangingPunct="0">
        <a:lnSpc>
          <a:spcPct val="95000"/>
        </a:lnSpc>
        <a:spcBef>
          <a:spcPct val="0"/>
        </a:spcBef>
        <a:spcAft>
          <a:spcPct val="0"/>
        </a:spcAft>
        <a:defRPr sz="3200" b="1">
          <a:solidFill>
            <a:srgbClr val="53657A"/>
          </a:solidFill>
          <a:latin typeface="+mj-lt"/>
          <a:ea typeface="ＭＳ Ｐゴシック" pitchFamily="49" charset="-128"/>
          <a:cs typeface="ＭＳ Ｐゴシック" pitchFamily="49" charset="-128"/>
        </a:defRPr>
      </a:lvl1pPr>
      <a:lvl2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2pPr>
      <a:lvl3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3pPr>
      <a:lvl4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4pPr>
      <a:lvl5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5pPr>
      <a:lvl6pPr marL="457153" algn="ctr" rtl="0" fontAlgn="base">
        <a:lnSpc>
          <a:spcPct val="95000"/>
        </a:lnSpc>
        <a:spcBef>
          <a:spcPct val="0"/>
        </a:spcBef>
        <a:spcAft>
          <a:spcPct val="0"/>
        </a:spcAft>
        <a:defRPr sz="3200" b="1">
          <a:solidFill>
            <a:srgbClr val="53657A"/>
          </a:solidFill>
          <a:latin typeface="Verdana" pitchFamily="34" charset="0"/>
        </a:defRPr>
      </a:lvl6pPr>
      <a:lvl7pPr marL="914305" algn="ctr" rtl="0" fontAlgn="base">
        <a:lnSpc>
          <a:spcPct val="95000"/>
        </a:lnSpc>
        <a:spcBef>
          <a:spcPct val="0"/>
        </a:spcBef>
        <a:spcAft>
          <a:spcPct val="0"/>
        </a:spcAft>
        <a:defRPr sz="3200" b="1">
          <a:solidFill>
            <a:srgbClr val="53657A"/>
          </a:solidFill>
          <a:latin typeface="Verdana" pitchFamily="34" charset="0"/>
        </a:defRPr>
      </a:lvl7pPr>
      <a:lvl8pPr marL="1371458" algn="ctr" rtl="0" fontAlgn="base">
        <a:lnSpc>
          <a:spcPct val="95000"/>
        </a:lnSpc>
        <a:spcBef>
          <a:spcPct val="0"/>
        </a:spcBef>
        <a:spcAft>
          <a:spcPct val="0"/>
        </a:spcAft>
        <a:defRPr sz="3200" b="1">
          <a:solidFill>
            <a:srgbClr val="53657A"/>
          </a:solidFill>
          <a:latin typeface="Verdana" pitchFamily="34" charset="0"/>
        </a:defRPr>
      </a:lvl8pPr>
      <a:lvl9pPr marL="1828610" algn="ctr" rtl="0" fontAlgn="base">
        <a:lnSpc>
          <a:spcPct val="95000"/>
        </a:lnSpc>
        <a:spcBef>
          <a:spcPct val="0"/>
        </a:spcBef>
        <a:spcAft>
          <a:spcPct val="0"/>
        </a:spcAft>
        <a:defRPr sz="3200" b="1">
          <a:solidFill>
            <a:srgbClr val="53657A"/>
          </a:solidFill>
          <a:latin typeface="Verdana" pitchFamily="34" charset="0"/>
        </a:defRPr>
      </a:lvl9pPr>
    </p:titleStyle>
    <p:bodyStyle>
      <a:lvl1pPr marL="225402" indent="-225402" algn="l" rtl="0" eaLnBrk="0" fontAlgn="base" hangingPunct="0">
        <a:spcBef>
          <a:spcPct val="20000"/>
        </a:spcBef>
        <a:spcAft>
          <a:spcPct val="0"/>
        </a:spcAft>
        <a:buChar char="•"/>
        <a:defRPr sz="2800">
          <a:solidFill>
            <a:srgbClr val="A34751"/>
          </a:solidFill>
          <a:latin typeface="+mn-lt"/>
          <a:ea typeface="ＭＳ Ｐゴシック" pitchFamily="49" charset="-128"/>
          <a:cs typeface="ＭＳ Ｐゴシック" pitchFamily="49" charset="-128"/>
        </a:defRPr>
      </a:lvl1pPr>
      <a:lvl2pPr marL="568266" indent="-228577" algn="l" rtl="0" eaLnBrk="0" fontAlgn="base" hangingPunct="0">
        <a:spcBef>
          <a:spcPct val="20000"/>
        </a:spcBef>
        <a:spcAft>
          <a:spcPct val="0"/>
        </a:spcAft>
        <a:buChar char="–"/>
        <a:defRPr sz="2400">
          <a:solidFill>
            <a:srgbClr val="4D6962"/>
          </a:solidFill>
          <a:latin typeface="+mn-lt"/>
          <a:ea typeface="ＭＳ Ｐゴシック" pitchFamily="49" charset="-128"/>
        </a:defRPr>
      </a:lvl2pPr>
      <a:lvl3pPr marL="914305" indent="-231751" algn="l" rtl="0" eaLnBrk="0" fontAlgn="base" hangingPunct="0">
        <a:spcBef>
          <a:spcPct val="20000"/>
        </a:spcBef>
        <a:spcAft>
          <a:spcPct val="0"/>
        </a:spcAft>
        <a:buChar char="•"/>
        <a:defRPr sz="2000">
          <a:solidFill>
            <a:schemeClr val="accent2"/>
          </a:solidFill>
          <a:latin typeface="+mn-lt"/>
          <a:ea typeface="ＭＳ Ｐゴシック" pitchFamily="49" charset="-128"/>
        </a:defRPr>
      </a:lvl3pPr>
      <a:lvl4pPr marL="1255582" indent="-226989" algn="l" rtl="0" eaLnBrk="0" fontAlgn="base" hangingPunct="0">
        <a:spcBef>
          <a:spcPct val="20000"/>
        </a:spcBef>
        <a:spcAft>
          <a:spcPct val="0"/>
        </a:spcAft>
        <a:buChar char="–"/>
        <a:defRPr sz="2000">
          <a:solidFill>
            <a:schemeClr val="tx1"/>
          </a:solidFill>
          <a:latin typeface="+mn-lt"/>
          <a:ea typeface="ＭＳ Ｐゴシック" pitchFamily="49" charset="-128"/>
        </a:defRPr>
      </a:lvl4pPr>
      <a:lvl5pPr marL="1596860" indent="-226989" algn="l" rtl="0" eaLnBrk="0" fontAlgn="base" hangingPunct="0">
        <a:spcBef>
          <a:spcPct val="20000"/>
        </a:spcBef>
        <a:spcAft>
          <a:spcPct val="0"/>
        </a:spcAft>
        <a:buChar char="»"/>
        <a:defRPr sz="2000">
          <a:solidFill>
            <a:schemeClr val="tx1"/>
          </a:solidFill>
          <a:latin typeface="+mn-lt"/>
          <a:ea typeface="ＭＳ Ｐゴシック" pitchFamily="49" charset="-128"/>
        </a:defRPr>
      </a:lvl5pPr>
      <a:lvl6pPr marL="2054012" indent="-226989" algn="l" rtl="0" fontAlgn="base">
        <a:spcBef>
          <a:spcPct val="20000"/>
        </a:spcBef>
        <a:spcAft>
          <a:spcPct val="0"/>
        </a:spcAft>
        <a:buChar char="»"/>
        <a:defRPr>
          <a:solidFill>
            <a:schemeClr val="tx1"/>
          </a:solidFill>
          <a:latin typeface="+mn-lt"/>
        </a:defRPr>
      </a:lvl6pPr>
      <a:lvl7pPr marL="2511165" indent="-226989" algn="l" rtl="0" fontAlgn="base">
        <a:spcBef>
          <a:spcPct val="20000"/>
        </a:spcBef>
        <a:spcAft>
          <a:spcPct val="0"/>
        </a:spcAft>
        <a:buChar char="»"/>
        <a:defRPr>
          <a:solidFill>
            <a:schemeClr val="tx1"/>
          </a:solidFill>
          <a:latin typeface="+mn-lt"/>
        </a:defRPr>
      </a:lvl7pPr>
      <a:lvl8pPr marL="2968317" indent="-226989" algn="l" rtl="0" fontAlgn="base">
        <a:spcBef>
          <a:spcPct val="20000"/>
        </a:spcBef>
        <a:spcAft>
          <a:spcPct val="0"/>
        </a:spcAft>
        <a:buChar char="»"/>
        <a:defRPr>
          <a:solidFill>
            <a:schemeClr val="tx1"/>
          </a:solidFill>
          <a:latin typeface="+mn-lt"/>
        </a:defRPr>
      </a:lvl8pPr>
      <a:lvl9pPr marL="3425470" indent="-226989" algn="l" rtl="0" fontAlgn="base">
        <a:spcBef>
          <a:spcPct val="20000"/>
        </a:spcBef>
        <a:spcAft>
          <a:spcPct val="0"/>
        </a:spcAft>
        <a:buChar char="»"/>
        <a:defRPr>
          <a:solidFill>
            <a:schemeClr val="tx1"/>
          </a:solidFill>
          <a:latin typeface="+mn-lt"/>
        </a:defRPr>
      </a:lvl9pPr>
    </p:bodyStyle>
    <p:otherStyle>
      <a:defPPr>
        <a:defRPr lang="en-US"/>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5"/>
            <a:ext cx="8029576" cy="914400"/>
          </a:xfrm>
          <a:prstGeom prst="rect">
            <a:avLst/>
          </a:prstGeom>
          <a:solidFill>
            <a:schemeClr val="tx2"/>
          </a:solidFill>
        </p:spPr>
        <p:txBody>
          <a:bodyPr vert="horz" lIns="1188597" tIns="45715" rIns="274292" bIns="45715"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30" tIns="45715" rIns="91430"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60"/>
            <a:ext cx="2133600" cy="365125"/>
          </a:xfrm>
          <a:prstGeom prst="rect">
            <a:avLst/>
          </a:prstGeom>
        </p:spPr>
        <p:txBody>
          <a:bodyPr vert="horz" lIns="91430" tIns="45715" rIns="91430" bIns="45715" rtlCol="0" anchor="ctr"/>
          <a:lstStyle>
            <a:lvl1pPr algn="r">
              <a:defRPr sz="1000">
                <a:solidFill>
                  <a:schemeClr val="tx1">
                    <a:lumMod val="65000"/>
                    <a:lumOff val="35000"/>
                  </a:schemeClr>
                </a:solidFill>
              </a:defRPr>
            </a:lvl1pPr>
          </a:lstStyle>
          <a:p>
            <a:fld id="{4C4AD4EB-88D0-C141-9474-CCD86A78CB94}" type="datetimeFigureOut">
              <a:rPr lang="en-US" smtClean="0"/>
              <a:pPr/>
              <a:t>10/28/11</a:t>
            </a:fld>
            <a:endParaRPr lang="en-US"/>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0" tIns="45715" rIns="91430" bIns="45715"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5" y="6569076"/>
            <a:ext cx="457200" cy="365125"/>
          </a:xfrm>
          <a:prstGeom prst="rect">
            <a:avLst/>
          </a:prstGeom>
        </p:spPr>
        <p:txBody>
          <a:bodyPr vert="horz" lIns="91430" tIns="45715" rIns="91430" bIns="45715"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a:p>
        </p:txBody>
      </p:sp>
      <p:sp>
        <p:nvSpPr>
          <p:cNvPr id="8" name="Rectangle 7"/>
          <p:cNvSpPr/>
          <p:nvPr/>
        </p:nvSpPr>
        <p:spPr>
          <a:xfrm>
            <a:off x="914401" y="6675121"/>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a:p>
        </p:txBody>
      </p:sp>
      <p:pic>
        <p:nvPicPr>
          <p:cNvPr id="10" name="Picture 9" descr="saga_logo_grey.png"/>
          <p:cNvPicPr>
            <a:picLocks noChangeAspect="1"/>
          </p:cNvPicPr>
          <p:nvPr userDrawn="1"/>
        </p:nvPicPr>
        <p:blipFill>
          <a:blip r:embed="rId3"/>
          <a:stretch>
            <a:fillRect/>
          </a:stretch>
        </p:blipFill>
        <p:spPr>
          <a:xfrm>
            <a:off x="2" y="1"/>
            <a:ext cx="914400" cy="587566"/>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Lst>
  <p:transition spd="med"/>
  <p:txStyles>
    <p:titleStyle>
      <a:lvl1pPr marL="0" indent="0" algn="l" defTabSz="914305" rtl="0" eaLnBrk="1" latinLnBrk="0" hangingPunct="1">
        <a:spcBef>
          <a:spcPct val="0"/>
        </a:spcBef>
        <a:buNone/>
        <a:defRPr sz="3200" kern="1200">
          <a:solidFill>
            <a:schemeClr val="bg1"/>
          </a:solidFill>
          <a:latin typeface="+mj-lt"/>
          <a:ea typeface="+mj-ea"/>
          <a:cs typeface="+mj-cs"/>
        </a:defRPr>
      </a:lvl1pPr>
    </p:titleStyle>
    <p:bodyStyle>
      <a:lvl1pPr marL="342865" indent="-342865" algn="l" defTabSz="914305"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729" indent="-336515" algn="l" defTabSz="914305"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4943" indent="-349214" algn="l" defTabSz="914305"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458" indent="-336515" algn="l" defTabSz="914305"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672" indent="-349214" algn="l" defTabSz="914305"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tglogo-side-by-side-blocks"/>
          <p:cNvPicPr>
            <a:picLocks noChangeAspect="1" noChangeArrowheads="1"/>
          </p:cNvPicPr>
          <p:nvPr/>
        </p:nvPicPr>
        <p:blipFill>
          <a:blip r:embed="rId4">
            <a:lum bright="14000" contrast="-20000"/>
          </a:blip>
          <a:srcRect/>
          <a:stretch>
            <a:fillRect/>
          </a:stretch>
        </p:blipFill>
        <p:spPr bwMode="auto">
          <a:xfrm>
            <a:off x="182563" y="269875"/>
            <a:ext cx="8778875" cy="5216525"/>
          </a:xfrm>
          <a:prstGeom prst="rect">
            <a:avLst/>
          </a:prstGeom>
          <a:noFill/>
          <a:ln w="9525">
            <a:noFill/>
            <a:miter lim="800000"/>
            <a:headEnd/>
            <a:tailEnd/>
          </a:ln>
        </p:spPr>
      </p:pic>
      <p:sp>
        <p:nvSpPr>
          <p:cNvPr id="1027" name="Rectangle 3"/>
          <p:cNvSpPr>
            <a:spLocks noGrp="1" noChangeArrowheads="1"/>
          </p:cNvSpPr>
          <p:nvPr>
            <p:ph type="title"/>
          </p:nvPr>
        </p:nvSpPr>
        <p:spPr bwMode="auto">
          <a:xfrm>
            <a:off x="304800" y="0"/>
            <a:ext cx="8534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304800" y="1066800"/>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b="0"/>
            </a:lvl1pPr>
          </a:lstStyle>
          <a:p>
            <a:endParaRPr lang="en-US"/>
          </a:p>
        </p:txBody>
      </p:sp>
      <p:sp>
        <p:nvSpPr>
          <p:cNvPr id="5126" name="Rectangle 6"/>
          <p:cNvSpPr>
            <a:spLocks noGrp="1" noChangeArrowheads="1"/>
          </p:cNvSpPr>
          <p:nvPr>
            <p:ph type="ftr" sz="quarter" idx="3"/>
          </p:nvPr>
        </p:nvSpPr>
        <p:spPr bwMode="auto">
          <a:xfrm>
            <a:off x="2743200" y="63055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53657A"/>
                </a:solidFill>
              </a:defRPr>
            </a:lvl1pPr>
          </a:lstStyle>
          <a:p>
            <a:endParaRPr lang="en-US"/>
          </a:p>
        </p:txBody>
      </p:sp>
      <p:sp>
        <p:nvSpPr>
          <p:cNvPr id="5127" name="Rectangle 7"/>
          <p:cNvSpPr>
            <a:spLocks noGrp="1" noChangeArrowheads="1"/>
          </p:cNvSpPr>
          <p:nvPr>
            <p:ph type="sldNum" sz="quarter" idx="4"/>
          </p:nvPr>
        </p:nvSpPr>
        <p:spPr bwMode="auto">
          <a:xfrm>
            <a:off x="6553200" y="6245225"/>
            <a:ext cx="1295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b="0"/>
            </a:lvl1pPr>
          </a:lstStyle>
          <a:p>
            <a:fld id="{2921D5C5-7626-46C6-9868-EC44F97CA5AE}" type="slidenum">
              <a:rPr lang="en-US"/>
              <a:pPr/>
              <a:t>‹#›</a:t>
            </a:fld>
            <a:endParaRPr lang="en-US"/>
          </a:p>
        </p:txBody>
      </p:sp>
      <p:pic>
        <p:nvPicPr>
          <p:cNvPr id="1032" name="Picture 8" descr="tglogo-small"/>
          <p:cNvPicPr>
            <a:picLocks noChangeAspect="1" noChangeArrowheads="1"/>
          </p:cNvPicPr>
          <p:nvPr/>
        </p:nvPicPr>
        <p:blipFill>
          <a:blip r:embed="rId5"/>
          <a:srcRect/>
          <a:stretch>
            <a:fillRect/>
          </a:stretch>
        </p:blipFill>
        <p:spPr bwMode="auto">
          <a:xfrm>
            <a:off x="8305800" y="5943600"/>
            <a:ext cx="714375" cy="781050"/>
          </a:xfrm>
          <a:prstGeom prst="rect">
            <a:avLst/>
          </a:prstGeom>
          <a:noFill/>
          <a:ln w="9525">
            <a:noFill/>
            <a:miter lim="800000"/>
            <a:headEnd/>
            <a:tailEnd/>
          </a:ln>
        </p:spPr>
      </p:pic>
      <p:pic>
        <p:nvPicPr>
          <p:cNvPr id="1033" name="Picture 9" descr="nsf1.gif"/>
          <p:cNvPicPr>
            <a:picLocks noChangeAspect="1"/>
          </p:cNvPicPr>
          <p:nvPr userDrawn="1"/>
        </p:nvPicPr>
        <p:blipFill>
          <a:blip r:embed="rId6"/>
          <a:srcRect/>
          <a:stretch>
            <a:fillRect/>
          </a:stretch>
        </p:blipFill>
        <p:spPr bwMode="auto">
          <a:xfrm>
            <a:off x="152400" y="5867400"/>
            <a:ext cx="901700" cy="9064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6" r:id="rId1"/>
    <p:sldLayoutId id="2147483697" r:id="rId2"/>
  </p:sldLayoutIdLst>
  <p:timing>
    <p:tnLst>
      <p:par>
        <p:cTn id="1" dur="indefinite" restart="never" nodeType="tmRoot"/>
      </p:par>
    </p:tnLst>
  </p:timing>
  <p:txStyles>
    <p:titleStyle>
      <a:lvl1pPr algn="ctr" rtl="0" eaLnBrk="0" fontAlgn="base" hangingPunct="0">
        <a:lnSpc>
          <a:spcPct val="95000"/>
        </a:lnSpc>
        <a:spcBef>
          <a:spcPct val="0"/>
        </a:spcBef>
        <a:spcAft>
          <a:spcPct val="0"/>
        </a:spcAft>
        <a:defRPr sz="3200" b="1">
          <a:solidFill>
            <a:srgbClr val="53657A"/>
          </a:solidFill>
          <a:latin typeface="+mj-lt"/>
          <a:ea typeface="ＭＳ Ｐゴシック" pitchFamily="49" charset="-128"/>
          <a:cs typeface="ＭＳ Ｐゴシック" pitchFamily="49" charset="-128"/>
        </a:defRPr>
      </a:lvl1pPr>
      <a:lvl2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2pPr>
      <a:lvl3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3pPr>
      <a:lvl4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4pPr>
      <a:lvl5pPr algn="ctr" rtl="0" eaLnBrk="0" fontAlgn="base" hangingPunct="0">
        <a:lnSpc>
          <a:spcPct val="95000"/>
        </a:lnSpc>
        <a:spcBef>
          <a:spcPct val="0"/>
        </a:spcBef>
        <a:spcAft>
          <a:spcPct val="0"/>
        </a:spcAft>
        <a:defRPr sz="3200" b="1">
          <a:solidFill>
            <a:srgbClr val="53657A"/>
          </a:solidFill>
          <a:latin typeface="Verdana" pitchFamily="34" charset="0"/>
          <a:ea typeface="ＭＳ Ｐゴシック" pitchFamily="49" charset="-128"/>
          <a:cs typeface="ＭＳ Ｐゴシック" pitchFamily="49" charset="-128"/>
        </a:defRPr>
      </a:lvl5pPr>
      <a:lvl6pPr marL="457200" algn="ctr" rtl="0" fontAlgn="base">
        <a:lnSpc>
          <a:spcPct val="95000"/>
        </a:lnSpc>
        <a:spcBef>
          <a:spcPct val="0"/>
        </a:spcBef>
        <a:spcAft>
          <a:spcPct val="0"/>
        </a:spcAft>
        <a:defRPr sz="3200" b="1">
          <a:solidFill>
            <a:srgbClr val="53657A"/>
          </a:solidFill>
          <a:latin typeface="Verdana" pitchFamily="34" charset="0"/>
        </a:defRPr>
      </a:lvl6pPr>
      <a:lvl7pPr marL="914400" algn="ctr" rtl="0" fontAlgn="base">
        <a:lnSpc>
          <a:spcPct val="95000"/>
        </a:lnSpc>
        <a:spcBef>
          <a:spcPct val="0"/>
        </a:spcBef>
        <a:spcAft>
          <a:spcPct val="0"/>
        </a:spcAft>
        <a:defRPr sz="3200" b="1">
          <a:solidFill>
            <a:srgbClr val="53657A"/>
          </a:solidFill>
          <a:latin typeface="Verdana" pitchFamily="34" charset="0"/>
        </a:defRPr>
      </a:lvl7pPr>
      <a:lvl8pPr marL="1371600" algn="ctr" rtl="0" fontAlgn="base">
        <a:lnSpc>
          <a:spcPct val="95000"/>
        </a:lnSpc>
        <a:spcBef>
          <a:spcPct val="0"/>
        </a:spcBef>
        <a:spcAft>
          <a:spcPct val="0"/>
        </a:spcAft>
        <a:defRPr sz="3200" b="1">
          <a:solidFill>
            <a:srgbClr val="53657A"/>
          </a:solidFill>
          <a:latin typeface="Verdana" pitchFamily="34" charset="0"/>
        </a:defRPr>
      </a:lvl8pPr>
      <a:lvl9pPr marL="1828800" algn="ctr" rtl="0" fontAlgn="base">
        <a:lnSpc>
          <a:spcPct val="95000"/>
        </a:lnSpc>
        <a:spcBef>
          <a:spcPct val="0"/>
        </a:spcBef>
        <a:spcAft>
          <a:spcPct val="0"/>
        </a:spcAft>
        <a:defRPr sz="3200" b="1">
          <a:solidFill>
            <a:srgbClr val="53657A"/>
          </a:solidFill>
          <a:latin typeface="Verdana" pitchFamily="34" charset="0"/>
        </a:defRPr>
      </a:lvl9pPr>
    </p:titleStyle>
    <p:bodyStyle>
      <a:lvl1pPr marL="225425" indent="-225425" algn="l" rtl="0" eaLnBrk="0" fontAlgn="base" hangingPunct="0">
        <a:spcBef>
          <a:spcPct val="20000"/>
        </a:spcBef>
        <a:spcAft>
          <a:spcPct val="0"/>
        </a:spcAft>
        <a:buChar char="•"/>
        <a:defRPr sz="2800">
          <a:solidFill>
            <a:srgbClr val="A34751"/>
          </a:solidFill>
          <a:latin typeface="+mn-lt"/>
          <a:ea typeface="ＭＳ Ｐゴシック" pitchFamily="49" charset="-128"/>
          <a:cs typeface="ＭＳ Ｐゴシック" pitchFamily="49" charset="-128"/>
        </a:defRPr>
      </a:lvl1pPr>
      <a:lvl2pPr marL="568325" indent="-228600" algn="l" rtl="0" eaLnBrk="0" fontAlgn="base" hangingPunct="0">
        <a:spcBef>
          <a:spcPct val="20000"/>
        </a:spcBef>
        <a:spcAft>
          <a:spcPct val="0"/>
        </a:spcAft>
        <a:buChar char="–"/>
        <a:defRPr sz="2400">
          <a:solidFill>
            <a:srgbClr val="4D6962"/>
          </a:solidFill>
          <a:latin typeface="+mn-lt"/>
          <a:ea typeface="ＭＳ Ｐゴシック" pitchFamily="49" charset="-128"/>
        </a:defRPr>
      </a:lvl2pPr>
      <a:lvl3pPr marL="914400" indent="-231775" algn="l" rtl="0" eaLnBrk="0" fontAlgn="base" hangingPunct="0">
        <a:spcBef>
          <a:spcPct val="20000"/>
        </a:spcBef>
        <a:spcAft>
          <a:spcPct val="0"/>
        </a:spcAft>
        <a:buChar char="•"/>
        <a:defRPr sz="2000">
          <a:solidFill>
            <a:schemeClr val="accent2"/>
          </a:solidFill>
          <a:latin typeface="+mn-lt"/>
          <a:ea typeface="ＭＳ Ｐゴシック" pitchFamily="49" charset="-128"/>
        </a:defRPr>
      </a:lvl3pPr>
      <a:lvl4pPr marL="1255713" indent="-227013" algn="l" rtl="0" eaLnBrk="0" fontAlgn="base" hangingPunct="0">
        <a:spcBef>
          <a:spcPct val="20000"/>
        </a:spcBef>
        <a:spcAft>
          <a:spcPct val="0"/>
        </a:spcAft>
        <a:buChar char="–"/>
        <a:defRPr sz="2000">
          <a:solidFill>
            <a:schemeClr val="tx1"/>
          </a:solidFill>
          <a:latin typeface="+mn-lt"/>
          <a:ea typeface="ＭＳ Ｐゴシック" pitchFamily="49" charset="-128"/>
        </a:defRPr>
      </a:lvl4pPr>
      <a:lvl5pPr marL="1597025" indent="-227013" algn="l" rtl="0" eaLnBrk="0" fontAlgn="base" hangingPunct="0">
        <a:spcBef>
          <a:spcPct val="20000"/>
        </a:spcBef>
        <a:spcAft>
          <a:spcPct val="0"/>
        </a:spcAft>
        <a:buChar char="»"/>
        <a:defRPr sz="2000">
          <a:solidFill>
            <a:schemeClr val="tx1"/>
          </a:solidFill>
          <a:latin typeface="+mn-lt"/>
          <a:ea typeface="ＭＳ Ｐゴシック" pitchFamily="49" charset="-128"/>
        </a:defRPr>
      </a:lvl5pPr>
      <a:lvl6pPr marL="2054225" indent="-227013" algn="l" rtl="0" fontAlgn="base">
        <a:spcBef>
          <a:spcPct val="20000"/>
        </a:spcBef>
        <a:spcAft>
          <a:spcPct val="0"/>
        </a:spcAft>
        <a:buChar char="»"/>
        <a:defRPr>
          <a:solidFill>
            <a:schemeClr val="tx1"/>
          </a:solidFill>
          <a:latin typeface="+mn-lt"/>
        </a:defRPr>
      </a:lvl6pPr>
      <a:lvl7pPr marL="2511425" indent="-227013" algn="l" rtl="0" fontAlgn="base">
        <a:spcBef>
          <a:spcPct val="20000"/>
        </a:spcBef>
        <a:spcAft>
          <a:spcPct val="0"/>
        </a:spcAft>
        <a:buChar char="»"/>
        <a:defRPr>
          <a:solidFill>
            <a:schemeClr val="tx1"/>
          </a:solidFill>
          <a:latin typeface="+mn-lt"/>
        </a:defRPr>
      </a:lvl7pPr>
      <a:lvl8pPr marL="2968625" indent="-227013" algn="l" rtl="0" fontAlgn="base">
        <a:spcBef>
          <a:spcPct val="20000"/>
        </a:spcBef>
        <a:spcAft>
          <a:spcPct val="0"/>
        </a:spcAft>
        <a:buChar char="»"/>
        <a:defRPr>
          <a:solidFill>
            <a:schemeClr val="tx1"/>
          </a:solidFill>
          <a:latin typeface="+mn-lt"/>
        </a:defRPr>
      </a:lvl8pPr>
      <a:lvl9pPr marL="3425825" indent="-227013"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fld id="{96275BF2-80AF-8B43-BA63-89837B6E7B1F}" type="slidenum">
              <a:rPr lang="en-US"/>
              <a:pPr/>
              <a:t>‹#›</a:t>
            </a:fld>
            <a:endParaRPr lang="en-US"/>
          </a:p>
        </p:txBody>
      </p:sp>
    </p:spTree>
  </p:cSld>
  <p:clrMap bg1="lt1" tx1="dk1" bg2="lt2" tx2="dk2" accent1="accent1" accent2="accent2" accent3="accent3" accent4="accent4" accent5="accent5" accent6="accent6" hlink="hlink" folHlink="folHlink"/>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819205" name="Rectangle 5"/>
          <p:cNvSpPr>
            <a:spLocks noGrp="1" noChangeArrowheads="1"/>
          </p:cNvSpPr>
          <p:nvPr>
            <p:ph type="dt" sz="half" idx="2"/>
          </p:nvPr>
        </p:nvSpPr>
        <p:spPr bwMode="auto">
          <a:xfrm>
            <a:off x="76200" y="6324600"/>
            <a:ext cx="1676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solidFill>
                  <a:srgbClr val="160881"/>
                </a:solidFill>
                <a:latin typeface="Tahoma" charset="0"/>
              </a:defRPr>
            </a:lvl1pPr>
          </a:lstStyle>
          <a:p>
            <a:r>
              <a:rPr lang="en-US"/>
              <a:t>June 30, 2011</a:t>
            </a:r>
          </a:p>
        </p:txBody>
      </p:sp>
      <p:sp>
        <p:nvSpPr>
          <p:cNvPr id="819206" name="Rectangle 6"/>
          <p:cNvSpPr>
            <a:spLocks noGrp="1" noChangeArrowheads="1"/>
          </p:cNvSpPr>
          <p:nvPr>
            <p:ph type="ftr" sz="quarter" idx="3"/>
          </p:nvPr>
        </p:nvSpPr>
        <p:spPr bwMode="auto">
          <a:xfrm>
            <a:off x="2743200" y="6324600"/>
            <a:ext cx="3657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160881"/>
                </a:solidFill>
                <a:latin typeface="Tahoma" charset="0"/>
              </a:defRPr>
            </a:lvl1pPr>
          </a:lstStyle>
          <a:p>
            <a:r>
              <a:rPr lang="en-US"/>
              <a:t>OSG Summer School 2011</a:t>
            </a:r>
          </a:p>
        </p:txBody>
      </p:sp>
      <p:sp>
        <p:nvSpPr>
          <p:cNvPr id="819207" name="Rectangle 7"/>
          <p:cNvSpPr>
            <a:spLocks noGrp="1" noChangeArrowheads="1"/>
          </p:cNvSpPr>
          <p:nvPr>
            <p:ph type="sldNum" sz="quarter" idx="4"/>
          </p:nvPr>
        </p:nvSpPr>
        <p:spPr bwMode="auto">
          <a:xfrm>
            <a:off x="8001000" y="6324600"/>
            <a:ext cx="990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solidFill>
                  <a:srgbClr val="160881"/>
                </a:solidFill>
                <a:latin typeface="Tahoma" charset="0"/>
              </a:defRPr>
            </a:lvl1pPr>
          </a:lstStyle>
          <a:p>
            <a:fld id="{75344798-A8C7-2947-B782-F047B338EB2D}" type="slidenum">
              <a:rPr lang="en-US"/>
              <a:pPr/>
              <a:t>‹#›</a:t>
            </a:fld>
            <a:endParaRPr lang="en-US"/>
          </a:p>
        </p:txBody>
      </p:sp>
      <p:pic>
        <p:nvPicPr>
          <p:cNvPr id="1029" name="Picture 8"/>
          <p:cNvPicPr>
            <a:picLocks noChangeAspect="1"/>
          </p:cNvPicPr>
          <p:nvPr/>
        </p:nvPicPr>
        <p:blipFill>
          <a:blip r:embed="rId2">
            <a:lum bright="14000" contrast="-20000"/>
          </a:blip>
          <a:srcRect/>
          <a:stretch>
            <a:fillRect/>
          </a:stretch>
        </p:blipFill>
        <p:spPr bwMode="auto">
          <a:xfrm>
            <a:off x="0" y="0"/>
            <a:ext cx="1604963" cy="914400"/>
          </a:xfrm>
          <a:prstGeom prst="rect">
            <a:avLst/>
          </a:prstGeom>
          <a:noFill/>
          <a:ln w="9525">
            <a:noFill/>
            <a:miter lim="800000"/>
            <a:headEnd/>
            <a:tailEnd/>
          </a:ln>
        </p:spPr>
      </p:pic>
      <p:pic>
        <p:nvPicPr>
          <p:cNvPr id="1030" name="Picture 1" descr="logo-color.psd"/>
          <p:cNvPicPr>
            <a:picLocks noChangeAspect="1"/>
          </p:cNvPicPr>
          <p:nvPr userDrawn="1"/>
        </p:nvPicPr>
        <p:blipFill>
          <a:blip r:embed="rId3"/>
          <a:srcRect/>
          <a:stretch>
            <a:fillRect/>
          </a:stretch>
        </p:blipFill>
        <p:spPr bwMode="auto">
          <a:xfrm>
            <a:off x="6934200" y="160338"/>
            <a:ext cx="2514600" cy="7540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ransition spd="med">
    <p:fade/>
  </p:transition>
  <p:hf hdr="0"/>
  <p:txStyles>
    <p:titleStyle>
      <a:lvl1pPr algn="ctr" rtl="0" eaLnBrk="0" fontAlgn="base" hangingPunct="0">
        <a:lnSpc>
          <a:spcPct val="95000"/>
        </a:lnSpc>
        <a:spcBef>
          <a:spcPct val="0"/>
        </a:spcBef>
        <a:spcAft>
          <a:spcPct val="0"/>
        </a:spcAft>
        <a:defRPr sz="3200">
          <a:solidFill>
            <a:srgbClr val="53657A"/>
          </a:solidFill>
          <a:latin typeface="+mj-lt"/>
          <a:ea typeface="ＭＳ Ｐゴシック" charset="-128"/>
          <a:cs typeface="ＭＳ Ｐゴシック" charset="-128"/>
        </a:defRPr>
      </a:lvl1pPr>
      <a:lvl2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2pPr>
      <a:lvl3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3pPr>
      <a:lvl4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4pPr>
      <a:lvl5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5pPr>
      <a:lvl6pPr marL="457200" algn="ctr" rtl="0" fontAlgn="base">
        <a:lnSpc>
          <a:spcPct val="95000"/>
        </a:lnSpc>
        <a:spcBef>
          <a:spcPct val="0"/>
        </a:spcBef>
        <a:spcAft>
          <a:spcPct val="0"/>
        </a:spcAft>
        <a:defRPr sz="3200">
          <a:solidFill>
            <a:srgbClr val="53657A"/>
          </a:solidFill>
          <a:latin typeface="Verdana" charset="0"/>
        </a:defRPr>
      </a:lvl6pPr>
      <a:lvl7pPr marL="914400" algn="ctr" rtl="0" fontAlgn="base">
        <a:lnSpc>
          <a:spcPct val="95000"/>
        </a:lnSpc>
        <a:spcBef>
          <a:spcPct val="0"/>
        </a:spcBef>
        <a:spcAft>
          <a:spcPct val="0"/>
        </a:spcAft>
        <a:defRPr sz="3200">
          <a:solidFill>
            <a:srgbClr val="53657A"/>
          </a:solidFill>
          <a:latin typeface="Verdana" charset="0"/>
        </a:defRPr>
      </a:lvl7pPr>
      <a:lvl8pPr marL="1371600" algn="ctr" rtl="0" fontAlgn="base">
        <a:lnSpc>
          <a:spcPct val="95000"/>
        </a:lnSpc>
        <a:spcBef>
          <a:spcPct val="0"/>
        </a:spcBef>
        <a:spcAft>
          <a:spcPct val="0"/>
        </a:spcAft>
        <a:defRPr sz="3200">
          <a:solidFill>
            <a:srgbClr val="53657A"/>
          </a:solidFill>
          <a:latin typeface="Verdana" charset="0"/>
        </a:defRPr>
      </a:lvl8pPr>
      <a:lvl9pPr marL="1828800" algn="ctr" rtl="0" fontAlgn="base">
        <a:lnSpc>
          <a:spcPct val="95000"/>
        </a:lnSpc>
        <a:spcBef>
          <a:spcPct val="0"/>
        </a:spcBef>
        <a:spcAft>
          <a:spcPct val="0"/>
        </a:spcAft>
        <a:defRPr sz="3200">
          <a:solidFill>
            <a:srgbClr val="53657A"/>
          </a:solidFill>
          <a:latin typeface="Verdana" charset="0"/>
        </a:defRPr>
      </a:lvl9pPr>
    </p:titleStyle>
    <p:bodyStyle>
      <a:lvl1pPr marL="225425" indent="-225425" algn="l" rtl="0" eaLnBrk="0" fontAlgn="base" hangingPunct="0">
        <a:spcBef>
          <a:spcPct val="20000"/>
        </a:spcBef>
        <a:spcAft>
          <a:spcPct val="0"/>
        </a:spcAft>
        <a:buChar char="•"/>
        <a:defRPr sz="2800">
          <a:solidFill>
            <a:srgbClr val="A34751"/>
          </a:solidFill>
          <a:latin typeface="+mn-lt"/>
          <a:ea typeface="ＭＳ Ｐゴシック" charset="-128"/>
          <a:cs typeface="ＭＳ Ｐゴシック" charset="-128"/>
        </a:defRPr>
      </a:lvl1pPr>
      <a:lvl2pPr marL="568325" indent="-228600" algn="l" rtl="0" eaLnBrk="0" fontAlgn="base" hangingPunct="0">
        <a:spcBef>
          <a:spcPct val="20000"/>
        </a:spcBef>
        <a:spcAft>
          <a:spcPct val="0"/>
        </a:spcAft>
        <a:buChar char="–"/>
        <a:defRPr sz="2400">
          <a:solidFill>
            <a:srgbClr val="4D6962"/>
          </a:solidFill>
          <a:latin typeface="+mn-lt"/>
          <a:ea typeface="ＭＳ Ｐゴシック" charset="-128"/>
        </a:defRPr>
      </a:lvl2pPr>
      <a:lvl3pPr marL="792163" indent="-109538" algn="l" rtl="0" eaLnBrk="0" fontAlgn="base" hangingPunct="0">
        <a:spcBef>
          <a:spcPct val="20000"/>
        </a:spcBef>
        <a:spcAft>
          <a:spcPct val="0"/>
        </a:spcAft>
        <a:buChar char="•"/>
        <a:defRPr sz="2000">
          <a:solidFill>
            <a:schemeClr val="accent2"/>
          </a:solidFill>
          <a:latin typeface="+mn-lt"/>
          <a:ea typeface="ＭＳ Ｐゴシック" charset="-128"/>
        </a:defRPr>
      </a:lvl3pPr>
      <a:lvl4pPr marL="1019175" indent="-112713" algn="l" rtl="0" eaLnBrk="0" fontAlgn="base" hangingPunct="0">
        <a:spcBef>
          <a:spcPct val="20000"/>
        </a:spcBef>
        <a:spcAft>
          <a:spcPct val="0"/>
        </a:spcAft>
        <a:buChar char="–"/>
        <a:defRPr>
          <a:solidFill>
            <a:schemeClr val="tx1"/>
          </a:solidFill>
          <a:latin typeface="+mn-lt"/>
          <a:ea typeface="ＭＳ Ｐゴシック" charset="-128"/>
        </a:defRPr>
      </a:lvl4pPr>
      <a:lvl5pPr marL="1301750" indent="-168275" algn="l" rtl="0" eaLnBrk="0" fontAlgn="base" hangingPunct="0">
        <a:spcBef>
          <a:spcPct val="20000"/>
        </a:spcBef>
        <a:spcAft>
          <a:spcPct val="0"/>
        </a:spcAft>
        <a:buChar char="»"/>
        <a:defRPr>
          <a:solidFill>
            <a:schemeClr val="tx1"/>
          </a:solidFill>
          <a:latin typeface="+mn-lt"/>
          <a:ea typeface="ＭＳ Ｐゴシック" charset="-128"/>
        </a:defRPr>
      </a:lvl5pPr>
      <a:lvl6pPr marL="1758950" indent="-168275" algn="l" rtl="0" fontAlgn="base">
        <a:spcBef>
          <a:spcPct val="20000"/>
        </a:spcBef>
        <a:spcAft>
          <a:spcPct val="0"/>
        </a:spcAft>
        <a:buChar char="»"/>
        <a:defRPr>
          <a:solidFill>
            <a:schemeClr val="tx1"/>
          </a:solidFill>
          <a:latin typeface="+mn-lt"/>
          <a:ea typeface="ＭＳ Ｐゴシック" charset="-128"/>
        </a:defRPr>
      </a:lvl6pPr>
      <a:lvl7pPr marL="2216150" indent="-168275" algn="l" rtl="0" fontAlgn="base">
        <a:spcBef>
          <a:spcPct val="20000"/>
        </a:spcBef>
        <a:spcAft>
          <a:spcPct val="0"/>
        </a:spcAft>
        <a:buChar char="»"/>
        <a:defRPr>
          <a:solidFill>
            <a:schemeClr val="tx1"/>
          </a:solidFill>
          <a:latin typeface="+mn-lt"/>
          <a:ea typeface="ＭＳ Ｐゴシック" charset="-128"/>
        </a:defRPr>
      </a:lvl7pPr>
      <a:lvl8pPr marL="2673350" indent="-168275" algn="l" rtl="0" fontAlgn="base">
        <a:spcBef>
          <a:spcPct val="20000"/>
        </a:spcBef>
        <a:spcAft>
          <a:spcPct val="0"/>
        </a:spcAft>
        <a:buChar char="»"/>
        <a:defRPr>
          <a:solidFill>
            <a:schemeClr val="tx1"/>
          </a:solidFill>
          <a:latin typeface="+mn-lt"/>
          <a:ea typeface="ＭＳ Ｐゴシック" charset="-128"/>
        </a:defRPr>
      </a:lvl8pPr>
      <a:lvl9pPr marL="3130550" indent="-168275" algn="l" rtl="0" fontAlgn="base">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pic>
        <p:nvPicPr>
          <p:cNvPr id="14338" name="Picture 7" descr="xsede-ppt-page.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4339"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chemeClr val="bg1"/>
                </a:solidFill>
                <a:ea typeface="Arial" charset="0"/>
                <a:cs typeface="Arial" charset="0"/>
              </a:defRPr>
            </a:lvl1pPr>
          </a:lstStyle>
          <a:p>
            <a:fld id="{96275BF2-80AF-8B43-BA63-89837B6E7B1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65" charset="-128"/>
          <a:cs typeface="Arial"/>
        </a:defRPr>
      </a:lvl1pPr>
      <a:lvl2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2pPr>
      <a:lvl3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3pPr>
      <a:lvl4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4pPr>
      <a:lvl5pPr algn="l" defTabSz="457200" rtl="0" eaLnBrk="0" fontAlgn="base" hangingPunct="0">
        <a:spcBef>
          <a:spcPct val="0"/>
        </a:spcBef>
        <a:spcAft>
          <a:spcPct val="0"/>
        </a:spcAft>
        <a:defRPr sz="3200" b="1">
          <a:solidFill>
            <a:srgbClr val="376092"/>
          </a:solidFill>
          <a:latin typeface="Arial" charset="0"/>
          <a:ea typeface="ＭＳ Ｐゴシック" pitchFamily="-65" charset="-128"/>
        </a:defRPr>
      </a:lvl5pPr>
      <a:lvl6pPr marL="4572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6pPr>
      <a:lvl7pPr marL="9144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7pPr>
      <a:lvl8pPr marL="13716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8pPr>
      <a:lvl9pPr marL="1828800" algn="l" defTabSz="457200" rtl="0" eaLnBrk="1" fontAlgn="base" hangingPunct="1">
        <a:spcBef>
          <a:spcPct val="0"/>
        </a:spcBef>
        <a:spcAft>
          <a:spcPct val="0"/>
        </a:spcAft>
        <a:defRPr sz="3200" b="1">
          <a:solidFill>
            <a:srgbClr val="376092"/>
          </a:solidFill>
          <a:latin typeface="Arial" charset="0"/>
          <a:ea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65"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819205" name="Rectangle 5"/>
          <p:cNvSpPr>
            <a:spLocks noGrp="1" noChangeArrowheads="1"/>
          </p:cNvSpPr>
          <p:nvPr>
            <p:ph type="dt" sz="half" idx="2"/>
          </p:nvPr>
        </p:nvSpPr>
        <p:spPr bwMode="auto">
          <a:xfrm>
            <a:off x="76200" y="6324600"/>
            <a:ext cx="1676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solidFill>
                  <a:srgbClr val="160881"/>
                </a:solidFill>
                <a:latin typeface="Tahoma" charset="0"/>
              </a:defRPr>
            </a:lvl1pPr>
          </a:lstStyle>
          <a:p>
            <a:r>
              <a:rPr lang="en-US"/>
              <a:t>June 30, 2011</a:t>
            </a:r>
          </a:p>
        </p:txBody>
      </p:sp>
      <p:sp>
        <p:nvSpPr>
          <p:cNvPr id="819206" name="Rectangle 6"/>
          <p:cNvSpPr>
            <a:spLocks noGrp="1" noChangeArrowheads="1"/>
          </p:cNvSpPr>
          <p:nvPr>
            <p:ph type="ftr" sz="quarter" idx="3"/>
          </p:nvPr>
        </p:nvSpPr>
        <p:spPr bwMode="auto">
          <a:xfrm>
            <a:off x="2743200" y="6324600"/>
            <a:ext cx="3657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160881"/>
                </a:solidFill>
                <a:latin typeface="Tahoma" charset="0"/>
              </a:defRPr>
            </a:lvl1pPr>
          </a:lstStyle>
          <a:p>
            <a:r>
              <a:rPr lang="en-US"/>
              <a:t>OSG Summer School 2011</a:t>
            </a:r>
          </a:p>
        </p:txBody>
      </p:sp>
      <p:sp>
        <p:nvSpPr>
          <p:cNvPr id="819207" name="Rectangle 7"/>
          <p:cNvSpPr>
            <a:spLocks noGrp="1" noChangeArrowheads="1"/>
          </p:cNvSpPr>
          <p:nvPr>
            <p:ph type="sldNum" sz="quarter" idx="4"/>
          </p:nvPr>
        </p:nvSpPr>
        <p:spPr bwMode="auto">
          <a:xfrm>
            <a:off x="8001000" y="6324600"/>
            <a:ext cx="990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solidFill>
                  <a:srgbClr val="160881"/>
                </a:solidFill>
                <a:latin typeface="Tahoma" charset="0"/>
              </a:defRPr>
            </a:lvl1pPr>
          </a:lstStyle>
          <a:p>
            <a:fld id="{75344798-A8C7-2947-B782-F047B338EB2D}" type="slidenum">
              <a:rPr lang="en-US"/>
              <a:pPr/>
              <a:t>‹#›</a:t>
            </a:fld>
            <a:endParaRPr lang="en-US"/>
          </a:p>
        </p:txBody>
      </p:sp>
      <p:pic>
        <p:nvPicPr>
          <p:cNvPr id="1029" name="Picture 8"/>
          <p:cNvPicPr>
            <a:picLocks noChangeAspect="1"/>
          </p:cNvPicPr>
          <p:nvPr/>
        </p:nvPicPr>
        <p:blipFill>
          <a:blip r:embed="rId4">
            <a:lum bright="14000" contrast="-20000"/>
          </a:blip>
          <a:srcRect/>
          <a:stretch>
            <a:fillRect/>
          </a:stretch>
        </p:blipFill>
        <p:spPr bwMode="auto">
          <a:xfrm>
            <a:off x="0" y="0"/>
            <a:ext cx="1604963" cy="914400"/>
          </a:xfrm>
          <a:prstGeom prst="rect">
            <a:avLst/>
          </a:prstGeom>
          <a:noFill/>
          <a:ln w="9525">
            <a:noFill/>
            <a:miter lim="800000"/>
            <a:headEnd/>
            <a:tailEnd/>
          </a:ln>
        </p:spPr>
      </p:pic>
      <p:pic>
        <p:nvPicPr>
          <p:cNvPr id="1030" name="Picture 1" descr="logo-color.psd"/>
          <p:cNvPicPr>
            <a:picLocks noChangeAspect="1"/>
          </p:cNvPicPr>
          <p:nvPr userDrawn="1"/>
        </p:nvPicPr>
        <p:blipFill>
          <a:blip r:embed="rId5"/>
          <a:srcRect/>
          <a:stretch>
            <a:fillRect/>
          </a:stretch>
        </p:blipFill>
        <p:spPr bwMode="auto">
          <a:xfrm>
            <a:off x="6934200" y="160338"/>
            <a:ext cx="2514600" cy="7540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hf hdr="0"/>
  <p:txStyles>
    <p:titleStyle>
      <a:lvl1pPr algn="ctr" rtl="0" eaLnBrk="0" fontAlgn="base" hangingPunct="0">
        <a:lnSpc>
          <a:spcPct val="95000"/>
        </a:lnSpc>
        <a:spcBef>
          <a:spcPct val="0"/>
        </a:spcBef>
        <a:spcAft>
          <a:spcPct val="0"/>
        </a:spcAft>
        <a:defRPr sz="3200">
          <a:solidFill>
            <a:srgbClr val="53657A"/>
          </a:solidFill>
          <a:latin typeface="+mj-lt"/>
          <a:ea typeface="ＭＳ Ｐゴシック" charset="-128"/>
          <a:cs typeface="ＭＳ Ｐゴシック" charset="-128"/>
        </a:defRPr>
      </a:lvl1pPr>
      <a:lvl2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2pPr>
      <a:lvl3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3pPr>
      <a:lvl4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4pPr>
      <a:lvl5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5pPr>
      <a:lvl6pPr marL="457200" algn="ctr" rtl="0" fontAlgn="base">
        <a:lnSpc>
          <a:spcPct val="95000"/>
        </a:lnSpc>
        <a:spcBef>
          <a:spcPct val="0"/>
        </a:spcBef>
        <a:spcAft>
          <a:spcPct val="0"/>
        </a:spcAft>
        <a:defRPr sz="3200">
          <a:solidFill>
            <a:srgbClr val="53657A"/>
          </a:solidFill>
          <a:latin typeface="Verdana" charset="0"/>
        </a:defRPr>
      </a:lvl6pPr>
      <a:lvl7pPr marL="914400" algn="ctr" rtl="0" fontAlgn="base">
        <a:lnSpc>
          <a:spcPct val="95000"/>
        </a:lnSpc>
        <a:spcBef>
          <a:spcPct val="0"/>
        </a:spcBef>
        <a:spcAft>
          <a:spcPct val="0"/>
        </a:spcAft>
        <a:defRPr sz="3200">
          <a:solidFill>
            <a:srgbClr val="53657A"/>
          </a:solidFill>
          <a:latin typeface="Verdana" charset="0"/>
        </a:defRPr>
      </a:lvl7pPr>
      <a:lvl8pPr marL="1371600" algn="ctr" rtl="0" fontAlgn="base">
        <a:lnSpc>
          <a:spcPct val="95000"/>
        </a:lnSpc>
        <a:spcBef>
          <a:spcPct val="0"/>
        </a:spcBef>
        <a:spcAft>
          <a:spcPct val="0"/>
        </a:spcAft>
        <a:defRPr sz="3200">
          <a:solidFill>
            <a:srgbClr val="53657A"/>
          </a:solidFill>
          <a:latin typeface="Verdana" charset="0"/>
        </a:defRPr>
      </a:lvl8pPr>
      <a:lvl9pPr marL="1828800" algn="ctr" rtl="0" fontAlgn="base">
        <a:lnSpc>
          <a:spcPct val="95000"/>
        </a:lnSpc>
        <a:spcBef>
          <a:spcPct val="0"/>
        </a:spcBef>
        <a:spcAft>
          <a:spcPct val="0"/>
        </a:spcAft>
        <a:defRPr sz="3200">
          <a:solidFill>
            <a:srgbClr val="53657A"/>
          </a:solidFill>
          <a:latin typeface="Verdana" charset="0"/>
        </a:defRPr>
      </a:lvl9pPr>
    </p:titleStyle>
    <p:bodyStyle>
      <a:lvl1pPr marL="225425" indent="-225425" algn="l" rtl="0" eaLnBrk="0" fontAlgn="base" hangingPunct="0">
        <a:spcBef>
          <a:spcPct val="20000"/>
        </a:spcBef>
        <a:spcAft>
          <a:spcPct val="0"/>
        </a:spcAft>
        <a:buChar char="•"/>
        <a:defRPr sz="2800">
          <a:solidFill>
            <a:srgbClr val="A34751"/>
          </a:solidFill>
          <a:latin typeface="+mn-lt"/>
          <a:ea typeface="ＭＳ Ｐゴシック" charset="-128"/>
          <a:cs typeface="ＭＳ Ｐゴシック" charset="-128"/>
        </a:defRPr>
      </a:lvl1pPr>
      <a:lvl2pPr marL="568325" indent="-228600" algn="l" rtl="0" eaLnBrk="0" fontAlgn="base" hangingPunct="0">
        <a:spcBef>
          <a:spcPct val="20000"/>
        </a:spcBef>
        <a:spcAft>
          <a:spcPct val="0"/>
        </a:spcAft>
        <a:buChar char="–"/>
        <a:defRPr sz="2400">
          <a:solidFill>
            <a:srgbClr val="4D6962"/>
          </a:solidFill>
          <a:latin typeface="+mn-lt"/>
          <a:ea typeface="ＭＳ Ｐゴシック" charset="-128"/>
        </a:defRPr>
      </a:lvl2pPr>
      <a:lvl3pPr marL="792163" indent="-109538" algn="l" rtl="0" eaLnBrk="0" fontAlgn="base" hangingPunct="0">
        <a:spcBef>
          <a:spcPct val="20000"/>
        </a:spcBef>
        <a:spcAft>
          <a:spcPct val="0"/>
        </a:spcAft>
        <a:buChar char="•"/>
        <a:defRPr sz="2000">
          <a:solidFill>
            <a:schemeClr val="accent2"/>
          </a:solidFill>
          <a:latin typeface="+mn-lt"/>
          <a:ea typeface="ＭＳ Ｐゴシック" charset="-128"/>
        </a:defRPr>
      </a:lvl3pPr>
      <a:lvl4pPr marL="1019175" indent="-112713" algn="l" rtl="0" eaLnBrk="0" fontAlgn="base" hangingPunct="0">
        <a:spcBef>
          <a:spcPct val="20000"/>
        </a:spcBef>
        <a:spcAft>
          <a:spcPct val="0"/>
        </a:spcAft>
        <a:buChar char="–"/>
        <a:defRPr>
          <a:solidFill>
            <a:schemeClr val="tx1"/>
          </a:solidFill>
          <a:latin typeface="+mn-lt"/>
          <a:ea typeface="ＭＳ Ｐゴシック" charset="-128"/>
        </a:defRPr>
      </a:lvl4pPr>
      <a:lvl5pPr marL="1301750" indent="-168275" algn="l" rtl="0" eaLnBrk="0" fontAlgn="base" hangingPunct="0">
        <a:spcBef>
          <a:spcPct val="20000"/>
        </a:spcBef>
        <a:spcAft>
          <a:spcPct val="0"/>
        </a:spcAft>
        <a:buChar char="»"/>
        <a:defRPr>
          <a:solidFill>
            <a:schemeClr val="tx1"/>
          </a:solidFill>
          <a:latin typeface="+mn-lt"/>
          <a:ea typeface="ＭＳ Ｐゴシック" charset="-128"/>
        </a:defRPr>
      </a:lvl5pPr>
      <a:lvl6pPr marL="1758950" indent="-168275" algn="l" rtl="0" fontAlgn="base">
        <a:spcBef>
          <a:spcPct val="20000"/>
        </a:spcBef>
        <a:spcAft>
          <a:spcPct val="0"/>
        </a:spcAft>
        <a:buChar char="»"/>
        <a:defRPr>
          <a:solidFill>
            <a:schemeClr val="tx1"/>
          </a:solidFill>
          <a:latin typeface="+mn-lt"/>
          <a:ea typeface="ＭＳ Ｐゴシック" charset="-128"/>
        </a:defRPr>
      </a:lvl6pPr>
      <a:lvl7pPr marL="2216150" indent="-168275" algn="l" rtl="0" fontAlgn="base">
        <a:spcBef>
          <a:spcPct val="20000"/>
        </a:spcBef>
        <a:spcAft>
          <a:spcPct val="0"/>
        </a:spcAft>
        <a:buChar char="»"/>
        <a:defRPr>
          <a:solidFill>
            <a:schemeClr val="tx1"/>
          </a:solidFill>
          <a:latin typeface="+mn-lt"/>
          <a:ea typeface="ＭＳ Ｐゴシック" charset="-128"/>
        </a:defRPr>
      </a:lvl7pPr>
      <a:lvl8pPr marL="2673350" indent="-168275" algn="l" rtl="0" fontAlgn="base">
        <a:spcBef>
          <a:spcPct val="20000"/>
        </a:spcBef>
        <a:spcAft>
          <a:spcPct val="0"/>
        </a:spcAft>
        <a:buChar char="»"/>
        <a:defRPr>
          <a:solidFill>
            <a:schemeClr val="tx1"/>
          </a:solidFill>
          <a:latin typeface="+mn-lt"/>
          <a:ea typeface="ＭＳ Ｐゴシック" charset="-128"/>
        </a:defRPr>
      </a:lvl8pPr>
      <a:lvl9pPr marL="3130550" indent="-168275" algn="l" rtl="0" fontAlgn="base">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819205" name="Rectangle 5"/>
          <p:cNvSpPr>
            <a:spLocks noGrp="1" noChangeArrowheads="1"/>
          </p:cNvSpPr>
          <p:nvPr>
            <p:ph type="dt" sz="half" idx="2"/>
          </p:nvPr>
        </p:nvSpPr>
        <p:spPr bwMode="auto">
          <a:xfrm>
            <a:off x="76200" y="6324600"/>
            <a:ext cx="1676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solidFill>
                  <a:srgbClr val="160881"/>
                </a:solidFill>
                <a:latin typeface="Tahoma" charset="0"/>
              </a:defRPr>
            </a:lvl1pPr>
          </a:lstStyle>
          <a:p>
            <a:pPr>
              <a:defRPr/>
            </a:pPr>
            <a:r>
              <a:rPr lang="en-US"/>
              <a:t>June 30, 2011</a:t>
            </a:r>
          </a:p>
        </p:txBody>
      </p:sp>
      <p:sp>
        <p:nvSpPr>
          <p:cNvPr id="819206" name="Rectangle 6"/>
          <p:cNvSpPr>
            <a:spLocks noGrp="1" noChangeArrowheads="1"/>
          </p:cNvSpPr>
          <p:nvPr>
            <p:ph type="ftr" sz="quarter" idx="3"/>
          </p:nvPr>
        </p:nvSpPr>
        <p:spPr bwMode="auto">
          <a:xfrm>
            <a:off x="2743200" y="6324600"/>
            <a:ext cx="3657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rgbClr val="160881"/>
                </a:solidFill>
                <a:latin typeface="Tahoma" charset="0"/>
              </a:defRPr>
            </a:lvl1pPr>
          </a:lstStyle>
          <a:p>
            <a:pPr>
              <a:defRPr/>
            </a:pPr>
            <a:r>
              <a:rPr lang="en-US"/>
              <a:t>OSG Summer School 2011</a:t>
            </a:r>
          </a:p>
        </p:txBody>
      </p:sp>
      <p:sp>
        <p:nvSpPr>
          <p:cNvPr id="819207" name="Rectangle 7"/>
          <p:cNvSpPr>
            <a:spLocks noGrp="1" noChangeArrowheads="1"/>
          </p:cNvSpPr>
          <p:nvPr>
            <p:ph type="sldNum" sz="quarter" idx="4"/>
          </p:nvPr>
        </p:nvSpPr>
        <p:spPr bwMode="auto">
          <a:xfrm>
            <a:off x="8001000" y="6324600"/>
            <a:ext cx="990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solidFill>
                  <a:srgbClr val="160881"/>
                </a:solidFill>
                <a:latin typeface="Tahoma" charset="0"/>
              </a:defRPr>
            </a:lvl1pPr>
          </a:lstStyle>
          <a:p>
            <a:pPr>
              <a:defRPr/>
            </a:pPr>
            <a:fld id="{C026F5C6-5BD8-824F-9EE1-DA824B40F9A1}" type="slidenum">
              <a:rPr lang="en-US"/>
              <a:pPr>
                <a:defRPr/>
              </a:pPr>
              <a:t>‹#›</a:t>
            </a:fld>
            <a:endParaRPr lang="en-US"/>
          </a:p>
        </p:txBody>
      </p:sp>
      <p:pic>
        <p:nvPicPr>
          <p:cNvPr id="1029" name="Picture 8"/>
          <p:cNvPicPr>
            <a:picLocks noChangeAspect="1"/>
          </p:cNvPicPr>
          <p:nvPr/>
        </p:nvPicPr>
        <p:blipFill>
          <a:blip r:embed="rId2">
            <a:lum bright="14000" contrast="-20000"/>
          </a:blip>
          <a:srcRect/>
          <a:stretch>
            <a:fillRect/>
          </a:stretch>
        </p:blipFill>
        <p:spPr bwMode="auto">
          <a:xfrm>
            <a:off x="0" y="0"/>
            <a:ext cx="1604963" cy="914400"/>
          </a:xfrm>
          <a:prstGeom prst="rect">
            <a:avLst/>
          </a:prstGeom>
          <a:noFill/>
          <a:ln w="9525">
            <a:noFill/>
            <a:miter lim="800000"/>
            <a:headEnd/>
            <a:tailEnd/>
          </a:ln>
        </p:spPr>
      </p:pic>
      <p:pic>
        <p:nvPicPr>
          <p:cNvPr id="1030" name="Picture 1" descr="logo-color.psd"/>
          <p:cNvPicPr>
            <a:picLocks noChangeAspect="1"/>
          </p:cNvPicPr>
          <p:nvPr userDrawn="1"/>
        </p:nvPicPr>
        <p:blipFill>
          <a:blip r:embed="rId3"/>
          <a:srcRect/>
          <a:stretch>
            <a:fillRect/>
          </a:stretch>
        </p:blipFill>
        <p:spPr bwMode="auto">
          <a:xfrm>
            <a:off x="6934200" y="160338"/>
            <a:ext cx="2514600" cy="7540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ransition spd="med">
    <p:fade/>
  </p:transition>
  <p:hf hdr="0"/>
  <p:txStyles>
    <p:titleStyle>
      <a:lvl1pPr algn="ctr" rtl="0" eaLnBrk="0" fontAlgn="base" hangingPunct="0">
        <a:lnSpc>
          <a:spcPct val="95000"/>
        </a:lnSpc>
        <a:spcBef>
          <a:spcPct val="0"/>
        </a:spcBef>
        <a:spcAft>
          <a:spcPct val="0"/>
        </a:spcAft>
        <a:defRPr sz="3200">
          <a:solidFill>
            <a:srgbClr val="53657A"/>
          </a:solidFill>
          <a:latin typeface="+mj-lt"/>
          <a:ea typeface="ＭＳ Ｐゴシック" charset="-128"/>
          <a:cs typeface="ＭＳ Ｐゴシック" charset="-128"/>
        </a:defRPr>
      </a:lvl1pPr>
      <a:lvl2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2pPr>
      <a:lvl3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3pPr>
      <a:lvl4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4pPr>
      <a:lvl5pPr algn="ctr" rtl="0" eaLnBrk="0" fontAlgn="base" hangingPunct="0">
        <a:lnSpc>
          <a:spcPct val="95000"/>
        </a:lnSpc>
        <a:spcBef>
          <a:spcPct val="0"/>
        </a:spcBef>
        <a:spcAft>
          <a:spcPct val="0"/>
        </a:spcAft>
        <a:defRPr sz="3200">
          <a:solidFill>
            <a:srgbClr val="53657A"/>
          </a:solidFill>
          <a:latin typeface="Verdana" charset="0"/>
          <a:ea typeface="ＭＳ Ｐゴシック" charset="-128"/>
          <a:cs typeface="ＭＳ Ｐゴシック" charset="-128"/>
        </a:defRPr>
      </a:lvl5pPr>
      <a:lvl6pPr marL="457200" algn="ctr" rtl="0" fontAlgn="base">
        <a:lnSpc>
          <a:spcPct val="95000"/>
        </a:lnSpc>
        <a:spcBef>
          <a:spcPct val="0"/>
        </a:spcBef>
        <a:spcAft>
          <a:spcPct val="0"/>
        </a:spcAft>
        <a:defRPr sz="3200">
          <a:solidFill>
            <a:srgbClr val="53657A"/>
          </a:solidFill>
          <a:latin typeface="Verdana" charset="0"/>
        </a:defRPr>
      </a:lvl6pPr>
      <a:lvl7pPr marL="914400" algn="ctr" rtl="0" fontAlgn="base">
        <a:lnSpc>
          <a:spcPct val="95000"/>
        </a:lnSpc>
        <a:spcBef>
          <a:spcPct val="0"/>
        </a:spcBef>
        <a:spcAft>
          <a:spcPct val="0"/>
        </a:spcAft>
        <a:defRPr sz="3200">
          <a:solidFill>
            <a:srgbClr val="53657A"/>
          </a:solidFill>
          <a:latin typeface="Verdana" charset="0"/>
        </a:defRPr>
      </a:lvl7pPr>
      <a:lvl8pPr marL="1371600" algn="ctr" rtl="0" fontAlgn="base">
        <a:lnSpc>
          <a:spcPct val="95000"/>
        </a:lnSpc>
        <a:spcBef>
          <a:spcPct val="0"/>
        </a:spcBef>
        <a:spcAft>
          <a:spcPct val="0"/>
        </a:spcAft>
        <a:defRPr sz="3200">
          <a:solidFill>
            <a:srgbClr val="53657A"/>
          </a:solidFill>
          <a:latin typeface="Verdana" charset="0"/>
        </a:defRPr>
      </a:lvl8pPr>
      <a:lvl9pPr marL="1828800" algn="ctr" rtl="0" fontAlgn="base">
        <a:lnSpc>
          <a:spcPct val="95000"/>
        </a:lnSpc>
        <a:spcBef>
          <a:spcPct val="0"/>
        </a:spcBef>
        <a:spcAft>
          <a:spcPct val="0"/>
        </a:spcAft>
        <a:defRPr sz="3200">
          <a:solidFill>
            <a:srgbClr val="53657A"/>
          </a:solidFill>
          <a:latin typeface="Verdana" charset="0"/>
        </a:defRPr>
      </a:lvl9pPr>
    </p:titleStyle>
    <p:bodyStyle>
      <a:lvl1pPr marL="225425" indent="-225425" algn="l" rtl="0" eaLnBrk="0" fontAlgn="base" hangingPunct="0">
        <a:spcBef>
          <a:spcPct val="20000"/>
        </a:spcBef>
        <a:spcAft>
          <a:spcPct val="0"/>
        </a:spcAft>
        <a:buChar char="•"/>
        <a:defRPr sz="2800">
          <a:solidFill>
            <a:srgbClr val="A34751"/>
          </a:solidFill>
          <a:latin typeface="+mn-lt"/>
          <a:ea typeface="ＭＳ Ｐゴシック" charset="-128"/>
          <a:cs typeface="ＭＳ Ｐゴシック" charset="-128"/>
        </a:defRPr>
      </a:lvl1pPr>
      <a:lvl2pPr marL="568325" indent="-228600" algn="l" rtl="0" eaLnBrk="0" fontAlgn="base" hangingPunct="0">
        <a:spcBef>
          <a:spcPct val="20000"/>
        </a:spcBef>
        <a:spcAft>
          <a:spcPct val="0"/>
        </a:spcAft>
        <a:buChar char="–"/>
        <a:defRPr sz="2400">
          <a:solidFill>
            <a:srgbClr val="4D6962"/>
          </a:solidFill>
          <a:latin typeface="+mn-lt"/>
          <a:ea typeface="ＭＳ Ｐゴシック" charset="-128"/>
        </a:defRPr>
      </a:lvl2pPr>
      <a:lvl3pPr marL="792163" indent="-109538" algn="l" rtl="0" eaLnBrk="0" fontAlgn="base" hangingPunct="0">
        <a:spcBef>
          <a:spcPct val="20000"/>
        </a:spcBef>
        <a:spcAft>
          <a:spcPct val="0"/>
        </a:spcAft>
        <a:buChar char="•"/>
        <a:defRPr sz="2000">
          <a:solidFill>
            <a:schemeClr val="accent2"/>
          </a:solidFill>
          <a:latin typeface="+mn-lt"/>
          <a:ea typeface="ＭＳ Ｐゴシック" charset="-128"/>
        </a:defRPr>
      </a:lvl3pPr>
      <a:lvl4pPr marL="1019175" indent="-112713" algn="l" rtl="0" eaLnBrk="0" fontAlgn="base" hangingPunct="0">
        <a:spcBef>
          <a:spcPct val="20000"/>
        </a:spcBef>
        <a:spcAft>
          <a:spcPct val="0"/>
        </a:spcAft>
        <a:buChar char="–"/>
        <a:defRPr>
          <a:solidFill>
            <a:schemeClr val="tx1"/>
          </a:solidFill>
          <a:latin typeface="+mn-lt"/>
          <a:ea typeface="ＭＳ Ｐゴシック" charset="-128"/>
        </a:defRPr>
      </a:lvl4pPr>
      <a:lvl5pPr marL="1301750" indent="-168275" algn="l" rtl="0" eaLnBrk="0" fontAlgn="base" hangingPunct="0">
        <a:spcBef>
          <a:spcPct val="20000"/>
        </a:spcBef>
        <a:spcAft>
          <a:spcPct val="0"/>
        </a:spcAft>
        <a:buChar char="»"/>
        <a:defRPr>
          <a:solidFill>
            <a:schemeClr val="tx1"/>
          </a:solidFill>
          <a:latin typeface="+mn-lt"/>
          <a:ea typeface="ＭＳ Ｐゴシック" charset="-128"/>
        </a:defRPr>
      </a:lvl5pPr>
      <a:lvl6pPr marL="1758950" indent="-168275" algn="l" rtl="0" fontAlgn="base">
        <a:spcBef>
          <a:spcPct val="20000"/>
        </a:spcBef>
        <a:spcAft>
          <a:spcPct val="0"/>
        </a:spcAft>
        <a:buChar char="»"/>
        <a:defRPr>
          <a:solidFill>
            <a:schemeClr val="tx1"/>
          </a:solidFill>
          <a:latin typeface="+mn-lt"/>
          <a:ea typeface="ＭＳ Ｐゴシック" charset="-128"/>
        </a:defRPr>
      </a:lvl6pPr>
      <a:lvl7pPr marL="2216150" indent="-168275" algn="l" rtl="0" fontAlgn="base">
        <a:spcBef>
          <a:spcPct val="20000"/>
        </a:spcBef>
        <a:spcAft>
          <a:spcPct val="0"/>
        </a:spcAft>
        <a:buChar char="»"/>
        <a:defRPr>
          <a:solidFill>
            <a:schemeClr val="tx1"/>
          </a:solidFill>
          <a:latin typeface="+mn-lt"/>
          <a:ea typeface="ＭＳ Ｐゴシック" charset="-128"/>
        </a:defRPr>
      </a:lvl7pPr>
      <a:lvl8pPr marL="2673350" indent="-168275" algn="l" rtl="0" fontAlgn="base">
        <a:spcBef>
          <a:spcPct val="20000"/>
        </a:spcBef>
        <a:spcAft>
          <a:spcPct val="0"/>
        </a:spcAft>
        <a:buChar char="»"/>
        <a:defRPr>
          <a:solidFill>
            <a:schemeClr val="tx1"/>
          </a:solidFill>
          <a:latin typeface="+mn-lt"/>
          <a:ea typeface="ＭＳ Ｐゴシック" charset="-128"/>
        </a:defRPr>
      </a:lvl8pPr>
      <a:lvl9pPr marL="3130550" indent="-168275" algn="l" rtl="0" fontAlgn="base">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gif"/><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1.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3.xml"/><Relationship Id="rId3"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5.png"/><Relationship Id="rId1" Type="http://schemas.openxmlformats.org/officeDocument/2006/relationships/video" Target="file://localhost/Users/shantenu/WORK/TALKS/RUTGERS-BERLIN/polynuctrans.mpg" TargetMode="External"/><Relationship Id="rId2"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49.gif"/><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jpe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5.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jpeg"/><Relationship Id="rId5" Type="http://schemas.openxmlformats.org/officeDocument/2006/relationships/image" Target="../media/image90.jpe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video" Target="file://localhost/Users/shantenu/WORK/TALKS/CS-2010/neuro10_res5.mpg" TargetMode="External"/><Relationship Id="rId2" Type="http://schemas.openxmlformats.org/officeDocument/2006/relationships/video" Target="file://localhost/Users/shantenu/WORK/TALKS/CS-2010/neuro22_res5.m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jpe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89.jpe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2.bin"/><Relationship Id="rId5" Type="http://schemas.openxmlformats.org/officeDocument/2006/relationships/oleObject" Target="../embeddings/oleObject3.bin"/><Relationship Id="rId6" Type="http://schemas.openxmlformats.org/officeDocument/2006/relationships/oleObject" Target="../embeddings/oleObject4.bin"/><Relationship Id="rId7" Type="http://schemas.openxmlformats.org/officeDocument/2006/relationships/oleObject" Target="../embeddings/oleObject5.bin"/><Relationship Id="rId8" Type="http://schemas.openxmlformats.org/officeDocument/2006/relationships/oleObject" Target="../embeddings/oleObject6.bin"/><Relationship Id="rId9" Type="http://schemas.openxmlformats.org/officeDocument/2006/relationships/oleObject" Target="../embeddings/oleObject7.bin"/><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6.jpeg"/><Relationship Id="rId4" Type="http://schemas.openxmlformats.org/officeDocument/2006/relationships/image" Target="../media/image107.jpe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4.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jpeg"/><Relationship Id="rId14" Type="http://schemas.openxmlformats.org/officeDocument/2006/relationships/image" Target="../media/image118.png"/><Relationship Id="rId15" Type="http://schemas.openxmlformats.org/officeDocument/2006/relationships/image" Target="../media/image119.jpeg"/><Relationship Id="rId16" Type="http://schemas.openxmlformats.org/officeDocument/2006/relationships/hyperlink" Target="http://hamam-project.org/cms/website.php" TargetMode="External"/><Relationship Id="rId17" Type="http://schemas.openxmlformats.org/officeDocument/2006/relationships/image" Target="../media/image120.png"/><Relationship Id="rId18" Type="http://schemas.openxmlformats.org/officeDocument/2006/relationships/hyperlink" Target="http://www.euheart.eu/" TargetMode="External"/><Relationship Id="rId19" Type="http://schemas.openxmlformats.org/officeDocument/2006/relationships/image" Target="../media/image121.png"/><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08.png"/><Relationship Id="rId5" Type="http://schemas.openxmlformats.org/officeDocument/2006/relationships/image" Target="../media/image109.jpeg"/><Relationship Id="rId6" Type="http://schemas.openxmlformats.org/officeDocument/2006/relationships/image" Target="../media/image110.png"/><Relationship Id="rId7" Type="http://schemas.openxmlformats.org/officeDocument/2006/relationships/image" Target="../media/image111.jpeg"/><Relationship Id="rId8" Type="http://schemas.openxmlformats.org/officeDocument/2006/relationships/image" Target="../media/image112.png"/><Relationship Id="rId9" Type="http://schemas.openxmlformats.org/officeDocument/2006/relationships/image" Target="../media/image113.jpeg"/><Relationship Id="rId10" Type="http://schemas.openxmlformats.org/officeDocument/2006/relationships/image" Target="../media/image114.jpeg"/></Relationships>
</file>

<file path=ppt/slides/_rels/slide95.xml.rels><?xml version="1.0" encoding="UTF-8" standalone="yes"?>
<Relationships xmlns="http://schemas.openxmlformats.org/package/2006/relationships"><Relationship Id="rId3" Type="http://schemas.openxmlformats.org/officeDocument/2006/relationships/image" Target="../media/image122.jpeg"/><Relationship Id="rId4" Type="http://schemas.openxmlformats.org/officeDocument/2006/relationships/image" Target="../media/image123.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4.gif"/><Relationship Id="rId3" Type="http://schemas.openxmlformats.org/officeDocument/2006/relationships/image" Target="../media/image125.jpeg"/></Relationships>
</file>

<file path=ppt/slides/_rels/slide97.xml.rels><?xml version="1.0" encoding="UTF-8" standalone="yes"?>
<Relationships xmlns="http://schemas.openxmlformats.org/package/2006/relationships"><Relationship Id="rId3" Type="http://schemas.openxmlformats.org/officeDocument/2006/relationships/image" Target="../media/image124.gif"/><Relationship Id="rId4" Type="http://schemas.openxmlformats.org/officeDocument/2006/relationships/image" Target="../media/image125.jpeg"/><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5520" y="2471140"/>
            <a:ext cx="8548701" cy="2945979"/>
          </a:xfrm>
        </p:spPr>
        <p:txBody>
          <a:bodyPr>
            <a:normAutofit/>
          </a:bodyPr>
          <a:lstStyle/>
          <a:p>
            <a:endParaRPr lang="en-US" dirty="0" smtClean="0"/>
          </a:p>
          <a:p>
            <a:r>
              <a:rPr lang="en-US" dirty="0" smtClean="0"/>
              <a:t>	</a:t>
            </a:r>
          </a:p>
          <a:p>
            <a:r>
              <a:rPr lang="en-US" dirty="0" smtClean="0"/>
              <a:t>	</a:t>
            </a:r>
            <a:r>
              <a:rPr lang="en-US" sz="2400" dirty="0" smtClean="0"/>
              <a:t>Shantenu Jha</a:t>
            </a:r>
          </a:p>
          <a:p>
            <a:r>
              <a:rPr lang="en-US" sz="2400" dirty="0" smtClean="0"/>
              <a:t>	</a:t>
            </a:r>
          </a:p>
          <a:p>
            <a:r>
              <a:rPr lang="en-US" dirty="0" smtClean="0"/>
              <a:t>			        http://saga-</a:t>
            </a:r>
            <a:r>
              <a:rPr lang="en-US" dirty="0" err="1" smtClean="0"/>
              <a:t>project.org</a:t>
            </a:r>
            <a:endParaRPr lang="en-US" dirty="0" smtClean="0"/>
          </a:p>
          <a:p>
            <a:endParaRPr lang="en-US" dirty="0" smtClean="0"/>
          </a:p>
        </p:txBody>
      </p:sp>
      <p:sp>
        <p:nvSpPr>
          <p:cNvPr id="2" name="Title 1"/>
          <p:cNvSpPr>
            <a:spLocks noGrp="1"/>
          </p:cNvSpPr>
          <p:nvPr>
            <p:ph type="ctrTitle"/>
          </p:nvPr>
        </p:nvSpPr>
        <p:spPr>
          <a:xfrm>
            <a:off x="345519" y="1544470"/>
            <a:ext cx="8569881" cy="877824"/>
          </a:xfrm>
        </p:spPr>
        <p:txBody>
          <a:bodyPr>
            <a:normAutofit fontScale="90000"/>
          </a:bodyPr>
          <a:lstStyle/>
          <a:p>
            <a:r>
              <a:rPr lang="en-US" sz="2800" dirty="0" smtClean="0"/>
              <a:t>Expeditions in Computational Biology on Production Distributed  CI</a:t>
            </a:r>
            <a:endParaRPr lang="en-US" sz="2800" dirty="0"/>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1455615" y="5465963"/>
            <a:ext cx="584304" cy="58430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6030439" y="6091650"/>
            <a:ext cx="472733" cy="463656"/>
          </a:xfrm>
          <a:prstGeom prst="rect">
            <a:avLst/>
          </a:prstGeom>
        </p:spPr>
      </p:pic>
      <p:pic>
        <p:nvPicPr>
          <p:cNvPr id="6" name="Picture 5"/>
          <p:cNvPicPr>
            <a:picLocks noChangeAspect="1"/>
          </p:cNvPicPr>
          <p:nvPr/>
        </p:nvPicPr>
        <p:blipFill>
          <a:blip r:embed="rId5"/>
          <a:stretch>
            <a:fillRect/>
          </a:stretch>
        </p:blipFill>
        <p:spPr>
          <a:xfrm>
            <a:off x="3131728" y="6133555"/>
            <a:ext cx="1079685" cy="421752"/>
          </a:xfrm>
          <a:prstGeom prst="rect">
            <a:avLst/>
          </a:prstGeom>
        </p:spPr>
      </p:pic>
      <p:pic>
        <p:nvPicPr>
          <p:cNvPr id="7" name="Picture 6" descr="NIH_Logo.gif"/>
          <p:cNvPicPr>
            <a:picLocks noChangeAspect="1"/>
          </p:cNvPicPr>
          <p:nvPr/>
        </p:nvPicPr>
        <p:blipFill>
          <a:blip r:embed="rId6"/>
          <a:stretch>
            <a:fillRect/>
          </a:stretch>
        </p:blipFill>
        <p:spPr>
          <a:xfrm>
            <a:off x="4449675" y="5465963"/>
            <a:ext cx="584304" cy="584304"/>
          </a:xfrm>
          <a:prstGeom prst="rect">
            <a:avLst/>
          </a:prstGeom>
        </p:spPr>
      </p:pic>
      <p:pic>
        <p:nvPicPr>
          <p:cNvPr id="8" name="Picture 7" descr="EPSRC_logo.png"/>
          <p:cNvPicPr>
            <a:picLocks noChangeAspect="1"/>
          </p:cNvPicPr>
          <p:nvPr/>
        </p:nvPicPr>
        <p:blipFill>
          <a:blip r:embed="rId7"/>
          <a:stretch>
            <a:fillRect/>
          </a:stretch>
        </p:blipFill>
        <p:spPr>
          <a:xfrm>
            <a:off x="7341422" y="5486749"/>
            <a:ext cx="1211385" cy="403795"/>
          </a:xfrm>
          <a:prstGeom prst="rect">
            <a:avLst/>
          </a:prstGeom>
        </p:spPr>
      </p:pic>
      <p:pic>
        <p:nvPicPr>
          <p:cNvPr id="10" name="Picture 9" descr="jctc_cover2.png"/>
          <p:cNvPicPr>
            <a:picLocks noChangeAspect="1"/>
          </p:cNvPicPr>
          <p:nvPr/>
        </p:nvPicPr>
        <p:blipFill>
          <a:blip r:embed="rId8"/>
          <a:stretch>
            <a:fillRect/>
          </a:stretch>
        </p:blipFill>
        <p:spPr>
          <a:xfrm>
            <a:off x="3833195" y="2471139"/>
            <a:ext cx="1680519" cy="2354860"/>
          </a:xfrm>
          <a:prstGeom prst="rect">
            <a:avLst/>
          </a:prstGeom>
        </p:spPr>
      </p:pic>
      <p:pic>
        <p:nvPicPr>
          <p:cNvPr id="11" name="Picture 10" descr="fig.tiff"/>
          <p:cNvPicPr>
            <a:picLocks noChangeAspect="1"/>
          </p:cNvPicPr>
          <p:nvPr/>
        </p:nvPicPr>
        <p:blipFill>
          <a:blip r:embed="rId9"/>
          <a:stretch>
            <a:fillRect/>
          </a:stretch>
        </p:blipFill>
        <p:spPr>
          <a:xfrm>
            <a:off x="5755438" y="2490677"/>
            <a:ext cx="1968655" cy="1203170"/>
          </a:xfrm>
          <a:prstGeom prst="rect">
            <a:avLst/>
          </a:prstGeom>
        </p:spPr>
      </p:pic>
      <p:pic>
        <p:nvPicPr>
          <p:cNvPr id="12" name="Picture 11" descr="genius_fig.png"/>
          <p:cNvPicPr>
            <a:picLocks noChangeAspect="1"/>
          </p:cNvPicPr>
          <p:nvPr/>
        </p:nvPicPr>
        <p:blipFill>
          <a:blip r:embed="rId10"/>
          <a:stretch>
            <a:fillRect/>
          </a:stretch>
        </p:blipFill>
        <p:spPr>
          <a:xfrm>
            <a:off x="5755438" y="3723154"/>
            <a:ext cx="1220921" cy="1093076"/>
          </a:xfrm>
          <a:prstGeom prst="rect">
            <a:avLst/>
          </a:prstGeom>
        </p:spPr>
      </p:pic>
      <p:pic>
        <p:nvPicPr>
          <p:cNvPr id="14" name="Picture 5" descr="logo"/>
          <p:cNvPicPr>
            <a:picLocks noChangeAspect="1" noChangeArrowheads="1"/>
          </p:cNvPicPr>
          <p:nvPr/>
        </p:nvPicPr>
        <p:blipFill>
          <a:blip r:embed="rId11"/>
          <a:srcRect/>
          <a:stretch>
            <a:fillRect/>
          </a:stretch>
        </p:blipFill>
        <p:spPr bwMode="auto">
          <a:xfrm>
            <a:off x="7143140" y="3801309"/>
            <a:ext cx="1595091" cy="946538"/>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a:latin typeface="Arial" charset="0"/>
                <a:ea typeface="ＭＳ Ｐゴシック" charset="-128"/>
              </a:rPr>
              <a:t>XSEDE’s Distinguishing Characteristics</a:t>
            </a:r>
          </a:p>
        </p:txBody>
      </p:sp>
      <p:sp>
        <p:nvSpPr>
          <p:cNvPr id="3" name="Content Placeholder 2"/>
          <p:cNvSpPr>
            <a:spLocks noGrp="1"/>
          </p:cNvSpPr>
          <p:nvPr>
            <p:ph idx="1"/>
          </p:nvPr>
        </p:nvSpPr>
        <p:spPr/>
        <p:txBody>
          <a:bodyPr/>
          <a:lstStyle/>
          <a:p>
            <a:pPr eaLnBrk="1" hangingPunct="1">
              <a:lnSpc>
                <a:spcPct val="90000"/>
              </a:lnSpc>
            </a:pPr>
            <a:r>
              <a:rPr lang="en-US">
                <a:ea typeface="ＭＳ Ｐゴシック" charset="-128"/>
                <a:cs typeface="ＭＳ Ｐゴシック" charset="-128"/>
              </a:rPr>
              <a:t>Foundation for a national cyberinfrastructure ecosystem</a:t>
            </a:r>
          </a:p>
          <a:p>
            <a:pPr lvl="1" eaLnBrk="1" hangingPunct="1">
              <a:lnSpc>
                <a:spcPct val="90000"/>
              </a:lnSpc>
            </a:pPr>
            <a:r>
              <a:rPr lang="en-US"/>
              <a:t>comprehensive suite of advanced digital services will federate with other high-end facilities and campus-based resources</a:t>
            </a:r>
          </a:p>
          <a:p>
            <a:pPr eaLnBrk="1" hangingPunct="1">
              <a:lnSpc>
                <a:spcPct val="90000"/>
              </a:lnSpc>
            </a:pPr>
            <a:r>
              <a:rPr lang="en-US">
                <a:ea typeface="ＭＳ Ｐゴシック" charset="-128"/>
                <a:cs typeface="ＭＳ Ｐゴシック" charset="-128"/>
              </a:rPr>
              <a:t>Unprecedented integration of </a:t>
            </a:r>
            <a:r>
              <a:rPr lang="en-US" b="1">
                <a:ea typeface="ＭＳ Ｐゴシック" charset="-128"/>
                <a:cs typeface="ＭＳ Ｐゴシック" charset="-128"/>
              </a:rPr>
              <a:t>diverse</a:t>
            </a:r>
            <a:r>
              <a:rPr lang="en-US">
                <a:ea typeface="ＭＳ Ｐゴシック" charset="-128"/>
                <a:cs typeface="ＭＳ Ｐゴシック" charset="-128"/>
              </a:rPr>
              <a:t> digital resources</a:t>
            </a:r>
          </a:p>
          <a:p>
            <a:pPr lvl="1" eaLnBrk="1" hangingPunct="1">
              <a:lnSpc>
                <a:spcPct val="90000"/>
              </a:lnSpc>
            </a:pPr>
            <a:r>
              <a:rPr lang="en-US"/>
              <a:t>innovative, open architecture making possible the continuous addition of new technology capabilities and services</a:t>
            </a:r>
          </a:p>
        </p:txBody>
      </p:sp>
      <p:sp>
        <p:nvSpPr>
          <p:cNvPr id="34819" name="Slide Number Placeholder 5"/>
          <p:cNvSpPr>
            <a:spLocks noGrp="1"/>
          </p:cNvSpPr>
          <p:nvPr>
            <p:ph type="sldNum" sz="quarter" idx="10"/>
          </p:nvPr>
        </p:nvSpPr>
        <p:spPr bwMode="auto">
          <a:noFill/>
          <a:ln>
            <a:miter lim="800000"/>
            <a:headEnd/>
            <a:tailEnd/>
          </a:ln>
        </p:spPr>
        <p:txBody>
          <a:bodyPr/>
          <a:lstStyle/>
          <a:p>
            <a:fld id="{50F5D354-43A7-AD48-AE2C-1B802C902098}" type="slidenum">
              <a:rPr lang="en-US">
                <a:solidFill>
                  <a:srgbClr val="FFFFFF"/>
                </a:solidFill>
              </a:rPr>
              <a:pPr/>
              <a:t>10</a:t>
            </a:fld>
            <a:endParaRPr lang="en-US">
              <a:solidFill>
                <a:srgbClr val="FFFFFF"/>
              </a:solidFill>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r>
              <a:rPr lang="en-US" sz="2900">
                <a:latin typeface="Arial" charset="0"/>
                <a:ea typeface="ＭＳ Ｐゴシック" charset="-128"/>
              </a:rPr>
              <a:t>XSEDE’s Distinguishing Characteristics – User Services </a:t>
            </a:r>
          </a:p>
        </p:txBody>
      </p:sp>
      <p:sp>
        <p:nvSpPr>
          <p:cNvPr id="3" name="Content Placeholder 2"/>
          <p:cNvSpPr>
            <a:spLocks noGrp="1"/>
          </p:cNvSpPr>
          <p:nvPr>
            <p:ph idx="1"/>
          </p:nvPr>
        </p:nvSpPr>
        <p:spPr/>
        <p:txBody>
          <a:bodyPr/>
          <a:lstStyle/>
          <a:p>
            <a:pPr eaLnBrk="1" hangingPunct="1"/>
            <a:r>
              <a:rPr lang="en-US" sz="3000">
                <a:ea typeface="ＭＳ Ｐゴシック" charset="-128"/>
                <a:cs typeface="ＭＳ Ｐゴシック" charset="-128"/>
              </a:rPr>
              <a:t>Unified and comprehensive user support services</a:t>
            </a:r>
          </a:p>
          <a:p>
            <a:pPr lvl="1" eaLnBrk="1" hangingPunct="1"/>
            <a:r>
              <a:rPr lang="en-US" sz="2600"/>
              <a:t>designed to advance science and engineering</a:t>
            </a:r>
          </a:p>
          <a:p>
            <a:pPr lvl="1" eaLnBrk="1" hangingPunct="1"/>
            <a:r>
              <a:rPr lang="en-US" sz="2600"/>
              <a:t>provided by experts in the application of technology</a:t>
            </a:r>
          </a:p>
          <a:p>
            <a:pPr lvl="1" eaLnBrk="1" hangingPunct="1"/>
            <a:r>
              <a:rPr lang="en-US" sz="2600"/>
              <a:t>new and expanded facets of advanced support</a:t>
            </a:r>
          </a:p>
          <a:p>
            <a:pPr lvl="2" eaLnBrk="1" hangingPunct="1"/>
            <a:r>
              <a:rPr lang="en-US" sz="2200">
                <a:ea typeface="ＭＳ Ｐゴシック" charset="-128"/>
              </a:rPr>
              <a:t>external shorter-term contracting for expertise beyond that in current team; Novel and Innovative Projects</a:t>
            </a:r>
          </a:p>
          <a:p>
            <a:pPr eaLnBrk="1" hangingPunct="1"/>
            <a:r>
              <a:rPr lang="en-US" sz="3000">
                <a:ea typeface="ＭＳ Ｐゴシック" charset="-128"/>
                <a:cs typeface="ＭＳ Ｐゴシック" charset="-128"/>
              </a:rPr>
              <a:t>More mature operational practices</a:t>
            </a:r>
          </a:p>
          <a:p>
            <a:pPr lvl="1" eaLnBrk="1" hangingPunct="1"/>
            <a:r>
              <a:rPr lang="en-US" sz="2600"/>
              <a:t>increased focus on productivity and ease of use </a:t>
            </a:r>
          </a:p>
          <a:p>
            <a:pPr lvl="1" eaLnBrk="1" hangingPunct="1"/>
            <a:r>
              <a:rPr lang="en-US" sz="2600"/>
              <a:t>increased and enhanced security, reliability, and quality assurance</a:t>
            </a:r>
          </a:p>
        </p:txBody>
      </p:sp>
      <p:sp>
        <p:nvSpPr>
          <p:cNvPr id="35843" name="Slide Number Placeholder 5"/>
          <p:cNvSpPr>
            <a:spLocks noGrp="1"/>
          </p:cNvSpPr>
          <p:nvPr>
            <p:ph type="sldNum" sz="quarter" idx="10"/>
          </p:nvPr>
        </p:nvSpPr>
        <p:spPr bwMode="auto">
          <a:noFill/>
          <a:ln>
            <a:miter lim="800000"/>
            <a:headEnd/>
            <a:tailEnd/>
          </a:ln>
        </p:spPr>
        <p:txBody>
          <a:bodyPr/>
          <a:lstStyle/>
          <a:p>
            <a:fld id="{4EC4E7ED-EA72-FA47-A7AD-3594ED4DB7EA}" type="slidenum">
              <a:rPr lang="en-US"/>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Some of the OSG Sites</a:t>
            </a:r>
          </a:p>
        </p:txBody>
      </p:sp>
      <p:sp>
        <p:nvSpPr>
          <p:cNvPr id="36866" name="Footer Placeholder 4"/>
          <p:cNvSpPr>
            <a:spLocks noGrp="1"/>
          </p:cNvSpPr>
          <p:nvPr>
            <p:ph type="ftr" sz="quarter" idx="10"/>
          </p:nvPr>
        </p:nvSpPr>
        <p:spPr>
          <a:noFill/>
        </p:spPr>
        <p:txBody>
          <a:bodyPr/>
          <a:lstStyle/>
          <a:p>
            <a:r>
              <a:rPr lang="en-US"/>
              <a:t>OSG Summer School</a:t>
            </a:r>
          </a:p>
        </p:txBody>
      </p:sp>
      <p:sp>
        <p:nvSpPr>
          <p:cNvPr id="36867" name="Slide Number Placeholder 5"/>
          <p:cNvSpPr>
            <a:spLocks noGrp="1"/>
          </p:cNvSpPr>
          <p:nvPr>
            <p:ph type="sldNum" sz="quarter" idx="11"/>
          </p:nvPr>
        </p:nvSpPr>
        <p:spPr>
          <a:noFill/>
        </p:spPr>
        <p:txBody>
          <a:bodyPr/>
          <a:lstStyle/>
          <a:p>
            <a:fld id="{3565948F-F149-6D49-A112-906CC64BEA9F}" type="slidenum">
              <a:rPr lang="en-US"/>
              <a:pPr/>
              <a:t>12</a:t>
            </a:fld>
            <a:endParaRPr lang="en-US"/>
          </a:p>
        </p:txBody>
      </p:sp>
      <p:pic>
        <p:nvPicPr>
          <p:cNvPr id="36868" name="Picture 1" descr="img1.tiff"/>
          <p:cNvPicPr>
            <a:picLocks noChangeAspect="1"/>
          </p:cNvPicPr>
          <p:nvPr/>
        </p:nvPicPr>
        <p:blipFill>
          <a:blip r:embed="rId2"/>
          <a:srcRect/>
          <a:stretch>
            <a:fillRect/>
          </a:stretch>
        </p:blipFill>
        <p:spPr bwMode="auto">
          <a:xfrm>
            <a:off x="838200" y="838200"/>
            <a:ext cx="6553200" cy="3819525"/>
          </a:xfrm>
          <a:prstGeom prst="rect">
            <a:avLst/>
          </a:prstGeom>
          <a:noFill/>
          <a:ln w="9525">
            <a:noFill/>
            <a:miter lim="800000"/>
            <a:headEnd/>
            <a:tailEnd/>
          </a:ln>
        </p:spPr>
      </p:pic>
      <p:pic>
        <p:nvPicPr>
          <p:cNvPr id="36869" name="Picture 2" descr="img2.tiff"/>
          <p:cNvPicPr>
            <a:picLocks noChangeAspect="1"/>
          </p:cNvPicPr>
          <p:nvPr/>
        </p:nvPicPr>
        <p:blipFill>
          <a:blip r:embed="rId3"/>
          <a:srcRect/>
          <a:stretch>
            <a:fillRect/>
          </a:stretch>
        </p:blipFill>
        <p:spPr bwMode="auto">
          <a:xfrm>
            <a:off x="3998913" y="4343400"/>
            <a:ext cx="2554287" cy="2057400"/>
          </a:xfrm>
          <a:prstGeom prst="rect">
            <a:avLst/>
          </a:prstGeom>
          <a:noFill/>
          <a:ln w="9525">
            <a:solidFill>
              <a:schemeClr val="tx1"/>
            </a:solidFill>
            <a:miter lim="800000"/>
            <a:headEnd/>
            <a:tailEnd/>
          </a:ln>
        </p:spPr>
      </p:pic>
      <p:pic>
        <p:nvPicPr>
          <p:cNvPr id="36870" name="Picture 6" descr="img3.tiff"/>
          <p:cNvPicPr>
            <a:picLocks noChangeAspect="1"/>
          </p:cNvPicPr>
          <p:nvPr/>
        </p:nvPicPr>
        <p:blipFill>
          <a:blip r:embed="rId4"/>
          <a:srcRect/>
          <a:stretch>
            <a:fillRect/>
          </a:stretch>
        </p:blipFill>
        <p:spPr bwMode="auto">
          <a:xfrm>
            <a:off x="304800" y="4343400"/>
            <a:ext cx="2606675" cy="2057400"/>
          </a:xfrm>
          <a:prstGeom prst="rect">
            <a:avLst/>
          </a:prstGeom>
          <a:noFill/>
          <a:ln w="9525">
            <a:solidFill>
              <a:schemeClr val="tx1"/>
            </a:solidFill>
            <a:miter lim="800000"/>
            <a:headEnd/>
            <a:tailEnd/>
          </a:ln>
        </p:spPr>
      </p:pic>
      <p:pic>
        <p:nvPicPr>
          <p:cNvPr id="36871" name="Picture 7" descr="img4.tiff"/>
          <p:cNvPicPr>
            <a:picLocks noChangeAspect="1"/>
          </p:cNvPicPr>
          <p:nvPr/>
        </p:nvPicPr>
        <p:blipFill>
          <a:blip r:embed="rId5"/>
          <a:srcRect/>
          <a:stretch>
            <a:fillRect/>
          </a:stretch>
        </p:blipFill>
        <p:spPr bwMode="auto">
          <a:xfrm>
            <a:off x="6553200" y="2438400"/>
            <a:ext cx="2432050" cy="1447800"/>
          </a:xfrm>
          <a:prstGeom prst="rect">
            <a:avLst/>
          </a:prstGeom>
          <a:noFill/>
          <a:ln w="9525">
            <a:solidFill>
              <a:schemeClr val="tx1"/>
            </a:solidFill>
            <a:miter lim="800000"/>
            <a:headEnd/>
            <a:tailEnd/>
          </a:ln>
        </p:spPr>
      </p:pic>
      <p:sp>
        <p:nvSpPr>
          <p:cNvPr id="36872" name="Date Placeholder 3"/>
          <p:cNvSpPr>
            <a:spLocks noGrp="1"/>
          </p:cNvSpPr>
          <p:nvPr>
            <p:ph type="dt" sz="quarter" idx="12"/>
          </p:nvPr>
        </p:nvSpPr>
        <p:spPr>
          <a:noFill/>
        </p:spPr>
        <p:txBody>
          <a:bodyPr/>
          <a:lstStyle/>
          <a:p>
            <a:r>
              <a:rPr lang="en-US"/>
              <a:t>June 30, 2011</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50"/>
          <p:cNvSpPr>
            <a:spLocks noGrp="1" noChangeArrowheads="1"/>
          </p:cNvSpPr>
          <p:nvPr>
            <p:ph type="title"/>
          </p:nvPr>
        </p:nvSpPr>
        <p:spPr bwMode="auto">
          <a:noFill/>
          <a:ln>
            <a:miter lim="800000"/>
            <a:headEnd/>
            <a:tailEnd/>
          </a:ln>
        </p:spPr>
        <p:txBody>
          <a:bodyPr vert="horz" wrap="square" lIns="91440" tIns="45720" rIns="81279" bIns="45720" numCol="1" anchor="t" anchorCtr="0" compatLnSpc="1">
            <a:prstTxWarp prst="textNoShape">
              <a:avLst/>
            </a:prstTxWarp>
          </a:bodyPr>
          <a:lstStyle/>
          <a:p>
            <a:pPr eaLnBrk="1" hangingPunct="1">
              <a:tabLst>
                <a:tab pos="0" algn="l"/>
                <a:tab pos="914400" algn="l"/>
                <a:tab pos="1828800" algn="l"/>
                <a:tab pos="2743200" algn="l"/>
                <a:tab pos="3657600" algn="l"/>
                <a:tab pos="4572000" algn="l"/>
                <a:tab pos="5486400" algn="l"/>
                <a:tab pos="6400800" algn="l"/>
                <a:tab pos="7315200" algn="l"/>
                <a:tab pos="8229600" algn="l"/>
              </a:tabLst>
            </a:pPr>
            <a:r>
              <a:rPr lang="en-US"/>
              <a:t>TeraGrid &amp; OSG Resources</a:t>
            </a:r>
          </a:p>
        </p:txBody>
      </p:sp>
      <p:sp>
        <p:nvSpPr>
          <p:cNvPr id="44035" name="Footer Placeholder 4"/>
          <p:cNvSpPr>
            <a:spLocks noGrp="1"/>
          </p:cNvSpPr>
          <p:nvPr>
            <p:ph type="ftr" sz="quarter" idx="10"/>
          </p:nvPr>
        </p:nvSpPr>
        <p:spPr>
          <a:noFill/>
        </p:spPr>
        <p:txBody>
          <a:bodyPr/>
          <a:lstStyle/>
          <a:p>
            <a:r>
              <a:rPr lang="en-US"/>
              <a:t>OSG Summer School</a:t>
            </a:r>
          </a:p>
        </p:txBody>
      </p:sp>
      <p:sp>
        <p:nvSpPr>
          <p:cNvPr id="44036" name="Slide Number Placeholder 5"/>
          <p:cNvSpPr>
            <a:spLocks noGrp="1"/>
          </p:cNvSpPr>
          <p:nvPr>
            <p:ph type="sldNum" sz="quarter" idx="11"/>
          </p:nvPr>
        </p:nvSpPr>
        <p:spPr>
          <a:noFill/>
        </p:spPr>
        <p:txBody>
          <a:bodyPr/>
          <a:lstStyle/>
          <a:p>
            <a:fld id="{3828446D-7196-3C41-9497-9089C369B04C}" type="slidenum">
              <a:rPr lang="en-US"/>
              <a:pPr/>
              <a:t>13</a:t>
            </a:fld>
            <a:endParaRPr lang="en-US"/>
          </a:p>
        </p:txBody>
      </p:sp>
      <p:graphicFrame>
        <p:nvGraphicFramePr>
          <p:cNvPr id="8" name="Table 7"/>
          <p:cNvGraphicFramePr>
            <a:graphicFrameLocks noGrp="1"/>
          </p:cNvGraphicFramePr>
          <p:nvPr/>
        </p:nvGraphicFramePr>
        <p:xfrm>
          <a:off x="304800" y="838200"/>
          <a:ext cx="8534400" cy="5140932"/>
        </p:xfrm>
        <a:graphic>
          <a:graphicData uri="http://schemas.openxmlformats.org/drawingml/2006/table">
            <a:tbl>
              <a:tblPr/>
              <a:tblGrid>
                <a:gridCol w="3124200"/>
                <a:gridCol w="2743200"/>
                <a:gridCol w="2667000"/>
              </a:tblGrid>
              <a:tr h="482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Tahoma" charset="0"/>
                        <a:ea typeface="ＭＳ Ｐゴシック" charset="-128"/>
                        <a:cs typeface="ＭＳ Ｐゴシック" charset="-128"/>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ＭＳ Ｐゴシック" charset="-128"/>
                          <a:cs typeface="ＭＳ Ｐゴシック" charset="-128"/>
                        </a:rPr>
                        <a:t>OSG</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ＭＳ Ｐゴシック" charset="-128"/>
                          <a:cs typeface="ＭＳ Ｐゴシック" charset="-128"/>
                        </a:rPr>
                        <a:t>TeraGrid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397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HPC Resources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Some have</a:t>
                      </a:r>
                      <a:b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b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Myrinet/Infiniband</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12</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HPC TeraFlops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endParaRP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&gt;2 PF</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HPC Processor</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endParaRP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&gt;200K CPUs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HTC Resources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~93 compute elements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4</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6397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HTC Processors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421M CPU hours/year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Typical ~70K CPUs in use</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&gt;27K CPUs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Storage</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~31 PB</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3 PB disk + 60 PB tape</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Network</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varies, shared Internet2</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dedicated 10 Gbps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Visualization</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endParaRP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4 resources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482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Other</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endParaRP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ＭＳ Ｐゴシック" charset="-128"/>
                          <a:cs typeface="ＭＳ Ｐゴシック" charset="-128"/>
                        </a:rPr>
                        <a:t>VMs, GPUs, FPGAs</a:t>
                      </a:r>
                    </a:p>
                  </a:txBody>
                  <a:tcPr marT="45713" marB="4571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
        <p:nvSpPr>
          <p:cNvPr id="44083" name="Date Placeholder 3"/>
          <p:cNvSpPr>
            <a:spLocks noGrp="1"/>
          </p:cNvSpPr>
          <p:nvPr>
            <p:ph type="dt" sz="quarter" idx="12"/>
          </p:nvPr>
        </p:nvSpPr>
        <p:spPr>
          <a:noFill/>
        </p:spPr>
        <p:txBody>
          <a:bodyPr/>
          <a:lstStyle/>
          <a:p>
            <a:r>
              <a:rPr lang="en-US"/>
              <a:t>June 30, 2011</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50"/>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OSG Software</a:t>
            </a:r>
          </a:p>
        </p:txBody>
      </p:sp>
      <p:sp>
        <p:nvSpPr>
          <p:cNvPr id="46083" name="Content Placeholder 10"/>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FontTx/>
              <a:buNone/>
            </a:pPr>
            <a:r>
              <a:rPr lang="en-US" sz="2400"/>
              <a:t>OSG Software Stack (a.k.a VDT)</a:t>
            </a:r>
          </a:p>
          <a:p>
            <a:pPr lvl="1">
              <a:lnSpc>
                <a:spcPct val="80000"/>
              </a:lnSpc>
            </a:pPr>
            <a:r>
              <a:rPr lang="en-US" sz="2000"/>
              <a:t>Set of software components shared across OSG</a:t>
            </a:r>
          </a:p>
          <a:p>
            <a:pPr lvl="1">
              <a:lnSpc>
                <a:spcPct val="80000"/>
              </a:lnSpc>
            </a:pPr>
            <a:r>
              <a:rPr lang="en-US" sz="2000"/>
              <a:t>Built, packaged, tested, and distributed as coherent software distribution</a:t>
            </a:r>
          </a:p>
          <a:p>
            <a:pPr>
              <a:lnSpc>
                <a:spcPct val="80000"/>
              </a:lnSpc>
              <a:buFontTx/>
              <a:buNone/>
            </a:pPr>
            <a:r>
              <a:rPr lang="en-US" sz="2400"/>
              <a:t>Major components</a:t>
            </a:r>
          </a:p>
          <a:p>
            <a:pPr lvl="1">
              <a:lnSpc>
                <a:spcPct val="80000"/>
              </a:lnSpc>
            </a:pPr>
            <a:r>
              <a:rPr lang="en-US" sz="2000"/>
              <a:t>Compute Element </a:t>
            </a:r>
          </a:p>
          <a:p>
            <a:pPr lvl="2">
              <a:lnSpc>
                <a:spcPct val="80000"/>
              </a:lnSpc>
            </a:pPr>
            <a:r>
              <a:rPr lang="en-US" sz="1700"/>
              <a:t> Accepts jobs to site</a:t>
            </a:r>
          </a:p>
          <a:p>
            <a:pPr lvl="2">
              <a:lnSpc>
                <a:spcPct val="80000"/>
              </a:lnSpc>
            </a:pPr>
            <a:r>
              <a:rPr lang="en-US" sz="1700"/>
              <a:t> Has accounting, authentication/authorization, information services, and utilities</a:t>
            </a:r>
          </a:p>
          <a:p>
            <a:pPr lvl="1">
              <a:lnSpc>
                <a:spcPct val="80000"/>
              </a:lnSpc>
            </a:pPr>
            <a:r>
              <a:rPr lang="en-US" sz="2000"/>
              <a:t>Storage Element</a:t>
            </a:r>
          </a:p>
          <a:p>
            <a:pPr lvl="2">
              <a:lnSpc>
                <a:spcPct val="80000"/>
              </a:lnSpc>
            </a:pPr>
            <a:r>
              <a:rPr lang="en-US" sz="1700"/>
              <a:t> Manages storage at site</a:t>
            </a:r>
          </a:p>
          <a:p>
            <a:pPr lvl="2">
              <a:lnSpc>
                <a:spcPct val="80000"/>
              </a:lnSpc>
            </a:pPr>
            <a:r>
              <a:rPr lang="en-US" sz="1700"/>
              <a:t> Has accounting, authentication/authorization, information services, and utilities</a:t>
            </a:r>
          </a:p>
          <a:p>
            <a:pPr lvl="1">
              <a:lnSpc>
                <a:spcPct val="80000"/>
              </a:lnSpc>
            </a:pPr>
            <a:r>
              <a:rPr lang="en-US" sz="2000"/>
              <a:t>Worker Node</a:t>
            </a:r>
          </a:p>
          <a:p>
            <a:pPr lvl="2">
              <a:lnSpc>
                <a:spcPct val="80000"/>
              </a:lnSpc>
            </a:pPr>
            <a:r>
              <a:rPr lang="en-US" sz="1700"/>
              <a:t> Software required at each worker node (basic client tools…)</a:t>
            </a:r>
          </a:p>
          <a:p>
            <a:pPr lvl="1">
              <a:lnSpc>
                <a:spcPct val="80000"/>
              </a:lnSpc>
            </a:pPr>
            <a:r>
              <a:rPr lang="en-US" sz="2000"/>
              <a:t>Client</a:t>
            </a:r>
          </a:p>
          <a:p>
            <a:pPr lvl="2">
              <a:lnSpc>
                <a:spcPct val="80000"/>
              </a:lnSpc>
            </a:pPr>
            <a:r>
              <a:rPr lang="en-US" sz="1700"/>
              <a:t> Software used to submit to OSG</a:t>
            </a:r>
          </a:p>
          <a:p>
            <a:pPr lvl="2">
              <a:lnSpc>
                <a:spcPct val="80000"/>
              </a:lnSpc>
            </a:pPr>
            <a:r>
              <a:rPr lang="en-US" sz="1700"/>
              <a:t> Condor-G, data clients, security clients, etc…</a:t>
            </a:r>
          </a:p>
        </p:txBody>
      </p:sp>
      <p:sp>
        <p:nvSpPr>
          <p:cNvPr id="46084" name="Footer Placeholder 4"/>
          <p:cNvSpPr>
            <a:spLocks noGrp="1"/>
          </p:cNvSpPr>
          <p:nvPr>
            <p:ph type="ftr" sz="quarter" idx="10"/>
          </p:nvPr>
        </p:nvSpPr>
        <p:spPr>
          <a:noFill/>
        </p:spPr>
        <p:txBody>
          <a:bodyPr/>
          <a:lstStyle/>
          <a:p>
            <a:r>
              <a:rPr lang="en-US"/>
              <a:t>OSG Summer School</a:t>
            </a:r>
          </a:p>
        </p:txBody>
      </p:sp>
      <p:sp>
        <p:nvSpPr>
          <p:cNvPr id="46085" name="Slide Number Placeholder 5"/>
          <p:cNvSpPr>
            <a:spLocks noGrp="1"/>
          </p:cNvSpPr>
          <p:nvPr>
            <p:ph type="sldNum" sz="quarter" idx="11"/>
          </p:nvPr>
        </p:nvSpPr>
        <p:spPr>
          <a:noFill/>
        </p:spPr>
        <p:txBody>
          <a:bodyPr/>
          <a:lstStyle/>
          <a:p>
            <a:fld id="{9FFB74A9-9427-1B47-A198-383DC650EC94}" type="slidenum">
              <a:rPr lang="en-US"/>
              <a:pPr/>
              <a:t>14</a:t>
            </a:fld>
            <a:endParaRPr lang="en-US"/>
          </a:p>
        </p:txBody>
      </p:sp>
      <p:sp>
        <p:nvSpPr>
          <p:cNvPr id="46086" name="Date Placeholder 3"/>
          <p:cNvSpPr>
            <a:spLocks noGrp="1"/>
          </p:cNvSpPr>
          <p:nvPr>
            <p:ph type="dt" sz="quarter" idx="12"/>
          </p:nvPr>
        </p:nvSpPr>
        <p:spPr>
          <a:noFill/>
        </p:spPr>
        <p:txBody>
          <a:bodyPr/>
          <a:lstStyle/>
          <a:p>
            <a:r>
              <a:rPr lang="en-US"/>
              <a:t>June 30, 2011</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59"/>
          <p:cNvSpPr>
            <a:spLocks noGrp="1"/>
          </p:cNvSpPr>
          <p:nvPr>
            <p:ph type="title"/>
          </p:nvPr>
        </p:nvSpPr>
        <p:spPr/>
        <p:txBody>
          <a:bodyPr/>
          <a:lstStyle/>
          <a:p>
            <a:pPr eaLnBrk="1" hangingPunct="1"/>
            <a:r>
              <a:rPr lang="en-US">
                <a:latin typeface="Arial" charset="0"/>
                <a:ea typeface="ＭＳ Ｐゴシック" charset="-128"/>
              </a:rPr>
              <a:t>XSEDE Architecture</a:t>
            </a:r>
          </a:p>
        </p:txBody>
      </p:sp>
      <p:sp>
        <p:nvSpPr>
          <p:cNvPr id="49155" name="Slide Number Placeholder 3"/>
          <p:cNvSpPr>
            <a:spLocks noGrp="1"/>
          </p:cNvSpPr>
          <p:nvPr>
            <p:ph type="sldNum" sz="quarter" idx="10"/>
          </p:nvPr>
        </p:nvSpPr>
        <p:spPr bwMode="auto">
          <a:noFill/>
          <a:ln>
            <a:miter lim="800000"/>
            <a:headEnd/>
            <a:tailEnd/>
          </a:ln>
        </p:spPr>
        <p:txBody>
          <a:bodyPr/>
          <a:lstStyle/>
          <a:p>
            <a:fld id="{36F43920-C3FD-5C4D-A3E7-91F0A3A381D2}" type="slidenum">
              <a:rPr lang="en-US"/>
              <a:pPr/>
              <a:t>15</a:t>
            </a:fld>
            <a:endParaRPr lang="en-US"/>
          </a:p>
        </p:txBody>
      </p:sp>
      <p:grpSp>
        <p:nvGrpSpPr>
          <p:cNvPr id="2" name="Group 4"/>
          <p:cNvGrpSpPr>
            <a:grpSpLocks/>
          </p:cNvGrpSpPr>
          <p:nvPr/>
        </p:nvGrpSpPr>
        <p:grpSpPr bwMode="auto">
          <a:xfrm>
            <a:off x="0" y="990601"/>
            <a:ext cx="9143999" cy="5105400"/>
            <a:chOff x="0" y="1143000"/>
            <a:chExt cx="8693150" cy="4598987"/>
          </a:xfrm>
        </p:grpSpPr>
        <p:sp>
          <p:nvSpPr>
            <p:cNvPr id="49157" name="Text Box 6"/>
            <p:cNvSpPr txBox="1">
              <a:spLocks noChangeArrowheads="1"/>
            </p:cNvSpPr>
            <p:nvPr/>
          </p:nvSpPr>
          <p:spPr bwMode="auto">
            <a:xfrm>
              <a:off x="2057400" y="1143000"/>
              <a:ext cx="2216150" cy="584776"/>
            </a:xfrm>
            <a:prstGeom prst="rect">
              <a:avLst/>
            </a:prstGeom>
            <a:noFill/>
            <a:ln w="9525">
              <a:noFill/>
              <a:miter lim="800000"/>
              <a:headEnd/>
              <a:tailEnd/>
            </a:ln>
          </p:spPr>
          <p:txBody>
            <a:bodyPr>
              <a:prstTxWarp prst="textNoShape">
                <a:avLst/>
              </a:prstTxWarp>
              <a:spAutoFit/>
            </a:bodyPr>
            <a:lstStyle/>
            <a:p>
              <a:pPr algn="l"/>
              <a:r>
                <a:rPr lang="en-US" altLang="ja-JP" sz="1600">
                  <a:latin typeface="Times"/>
                  <a:cs typeface="Times"/>
                </a:rPr>
                <a:t>Applications, Portals and Gateways, XUAS</a:t>
              </a:r>
            </a:p>
          </p:txBody>
        </p:sp>
        <p:sp>
          <p:nvSpPr>
            <p:cNvPr id="49158" name="Text Box 7"/>
            <p:cNvSpPr txBox="1">
              <a:spLocks noChangeArrowheads="1"/>
            </p:cNvSpPr>
            <p:nvPr/>
          </p:nvSpPr>
          <p:spPr bwMode="auto">
            <a:xfrm>
              <a:off x="7629302" y="1143000"/>
              <a:ext cx="1006699" cy="338554"/>
            </a:xfrm>
            <a:prstGeom prst="rect">
              <a:avLst/>
            </a:prstGeom>
            <a:noFill/>
            <a:ln w="9525">
              <a:noFill/>
              <a:miter lim="800000"/>
              <a:headEnd/>
              <a:tailEnd/>
            </a:ln>
          </p:spPr>
          <p:txBody>
            <a:bodyPr wrap="none">
              <a:prstTxWarp prst="textNoShape">
                <a:avLst/>
              </a:prstTxWarp>
              <a:spAutoFit/>
            </a:bodyPr>
            <a:lstStyle/>
            <a:p>
              <a:pPr algn="r"/>
              <a:r>
                <a:rPr lang="en-US" altLang="ja-JP" sz="1600">
                  <a:latin typeface="Times"/>
                  <a:cs typeface="Times"/>
                </a:rPr>
                <a:t>APIs and CLIs</a:t>
              </a:r>
            </a:p>
          </p:txBody>
        </p:sp>
        <p:sp>
          <p:nvSpPr>
            <p:cNvPr id="49159" name="Text Box 8"/>
            <p:cNvSpPr txBox="1">
              <a:spLocks noChangeArrowheads="1"/>
            </p:cNvSpPr>
            <p:nvPr/>
          </p:nvSpPr>
          <p:spPr bwMode="auto">
            <a:xfrm>
              <a:off x="4044950" y="1169987"/>
              <a:ext cx="2514600" cy="338554"/>
            </a:xfrm>
            <a:prstGeom prst="rect">
              <a:avLst/>
            </a:prstGeom>
            <a:noFill/>
            <a:ln w="9525">
              <a:noFill/>
              <a:miter lim="800000"/>
              <a:headEnd/>
              <a:tailEnd/>
            </a:ln>
          </p:spPr>
          <p:txBody>
            <a:bodyPr>
              <a:prstTxWarp prst="textNoShape">
                <a:avLst/>
              </a:prstTxWarp>
              <a:spAutoFit/>
            </a:bodyPr>
            <a:lstStyle/>
            <a:p>
              <a:r>
                <a:rPr lang="en-US" altLang="ja-JP" sz="1600">
                  <a:latin typeface="Times"/>
                  <a:cs typeface="Times"/>
                </a:rPr>
                <a:t>Transparent access via the file system</a:t>
              </a:r>
            </a:p>
          </p:txBody>
        </p:sp>
        <p:sp>
          <p:nvSpPr>
            <p:cNvPr id="49160" name="Line 9"/>
            <p:cNvSpPr>
              <a:spLocks noChangeShapeType="1"/>
            </p:cNvSpPr>
            <p:nvPr/>
          </p:nvSpPr>
          <p:spPr bwMode="auto">
            <a:xfrm>
              <a:off x="6350" y="2236787"/>
              <a:ext cx="8686800" cy="0"/>
            </a:xfrm>
            <a:prstGeom prst="line">
              <a:avLst/>
            </a:prstGeom>
            <a:noFill/>
            <a:ln w="28575">
              <a:solidFill>
                <a:schemeClr val="bg2"/>
              </a:solidFill>
              <a:round/>
              <a:headEnd/>
              <a:tailEnd/>
            </a:ln>
          </p:spPr>
          <p:txBody>
            <a:bodyPr wrap="none" anchor="ctr">
              <a:prstTxWarp prst="textNoShape">
                <a:avLst/>
              </a:prstTxWarp>
            </a:bodyPr>
            <a:lstStyle/>
            <a:p>
              <a:endParaRPr lang="en-US" sz="1600">
                <a:latin typeface="Times"/>
                <a:cs typeface="Times"/>
              </a:endParaRPr>
            </a:p>
          </p:txBody>
        </p:sp>
        <p:sp>
          <p:nvSpPr>
            <p:cNvPr id="49161" name="Text Box 10"/>
            <p:cNvSpPr txBox="1">
              <a:spLocks noChangeArrowheads="1"/>
            </p:cNvSpPr>
            <p:nvPr/>
          </p:nvSpPr>
          <p:spPr bwMode="auto">
            <a:xfrm>
              <a:off x="311150" y="2922587"/>
              <a:ext cx="933372" cy="830997"/>
            </a:xfrm>
            <a:prstGeom prst="rect">
              <a:avLst/>
            </a:prstGeom>
            <a:noFill/>
            <a:ln w="9525">
              <a:noFill/>
              <a:miter lim="800000"/>
              <a:headEnd/>
              <a:tailEnd/>
            </a:ln>
          </p:spPr>
          <p:txBody>
            <a:bodyPr wrap="none">
              <a:prstTxWarp prst="textNoShape">
                <a:avLst/>
              </a:prstTxWarp>
              <a:spAutoFit/>
            </a:bodyPr>
            <a:lstStyle/>
            <a:p>
              <a:pPr algn="l"/>
              <a:r>
                <a:rPr lang="en-US" altLang="ja-JP" sz="1600">
                  <a:latin typeface="Times"/>
                  <a:cs typeface="Times"/>
                </a:rPr>
                <a:t>Services &amp;</a:t>
              </a:r>
            </a:p>
            <a:p>
              <a:pPr algn="l"/>
              <a:r>
                <a:rPr lang="en-US" altLang="ja-JP" sz="1600">
                  <a:latin typeface="Times"/>
                  <a:cs typeface="Times"/>
                </a:rPr>
                <a:t>Web Services</a:t>
              </a:r>
            </a:p>
            <a:p>
              <a:pPr algn="l"/>
              <a:r>
                <a:rPr lang="en-US" altLang="ja-JP" sz="1600">
                  <a:latin typeface="Times"/>
                  <a:cs typeface="Times"/>
                </a:rPr>
                <a:t>Infrastructure</a:t>
              </a:r>
            </a:p>
          </p:txBody>
        </p:sp>
        <p:sp>
          <p:nvSpPr>
            <p:cNvPr id="49162" name="Line 11"/>
            <p:cNvSpPr>
              <a:spLocks noChangeShapeType="1"/>
            </p:cNvSpPr>
            <p:nvPr/>
          </p:nvSpPr>
          <p:spPr bwMode="auto">
            <a:xfrm>
              <a:off x="0" y="4114800"/>
              <a:ext cx="8686800" cy="0"/>
            </a:xfrm>
            <a:prstGeom prst="line">
              <a:avLst/>
            </a:prstGeom>
            <a:noFill/>
            <a:ln w="28575">
              <a:solidFill>
                <a:schemeClr val="bg2"/>
              </a:solidFill>
              <a:round/>
              <a:headEnd/>
              <a:tailEnd/>
            </a:ln>
          </p:spPr>
          <p:txBody>
            <a:bodyPr wrap="none" anchor="ctr">
              <a:prstTxWarp prst="textNoShape">
                <a:avLst/>
              </a:prstTxWarp>
            </a:bodyPr>
            <a:lstStyle/>
            <a:p>
              <a:endParaRPr lang="en-US" sz="1600">
                <a:latin typeface="Times"/>
                <a:cs typeface="Times"/>
              </a:endParaRPr>
            </a:p>
          </p:txBody>
        </p:sp>
        <p:sp>
          <p:nvSpPr>
            <p:cNvPr id="49163" name="Text Box 12"/>
            <p:cNvSpPr txBox="1">
              <a:spLocks noChangeArrowheads="1"/>
            </p:cNvSpPr>
            <p:nvPr/>
          </p:nvSpPr>
          <p:spPr bwMode="auto">
            <a:xfrm>
              <a:off x="311150" y="4903787"/>
              <a:ext cx="736876" cy="338554"/>
            </a:xfrm>
            <a:prstGeom prst="rect">
              <a:avLst/>
            </a:prstGeom>
            <a:noFill/>
            <a:ln w="9525">
              <a:noFill/>
              <a:miter lim="800000"/>
              <a:headEnd/>
              <a:tailEnd/>
            </a:ln>
          </p:spPr>
          <p:txBody>
            <a:bodyPr wrap="none">
              <a:prstTxWarp prst="textNoShape">
                <a:avLst/>
              </a:prstTxWarp>
              <a:spAutoFit/>
            </a:bodyPr>
            <a:lstStyle/>
            <a:p>
              <a:pPr algn="l"/>
              <a:r>
                <a:rPr lang="en-US" altLang="ja-JP" sz="1600">
                  <a:latin typeface="Times"/>
                  <a:cs typeface="Times"/>
                </a:rPr>
                <a:t>Resources</a:t>
              </a:r>
            </a:p>
          </p:txBody>
        </p:sp>
        <p:sp>
          <p:nvSpPr>
            <p:cNvPr id="49164" name="Line 13"/>
            <p:cNvSpPr>
              <a:spLocks noChangeShapeType="1"/>
            </p:cNvSpPr>
            <p:nvPr/>
          </p:nvSpPr>
          <p:spPr bwMode="auto">
            <a:xfrm>
              <a:off x="6350" y="5741987"/>
              <a:ext cx="8686800" cy="0"/>
            </a:xfrm>
            <a:prstGeom prst="line">
              <a:avLst/>
            </a:prstGeom>
            <a:noFill/>
            <a:ln w="28575">
              <a:solidFill>
                <a:schemeClr val="bg2"/>
              </a:solidFill>
              <a:round/>
              <a:headEnd/>
              <a:tailEnd/>
            </a:ln>
          </p:spPr>
          <p:txBody>
            <a:bodyPr wrap="none" anchor="ctr">
              <a:prstTxWarp prst="textNoShape">
                <a:avLst/>
              </a:prstTxWarp>
            </a:bodyPr>
            <a:lstStyle/>
            <a:p>
              <a:endParaRPr lang="en-US" sz="1600">
                <a:latin typeface="Times"/>
                <a:cs typeface="Times"/>
              </a:endParaRPr>
            </a:p>
          </p:txBody>
        </p:sp>
        <p:sp>
          <p:nvSpPr>
            <p:cNvPr id="49165" name="Text Box 29"/>
            <p:cNvSpPr txBox="1">
              <a:spLocks noChangeArrowheads="1"/>
            </p:cNvSpPr>
            <p:nvPr/>
          </p:nvSpPr>
          <p:spPr bwMode="auto">
            <a:xfrm>
              <a:off x="311150" y="1779587"/>
              <a:ext cx="928632" cy="338554"/>
            </a:xfrm>
            <a:prstGeom prst="rect">
              <a:avLst/>
            </a:prstGeom>
            <a:noFill/>
            <a:ln w="9525">
              <a:noFill/>
              <a:miter lim="800000"/>
              <a:headEnd/>
              <a:tailEnd/>
            </a:ln>
          </p:spPr>
          <p:txBody>
            <a:bodyPr wrap="none">
              <a:prstTxWarp prst="textNoShape">
                <a:avLst/>
              </a:prstTxWarp>
              <a:spAutoFit/>
            </a:bodyPr>
            <a:lstStyle/>
            <a:p>
              <a:pPr algn="l"/>
              <a:r>
                <a:rPr lang="en-US" altLang="ja-JP" sz="1600" dirty="0">
                  <a:latin typeface="Times"/>
                  <a:cs typeface="Times"/>
                </a:rPr>
                <a:t>Access Layer</a:t>
              </a:r>
            </a:p>
          </p:txBody>
        </p:sp>
        <p:grpSp>
          <p:nvGrpSpPr>
            <p:cNvPr id="3" name="Group 14"/>
            <p:cNvGrpSpPr>
              <a:grpSpLocks/>
            </p:cNvGrpSpPr>
            <p:nvPr/>
          </p:nvGrpSpPr>
          <p:grpSpPr bwMode="auto">
            <a:xfrm>
              <a:off x="2470381" y="2786062"/>
              <a:ext cx="2831869" cy="1143000"/>
              <a:chOff x="1930631" y="4206875"/>
              <a:chExt cx="2831869" cy="1143000"/>
            </a:xfrm>
          </p:grpSpPr>
          <p:sp>
            <p:nvSpPr>
              <p:cNvPr id="53" name="Oval 52"/>
              <p:cNvSpPr/>
              <p:nvPr/>
            </p:nvSpPr>
            <p:spPr>
              <a:xfrm>
                <a:off x="1943100" y="4206875"/>
                <a:ext cx="2819400" cy="1143000"/>
              </a:xfrm>
              <a:prstGeom prst="ellipse">
                <a:avLst/>
              </a:prstGeom>
              <a:solidFill>
                <a:schemeClr val="tx2">
                  <a:lumMod val="60000"/>
                  <a:lumOff val="4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eaLnBrk="1" hangingPunct="1">
                  <a:defRPr/>
                </a:pPr>
                <a:endParaRPr lang="en-US" sz="1600">
                  <a:solidFill>
                    <a:schemeClr val="tx1"/>
                  </a:solidFill>
                  <a:latin typeface="Times"/>
                  <a:ea typeface="ＭＳ Ｐゴシック" charset="-128"/>
                  <a:cs typeface="Times"/>
                </a:endParaRPr>
              </a:p>
            </p:txBody>
          </p:sp>
          <p:sp>
            <p:nvSpPr>
              <p:cNvPr id="49197" name="Rectangle 53"/>
              <p:cNvSpPr>
                <a:spLocks noChangeArrowheads="1"/>
              </p:cNvSpPr>
              <p:nvPr/>
            </p:nvSpPr>
            <p:spPr bwMode="auto">
              <a:xfrm>
                <a:off x="2590800" y="4343400"/>
                <a:ext cx="1219200" cy="228600"/>
              </a:xfrm>
              <a:prstGeom prst="rect">
                <a:avLst/>
              </a:prstGeom>
              <a:noFill/>
              <a:ln w="9525">
                <a:noFill/>
                <a:miter lim="800000"/>
                <a:headEnd/>
                <a:tailEnd/>
              </a:ln>
            </p:spPr>
            <p:txBody>
              <a:bodyPr wrap="none" anchor="ctr">
                <a:prstTxWarp prst="textNoShape">
                  <a:avLst/>
                </a:prstTxWarp>
              </a:bodyPr>
              <a:lstStyle/>
              <a:p>
                <a:r>
                  <a:rPr lang="en-US" altLang="ja-JP" sz="1600" u="sng" dirty="0">
                    <a:latin typeface="Times"/>
                    <a:cs typeface="Times"/>
                  </a:rPr>
                  <a:t>XSEDE Enterprise</a:t>
                </a:r>
              </a:p>
              <a:p>
                <a:r>
                  <a:rPr lang="en-US" altLang="ja-JP" sz="1600" u="sng" dirty="0">
                    <a:latin typeface="Times"/>
                    <a:cs typeface="Times"/>
                  </a:rPr>
                  <a:t>Services</a:t>
                </a:r>
              </a:p>
            </p:txBody>
          </p:sp>
          <p:sp>
            <p:nvSpPr>
              <p:cNvPr id="49198" name="Rectangle 54"/>
              <p:cNvSpPr>
                <a:spLocks noChangeArrowheads="1"/>
              </p:cNvSpPr>
              <p:nvPr/>
            </p:nvSpPr>
            <p:spPr bwMode="auto">
              <a:xfrm>
                <a:off x="1930631" y="46482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a:latin typeface="Times"/>
                    <a:cs typeface="Times"/>
                  </a:rPr>
                  <a:t>JSDL/BES</a:t>
                </a:r>
              </a:p>
            </p:txBody>
          </p:sp>
          <p:sp>
            <p:nvSpPr>
              <p:cNvPr id="49199" name="Rectangle 55"/>
              <p:cNvSpPr>
                <a:spLocks noChangeArrowheads="1"/>
              </p:cNvSpPr>
              <p:nvPr/>
            </p:nvSpPr>
            <p:spPr bwMode="auto">
              <a:xfrm>
                <a:off x="3048000" y="49530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a:latin typeface="Times"/>
                    <a:cs typeface="Times"/>
                  </a:rPr>
                  <a:t>RNS/</a:t>
                </a:r>
                <a:r>
                  <a:rPr lang="en-US" altLang="ja-JP" sz="1600" dirty="0" err="1">
                    <a:latin typeface="Times"/>
                    <a:cs typeface="Times"/>
                  </a:rPr>
                  <a:t>ByteIO</a:t>
                </a:r>
                <a:endParaRPr lang="en-US" altLang="ja-JP" sz="1600" dirty="0">
                  <a:latin typeface="Times"/>
                  <a:cs typeface="Times"/>
                </a:endParaRPr>
              </a:p>
            </p:txBody>
          </p:sp>
          <p:sp>
            <p:nvSpPr>
              <p:cNvPr id="49200" name="Rectangle 56"/>
              <p:cNvSpPr>
                <a:spLocks noChangeArrowheads="1"/>
              </p:cNvSpPr>
              <p:nvPr/>
            </p:nvSpPr>
            <p:spPr bwMode="auto">
              <a:xfrm>
                <a:off x="3422045" y="45339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err="1">
                    <a:latin typeface="Times"/>
                    <a:cs typeface="Times"/>
                  </a:rPr>
                  <a:t>GridFTP</a:t>
                </a:r>
                <a:endParaRPr lang="en-US" altLang="ja-JP" sz="1600" dirty="0">
                  <a:latin typeface="Times"/>
                  <a:cs typeface="Times"/>
                </a:endParaRPr>
              </a:p>
            </p:txBody>
          </p:sp>
          <p:sp>
            <p:nvSpPr>
              <p:cNvPr id="49201" name="Rectangle 57"/>
              <p:cNvSpPr>
                <a:spLocks noChangeArrowheads="1"/>
              </p:cNvSpPr>
              <p:nvPr/>
            </p:nvSpPr>
            <p:spPr bwMode="auto">
              <a:xfrm>
                <a:off x="2263774" y="49530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a:latin typeface="Times"/>
                    <a:cs typeface="Times"/>
                  </a:rPr>
                  <a:t>WSI-BSP</a:t>
                </a:r>
              </a:p>
            </p:txBody>
          </p:sp>
          <p:sp>
            <p:nvSpPr>
              <p:cNvPr id="49202" name="Rectangle 58"/>
              <p:cNvSpPr>
                <a:spLocks noChangeArrowheads="1"/>
              </p:cNvSpPr>
              <p:nvPr/>
            </p:nvSpPr>
            <p:spPr bwMode="auto">
              <a:xfrm>
                <a:off x="3086100" y="47244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a:latin typeface="Times"/>
                    <a:cs typeface="Times"/>
                  </a:rPr>
                  <a:t>HPC-BP</a:t>
                </a:r>
              </a:p>
            </p:txBody>
          </p:sp>
        </p:grpSp>
        <p:grpSp>
          <p:nvGrpSpPr>
            <p:cNvPr id="4" name="Group 15"/>
            <p:cNvGrpSpPr>
              <a:grpSpLocks/>
            </p:cNvGrpSpPr>
            <p:nvPr/>
          </p:nvGrpSpPr>
          <p:grpSpPr bwMode="auto">
            <a:xfrm>
              <a:off x="5340350" y="2846388"/>
              <a:ext cx="2895600" cy="1143000"/>
              <a:chOff x="5334000" y="3200401"/>
              <a:chExt cx="2895600" cy="1143000"/>
            </a:xfrm>
          </p:grpSpPr>
          <p:sp>
            <p:nvSpPr>
              <p:cNvPr id="47" name="Oval 46"/>
              <p:cNvSpPr/>
              <p:nvPr/>
            </p:nvSpPr>
            <p:spPr>
              <a:xfrm>
                <a:off x="5410200" y="3200401"/>
                <a:ext cx="2819400" cy="1143000"/>
              </a:xfrm>
              <a:prstGeom prst="ellipse">
                <a:avLst/>
              </a:prstGeom>
              <a:solidFill>
                <a:schemeClr val="accent6">
                  <a:lumMod val="60000"/>
                  <a:lumOff val="4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eaLnBrk="1" hangingPunct="1">
                  <a:defRPr/>
                </a:pPr>
                <a:endParaRPr lang="en-US" sz="1600">
                  <a:solidFill>
                    <a:schemeClr val="tx1"/>
                  </a:solidFill>
                  <a:latin typeface="Times"/>
                  <a:ea typeface="ＭＳ Ｐゴシック" charset="-128"/>
                  <a:cs typeface="Times"/>
                </a:endParaRPr>
              </a:p>
            </p:txBody>
          </p:sp>
          <p:sp>
            <p:nvSpPr>
              <p:cNvPr id="49191" name="Rectangle 47"/>
              <p:cNvSpPr>
                <a:spLocks noChangeArrowheads="1"/>
              </p:cNvSpPr>
              <p:nvPr/>
            </p:nvSpPr>
            <p:spPr bwMode="auto">
              <a:xfrm>
                <a:off x="6172200" y="3429000"/>
                <a:ext cx="1219200" cy="228600"/>
              </a:xfrm>
              <a:prstGeom prst="rect">
                <a:avLst/>
              </a:prstGeom>
              <a:noFill/>
              <a:ln w="9525">
                <a:noFill/>
                <a:miter lim="800000"/>
                <a:headEnd/>
                <a:tailEnd/>
              </a:ln>
            </p:spPr>
            <p:txBody>
              <a:bodyPr wrap="none" anchor="ctr">
                <a:prstTxWarp prst="textNoShape">
                  <a:avLst/>
                </a:prstTxWarp>
              </a:bodyPr>
              <a:lstStyle/>
              <a:p>
                <a:r>
                  <a:rPr lang="en-US" altLang="ja-JP" sz="1600" u="sng">
                    <a:latin typeface="Times"/>
                    <a:cs typeface="Times"/>
                  </a:rPr>
                  <a:t>Community Provided</a:t>
                </a:r>
              </a:p>
              <a:p>
                <a:r>
                  <a:rPr lang="en-US" altLang="ja-JP" sz="1600" u="sng">
                    <a:latin typeface="Times"/>
                    <a:cs typeface="Times"/>
                  </a:rPr>
                  <a:t>Services</a:t>
                </a:r>
              </a:p>
            </p:txBody>
          </p:sp>
          <p:sp>
            <p:nvSpPr>
              <p:cNvPr id="49192" name="Rectangle 48"/>
              <p:cNvSpPr>
                <a:spLocks noChangeArrowheads="1"/>
              </p:cNvSpPr>
              <p:nvPr/>
            </p:nvSpPr>
            <p:spPr bwMode="auto">
              <a:xfrm>
                <a:off x="5410200" y="3505200"/>
                <a:ext cx="1219200" cy="228600"/>
              </a:xfrm>
              <a:prstGeom prst="rect">
                <a:avLst/>
              </a:prstGeom>
              <a:noFill/>
              <a:ln w="9525">
                <a:noFill/>
                <a:miter lim="800000"/>
                <a:headEnd/>
                <a:tailEnd/>
              </a:ln>
            </p:spPr>
            <p:txBody>
              <a:bodyPr wrap="none" anchor="ctr">
                <a:prstTxWarp prst="textNoShape">
                  <a:avLst/>
                </a:prstTxWarp>
              </a:bodyPr>
              <a:lstStyle/>
              <a:p>
                <a:r>
                  <a:rPr lang="en-US" altLang="ja-JP" sz="1600">
                    <a:latin typeface="Times"/>
                    <a:cs typeface="Times"/>
                  </a:rPr>
                  <a:t>GRAM5</a:t>
                </a:r>
              </a:p>
            </p:txBody>
          </p:sp>
          <p:sp>
            <p:nvSpPr>
              <p:cNvPr id="49193" name="Rectangle 49"/>
              <p:cNvSpPr>
                <a:spLocks noChangeArrowheads="1"/>
              </p:cNvSpPr>
              <p:nvPr/>
            </p:nvSpPr>
            <p:spPr bwMode="auto">
              <a:xfrm>
                <a:off x="5334000" y="3733800"/>
                <a:ext cx="1219200" cy="228600"/>
              </a:xfrm>
              <a:prstGeom prst="rect">
                <a:avLst/>
              </a:prstGeom>
              <a:noFill/>
              <a:ln w="9525">
                <a:noFill/>
                <a:miter lim="800000"/>
                <a:headEnd/>
                <a:tailEnd/>
              </a:ln>
            </p:spPr>
            <p:txBody>
              <a:bodyPr wrap="none" anchor="ctr">
                <a:prstTxWarp prst="textNoShape">
                  <a:avLst/>
                </a:prstTxWarp>
              </a:bodyPr>
              <a:lstStyle/>
              <a:p>
                <a:r>
                  <a:rPr lang="en-US" altLang="ja-JP" sz="1600">
                    <a:latin typeface="Times"/>
                    <a:cs typeface="Times"/>
                  </a:rPr>
                  <a:t>REST/RMI</a:t>
                </a:r>
              </a:p>
            </p:txBody>
          </p:sp>
          <p:sp>
            <p:nvSpPr>
              <p:cNvPr id="49194" name="Rectangle 50"/>
              <p:cNvSpPr>
                <a:spLocks noChangeArrowheads="1"/>
              </p:cNvSpPr>
              <p:nvPr/>
            </p:nvSpPr>
            <p:spPr bwMode="auto">
              <a:xfrm>
                <a:off x="6858000" y="3733800"/>
                <a:ext cx="1219200" cy="228600"/>
              </a:xfrm>
              <a:prstGeom prst="rect">
                <a:avLst/>
              </a:prstGeom>
              <a:noFill/>
              <a:ln w="9525">
                <a:noFill/>
                <a:miter lim="800000"/>
                <a:headEnd/>
                <a:tailEnd/>
              </a:ln>
            </p:spPr>
            <p:txBody>
              <a:bodyPr wrap="none" anchor="ctr">
                <a:prstTxWarp prst="textNoShape">
                  <a:avLst/>
                </a:prstTxWarp>
              </a:bodyPr>
              <a:lstStyle/>
              <a:p>
                <a:r>
                  <a:rPr lang="en-US" altLang="ja-JP" sz="1600">
                    <a:latin typeface="Times"/>
                    <a:cs typeface="Times"/>
                  </a:rPr>
                  <a:t>Amazon EC2</a:t>
                </a:r>
              </a:p>
            </p:txBody>
          </p:sp>
          <p:sp>
            <p:nvSpPr>
              <p:cNvPr id="49195" name="Rectangle 51"/>
              <p:cNvSpPr>
                <a:spLocks noChangeArrowheads="1"/>
              </p:cNvSpPr>
              <p:nvPr/>
            </p:nvSpPr>
            <p:spPr bwMode="auto">
              <a:xfrm>
                <a:off x="5968804" y="3962400"/>
                <a:ext cx="1219200" cy="228600"/>
              </a:xfrm>
              <a:prstGeom prst="rect">
                <a:avLst/>
              </a:prstGeom>
              <a:noFill/>
              <a:ln w="9525">
                <a:noFill/>
                <a:miter lim="800000"/>
                <a:headEnd/>
                <a:tailEnd/>
              </a:ln>
            </p:spPr>
            <p:txBody>
              <a:bodyPr wrap="none" anchor="ctr">
                <a:prstTxWarp prst="textNoShape">
                  <a:avLst/>
                </a:prstTxWarp>
              </a:bodyPr>
              <a:lstStyle/>
              <a:p>
                <a:r>
                  <a:rPr lang="en-US" altLang="ja-JP" sz="1600" dirty="0">
                    <a:latin typeface="Times"/>
                    <a:cs typeface="Times"/>
                  </a:rPr>
                  <a:t>Application Deployment</a:t>
                </a:r>
              </a:p>
            </p:txBody>
          </p:sp>
        </p:grpSp>
        <p:grpSp>
          <p:nvGrpSpPr>
            <p:cNvPr id="5" name="Group 16"/>
            <p:cNvGrpSpPr/>
            <p:nvPr/>
          </p:nvGrpSpPr>
          <p:grpSpPr>
            <a:xfrm>
              <a:off x="3130550" y="4979987"/>
              <a:ext cx="282575" cy="269875"/>
              <a:chOff x="3756025" y="5216525"/>
              <a:chExt cx="508000" cy="590550"/>
            </a:xfrm>
            <a:solidFill>
              <a:schemeClr val="tx2">
                <a:lumMod val="60000"/>
                <a:lumOff val="40000"/>
                <a:alpha val="41000"/>
              </a:schemeClr>
            </a:solidFill>
          </p:grpSpPr>
          <p:sp>
            <p:nvSpPr>
              <p:cNvPr id="45" name="tower"/>
              <p:cNvSpPr>
                <a:spLocks noEditPoints="1" noChangeArrowheads="1"/>
              </p:cNvSpPr>
              <p:nvPr/>
            </p:nvSpPr>
            <p:spPr bwMode="auto">
              <a:xfrm>
                <a:off x="3756025" y="5216525"/>
                <a:ext cx="398463" cy="42862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grpFill/>
              <a:ln w="9525">
                <a:solidFill>
                  <a:srgbClr val="000000"/>
                </a:solidFill>
                <a:miter lim="800000"/>
                <a:headEnd/>
                <a:tailEnd/>
              </a:ln>
              <a:effectLst>
                <a:outerShdw dist="107763" dir="2700000" algn="ctr" rotWithShape="0">
                  <a:srgbClr val="808080">
                    <a:alpha val="50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sp>
            <p:nvSpPr>
              <p:cNvPr id="46" name="AutoShape 38"/>
              <p:cNvSpPr>
                <a:spLocks noChangeArrowheads="1"/>
              </p:cNvSpPr>
              <p:nvPr/>
            </p:nvSpPr>
            <p:spPr bwMode="auto">
              <a:xfrm>
                <a:off x="3962400" y="5486400"/>
                <a:ext cx="301625" cy="320675"/>
              </a:xfrm>
              <a:prstGeom prst="can">
                <a:avLst>
                  <a:gd name="adj" fmla="val 26579"/>
                </a:avLst>
              </a:prstGeom>
              <a:grpFill/>
              <a:ln w="9525">
                <a:solidFill>
                  <a:srgbClr val="000000"/>
                </a:solidFill>
                <a:round/>
                <a:headEnd/>
                <a:tailEnd/>
              </a:ln>
              <a:effectLst>
                <a:outerShdw dist="107763" dir="2700000" algn="ctr" rotWithShape="0">
                  <a:srgbClr val="808080">
                    <a:alpha val="50000"/>
                  </a:srgbClr>
                </a:outerShdw>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grpSp>
        <p:grpSp>
          <p:nvGrpSpPr>
            <p:cNvPr id="6" name="Group 17"/>
            <p:cNvGrpSpPr/>
            <p:nvPr/>
          </p:nvGrpSpPr>
          <p:grpSpPr>
            <a:xfrm>
              <a:off x="3740150" y="5056187"/>
              <a:ext cx="282575" cy="269875"/>
              <a:chOff x="3756025" y="5216525"/>
              <a:chExt cx="508000" cy="590550"/>
            </a:xfrm>
            <a:solidFill>
              <a:schemeClr val="tx2">
                <a:lumMod val="60000"/>
                <a:lumOff val="40000"/>
                <a:alpha val="41000"/>
              </a:schemeClr>
            </a:solidFill>
          </p:grpSpPr>
          <p:sp>
            <p:nvSpPr>
              <p:cNvPr id="43" name="tower"/>
              <p:cNvSpPr>
                <a:spLocks noEditPoints="1" noChangeArrowheads="1"/>
              </p:cNvSpPr>
              <p:nvPr/>
            </p:nvSpPr>
            <p:spPr bwMode="auto">
              <a:xfrm>
                <a:off x="3756025" y="5216525"/>
                <a:ext cx="398463" cy="42862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grpFill/>
              <a:ln w="9525">
                <a:solidFill>
                  <a:srgbClr val="000000"/>
                </a:solidFill>
                <a:miter lim="800000"/>
                <a:headEnd/>
                <a:tailEnd/>
              </a:ln>
              <a:effectLst>
                <a:outerShdw dist="107763" dir="2700000" algn="ctr" rotWithShape="0">
                  <a:srgbClr val="808080">
                    <a:alpha val="50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sp>
            <p:nvSpPr>
              <p:cNvPr id="44" name="AutoShape 38"/>
              <p:cNvSpPr>
                <a:spLocks noChangeArrowheads="1"/>
              </p:cNvSpPr>
              <p:nvPr/>
            </p:nvSpPr>
            <p:spPr bwMode="auto">
              <a:xfrm>
                <a:off x="3962400" y="5486400"/>
                <a:ext cx="301625" cy="320675"/>
              </a:xfrm>
              <a:prstGeom prst="can">
                <a:avLst>
                  <a:gd name="adj" fmla="val 26579"/>
                </a:avLst>
              </a:prstGeom>
              <a:grpFill/>
              <a:ln w="9525">
                <a:solidFill>
                  <a:srgbClr val="000000"/>
                </a:solidFill>
                <a:round/>
                <a:headEnd/>
                <a:tailEnd/>
              </a:ln>
              <a:effectLst>
                <a:outerShdw dist="107763" dir="2700000" algn="ctr" rotWithShape="0">
                  <a:srgbClr val="808080">
                    <a:alpha val="50000"/>
                  </a:srgbClr>
                </a:outerShdw>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grpSp>
        <p:sp>
          <p:nvSpPr>
            <p:cNvPr id="49170" name="Rectangle 18"/>
            <p:cNvSpPr>
              <a:spLocks noChangeArrowheads="1"/>
            </p:cNvSpPr>
            <p:nvPr/>
          </p:nvSpPr>
          <p:spPr bwMode="auto">
            <a:xfrm>
              <a:off x="3124200" y="4572000"/>
              <a:ext cx="1219200" cy="228600"/>
            </a:xfrm>
            <a:prstGeom prst="rect">
              <a:avLst/>
            </a:prstGeom>
            <a:noFill/>
            <a:ln w="9525">
              <a:noFill/>
              <a:miter lim="800000"/>
              <a:headEnd/>
              <a:tailEnd/>
            </a:ln>
          </p:spPr>
          <p:txBody>
            <a:bodyPr wrap="none" anchor="ctr">
              <a:prstTxWarp prst="textNoShape">
                <a:avLst/>
              </a:prstTxWarp>
            </a:bodyPr>
            <a:lstStyle/>
            <a:p>
              <a:r>
                <a:rPr lang="en-US" altLang="ja-JP" sz="1600">
                  <a:latin typeface="Times"/>
                  <a:cs typeface="Times"/>
                </a:rPr>
                <a:t>Core Enterprise</a:t>
              </a:r>
            </a:p>
            <a:p>
              <a:r>
                <a:rPr lang="en-US" altLang="ja-JP" sz="1600">
                  <a:latin typeface="Times"/>
                  <a:cs typeface="Times"/>
                </a:rPr>
                <a:t>Resources, e.g.,</a:t>
              </a:r>
            </a:p>
            <a:p>
              <a:r>
                <a:rPr lang="en-US" altLang="ja-JP" sz="1600">
                  <a:latin typeface="Times"/>
                  <a:cs typeface="Times"/>
                </a:rPr>
                <a:t>RP resources</a:t>
              </a:r>
            </a:p>
          </p:txBody>
        </p:sp>
        <p:sp>
          <p:nvSpPr>
            <p:cNvPr id="20" name="Cloud 19"/>
            <p:cNvSpPr/>
            <p:nvPr/>
          </p:nvSpPr>
          <p:spPr>
            <a:xfrm>
              <a:off x="2286000" y="4190999"/>
              <a:ext cx="2514600" cy="1524000"/>
            </a:xfrm>
            <a:prstGeom prst="cloud">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600">
                <a:latin typeface="Times"/>
                <a:cs typeface="Times"/>
              </a:endParaRPr>
            </a:p>
          </p:txBody>
        </p:sp>
        <p:grpSp>
          <p:nvGrpSpPr>
            <p:cNvPr id="7" name="Group 20"/>
            <p:cNvGrpSpPr/>
            <p:nvPr/>
          </p:nvGrpSpPr>
          <p:grpSpPr>
            <a:xfrm>
              <a:off x="2825750" y="4751387"/>
              <a:ext cx="282575" cy="269875"/>
              <a:chOff x="3756025" y="5216525"/>
              <a:chExt cx="508000" cy="590550"/>
            </a:xfrm>
            <a:solidFill>
              <a:schemeClr val="tx2">
                <a:lumMod val="60000"/>
                <a:lumOff val="40000"/>
                <a:alpha val="41000"/>
              </a:schemeClr>
            </a:solidFill>
          </p:grpSpPr>
          <p:sp>
            <p:nvSpPr>
              <p:cNvPr id="41" name="tower"/>
              <p:cNvSpPr>
                <a:spLocks noEditPoints="1" noChangeArrowheads="1"/>
              </p:cNvSpPr>
              <p:nvPr/>
            </p:nvSpPr>
            <p:spPr bwMode="auto">
              <a:xfrm>
                <a:off x="3756025" y="5216525"/>
                <a:ext cx="398463" cy="42862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grpFill/>
              <a:ln w="9525">
                <a:solidFill>
                  <a:srgbClr val="000000"/>
                </a:solidFill>
                <a:miter lim="800000"/>
                <a:headEnd/>
                <a:tailEnd/>
              </a:ln>
              <a:effectLst>
                <a:outerShdw dist="107763" dir="2700000" algn="ctr" rotWithShape="0">
                  <a:srgbClr val="808080">
                    <a:alpha val="50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sp>
            <p:nvSpPr>
              <p:cNvPr id="42" name="AutoShape 38"/>
              <p:cNvSpPr>
                <a:spLocks noChangeArrowheads="1"/>
              </p:cNvSpPr>
              <p:nvPr/>
            </p:nvSpPr>
            <p:spPr bwMode="auto">
              <a:xfrm>
                <a:off x="3962400" y="5486400"/>
                <a:ext cx="301625" cy="320675"/>
              </a:xfrm>
              <a:prstGeom prst="can">
                <a:avLst>
                  <a:gd name="adj" fmla="val 26579"/>
                </a:avLst>
              </a:prstGeom>
              <a:grpFill/>
              <a:ln w="9525">
                <a:solidFill>
                  <a:srgbClr val="000000"/>
                </a:solidFill>
                <a:round/>
                <a:headEnd/>
                <a:tailEnd/>
              </a:ln>
              <a:effectLst>
                <a:outerShdw dist="107763" dir="2700000" algn="ctr" rotWithShape="0">
                  <a:srgbClr val="808080">
                    <a:alpha val="50000"/>
                  </a:srgbClr>
                </a:outerShdw>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grpSp>
        <p:sp>
          <p:nvSpPr>
            <p:cNvPr id="22" name="Rounded Rectangle 21"/>
            <p:cNvSpPr/>
            <p:nvPr/>
          </p:nvSpPr>
          <p:spPr>
            <a:xfrm>
              <a:off x="3130550" y="4903787"/>
              <a:ext cx="304800" cy="381000"/>
            </a:xfrm>
            <a:prstGeom prst="roundRect">
              <a:avLst/>
            </a:prstGeom>
            <a:solidFill>
              <a:schemeClr val="accent6">
                <a:lumMod val="60000"/>
                <a:lumOff val="4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eaLnBrk="1" hangingPunct="1">
                <a:defRPr/>
              </a:pPr>
              <a:endParaRPr lang="en-US" sz="1600">
                <a:solidFill>
                  <a:srgbClr val="FFFFFF"/>
                </a:solidFill>
                <a:latin typeface="Times"/>
                <a:ea typeface="ＭＳ Ｐゴシック" charset="-128"/>
                <a:cs typeface="Times"/>
              </a:endParaRPr>
            </a:p>
          </p:txBody>
        </p:sp>
        <p:sp>
          <p:nvSpPr>
            <p:cNvPr id="23" name="Rounded Rectangle 22"/>
            <p:cNvSpPr/>
            <p:nvPr/>
          </p:nvSpPr>
          <p:spPr>
            <a:xfrm>
              <a:off x="3810000" y="5029199"/>
              <a:ext cx="304800" cy="381000"/>
            </a:xfrm>
            <a:prstGeom prst="roundRect">
              <a:avLst/>
            </a:prstGeom>
            <a:solidFill>
              <a:schemeClr val="accent6">
                <a:lumMod val="60000"/>
                <a:lumOff val="4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eaLnBrk="1" hangingPunct="1">
                <a:defRPr/>
              </a:pPr>
              <a:endParaRPr lang="en-US" sz="1600">
                <a:solidFill>
                  <a:srgbClr val="FFFFFF"/>
                </a:solidFill>
                <a:latin typeface="Times"/>
                <a:ea typeface="ＭＳ Ｐゴシック" charset="-128"/>
                <a:cs typeface="Times"/>
              </a:endParaRPr>
            </a:p>
          </p:txBody>
        </p:sp>
        <p:sp>
          <p:nvSpPr>
            <p:cNvPr id="24" name="Cloud 23"/>
            <p:cNvSpPr/>
            <p:nvPr/>
          </p:nvSpPr>
          <p:spPr>
            <a:xfrm>
              <a:off x="5562600" y="4190999"/>
              <a:ext cx="2667000" cy="1524000"/>
            </a:xfrm>
            <a:prstGeom prst="cloud">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600">
                <a:latin typeface="Times"/>
                <a:cs typeface="Times"/>
              </a:endParaRPr>
            </a:p>
          </p:txBody>
        </p:sp>
        <p:grpSp>
          <p:nvGrpSpPr>
            <p:cNvPr id="8" name="Group 24"/>
            <p:cNvGrpSpPr>
              <a:grpSpLocks/>
            </p:cNvGrpSpPr>
            <p:nvPr/>
          </p:nvGrpSpPr>
          <p:grpSpPr bwMode="auto">
            <a:xfrm>
              <a:off x="6781800" y="5257800"/>
              <a:ext cx="282575" cy="269875"/>
              <a:chOff x="3756025" y="5216525"/>
              <a:chExt cx="508000" cy="590550"/>
            </a:xfrm>
          </p:grpSpPr>
          <p:sp>
            <p:nvSpPr>
              <p:cNvPr id="49187" name="tower"/>
              <p:cNvSpPr>
                <a:spLocks noEditPoints="1" noChangeArrowheads="1"/>
              </p:cNvSpPr>
              <p:nvPr/>
            </p:nvSpPr>
            <p:spPr bwMode="auto">
              <a:xfrm>
                <a:off x="3756025" y="5216523"/>
                <a:ext cx="399551" cy="427281"/>
              </a:xfrm>
              <a:custGeom>
                <a:avLst/>
                <a:gdLst>
                  <a:gd name="T0" fmla="*/ 0 w 21600"/>
                  <a:gd name="T1" fmla="*/ 17065784 h 21600"/>
                  <a:gd name="T2" fmla="*/ 41834723 w 21600"/>
                  <a:gd name="T3" fmla="*/ 0 h 21600"/>
                  <a:gd name="T4" fmla="*/ 67799679 w 21600"/>
                  <a:gd name="T5" fmla="*/ 0 h 21600"/>
                  <a:gd name="T6" fmla="*/ 135599007 w 21600"/>
                  <a:gd name="T7" fmla="*/ 0 h 21600"/>
                  <a:gd name="T8" fmla="*/ 135599007 w 21600"/>
                  <a:gd name="T9" fmla="*/ 91024889 h 21600"/>
                  <a:gd name="T10" fmla="*/ 135599007 w 21600"/>
                  <a:gd name="T11" fmla="*/ 151715768 h 21600"/>
                  <a:gd name="T12" fmla="*/ 95208196 w 21600"/>
                  <a:gd name="T13" fmla="*/ 168781551 h 21600"/>
                  <a:gd name="T14" fmla="*/ 66355748 w 21600"/>
                  <a:gd name="T15" fmla="*/ 168781551 h 21600"/>
                  <a:gd name="T16" fmla="*/ 0 w 21600"/>
                  <a:gd name="T17" fmla="*/ 168781551 h 21600"/>
                  <a:gd name="T18" fmla="*/ 0 w 21600"/>
                  <a:gd name="T19" fmla="*/ 9007943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prstTxWarp prst="textNoShape">
                  <a:avLst/>
                </a:prstTxWarp>
              </a:bodyPr>
              <a:lstStyle/>
              <a:p>
                <a:pPr>
                  <a:defRPr/>
                </a:pPr>
                <a:endParaRPr lang="en-US" sz="1600">
                  <a:latin typeface="Times"/>
                  <a:cs typeface="Times"/>
                </a:endParaRPr>
              </a:p>
            </p:txBody>
          </p:sp>
          <p:sp>
            <p:nvSpPr>
              <p:cNvPr id="49188" name="AutoShape 38"/>
              <p:cNvSpPr>
                <a:spLocks noChangeArrowheads="1"/>
              </p:cNvSpPr>
              <p:nvPr/>
            </p:nvSpPr>
            <p:spPr bwMode="auto">
              <a:xfrm>
                <a:off x="3961508" y="5487481"/>
                <a:ext cx="302517" cy="319592"/>
              </a:xfrm>
              <a:prstGeom prst="can">
                <a:avLst>
                  <a:gd name="adj" fmla="val 26579"/>
                </a:avLst>
              </a:prstGeom>
              <a:solidFill>
                <a:schemeClr val="bg1"/>
              </a:solidFill>
              <a:ln w="9525">
                <a:solidFill>
                  <a:srgbClr val="000000"/>
                </a:solidFill>
                <a:round/>
                <a:headEnd/>
                <a:tailEnd/>
              </a:ln>
              <a:effectLst>
                <a:outerShdw dist="107763" dir="2700000" algn="ctr" rotWithShape="0">
                  <a:srgbClr val="808080">
                    <a:alpha val="50000"/>
                  </a:srgbClr>
                </a:outerShdw>
              </a:effectLst>
            </p:spPr>
            <p:txBody>
              <a:bodyPr lIns="0" tIns="0" rIns="0" bIns="0">
                <a:prstTxWarp prst="textNoShape">
                  <a:avLst/>
                </a:prstTxWarp>
              </a:bodyPr>
              <a:lstStyle/>
              <a:p>
                <a:pPr algn="l" eaLnBrk="1" hangingPunct="1">
                  <a:defRPr/>
                </a:pPr>
                <a:endParaRPr lang="en-US" sz="1600">
                  <a:latin typeface="Times"/>
                  <a:cs typeface="Times"/>
                </a:endParaRPr>
              </a:p>
            </p:txBody>
          </p:sp>
        </p:grpSp>
        <p:grpSp>
          <p:nvGrpSpPr>
            <p:cNvPr id="9" name="Group 25"/>
            <p:cNvGrpSpPr>
              <a:grpSpLocks/>
            </p:cNvGrpSpPr>
            <p:nvPr/>
          </p:nvGrpSpPr>
          <p:grpSpPr bwMode="auto">
            <a:xfrm>
              <a:off x="7315200" y="5105400"/>
              <a:ext cx="282575" cy="269875"/>
              <a:chOff x="3756025" y="5216525"/>
              <a:chExt cx="508000" cy="590550"/>
            </a:xfrm>
          </p:grpSpPr>
          <p:sp>
            <p:nvSpPr>
              <p:cNvPr id="49185" name="tower"/>
              <p:cNvSpPr>
                <a:spLocks noEditPoints="1" noChangeArrowheads="1"/>
              </p:cNvSpPr>
              <p:nvPr/>
            </p:nvSpPr>
            <p:spPr bwMode="auto">
              <a:xfrm>
                <a:off x="3756025" y="5216523"/>
                <a:ext cx="399551" cy="427281"/>
              </a:xfrm>
              <a:custGeom>
                <a:avLst/>
                <a:gdLst>
                  <a:gd name="T0" fmla="*/ 0 w 21600"/>
                  <a:gd name="T1" fmla="*/ 17065784 h 21600"/>
                  <a:gd name="T2" fmla="*/ 41834723 w 21600"/>
                  <a:gd name="T3" fmla="*/ 0 h 21600"/>
                  <a:gd name="T4" fmla="*/ 67799679 w 21600"/>
                  <a:gd name="T5" fmla="*/ 0 h 21600"/>
                  <a:gd name="T6" fmla="*/ 135599007 w 21600"/>
                  <a:gd name="T7" fmla="*/ 0 h 21600"/>
                  <a:gd name="T8" fmla="*/ 135599007 w 21600"/>
                  <a:gd name="T9" fmla="*/ 91024889 h 21600"/>
                  <a:gd name="T10" fmla="*/ 135599007 w 21600"/>
                  <a:gd name="T11" fmla="*/ 151715768 h 21600"/>
                  <a:gd name="T12" fmla="*/ 95208196 w 21600"/>
                  <a:gd name="T13" fmla="*/ 168781551 h 21600"/>
                  <a:gd name="T14" fmla="*/ 66355748 w 21600"/>
                  <a:gd name="T15" fmla="*/ 168781551 h 21600"/>
                  <a:gd name="T16" fmla="*/ 0 w 21600"/>
                  <a:gd name="T17" fmla="*/ 168781551 h 21600"/>
                  <a:gd name="T18" fmla="*/ 0 w 21600"/>
                  <a:gd name="T19" fmla="*/ 9007943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prstTxWarp prst="textNoShape">
                  <a:avLst/>
                </a:prstTxWarp>
              </a:bodyPr>
              <a:lstStyle/>
              <a:p>
                <a:pPr>
                  <a:defRPr/>
                </a:pPr>
                <a:endParaRPr lang="en-US" sz="1600">
                  <a:latin typeface="Times"/>
                  <a:cs typeface="Times"/>
                </a:endParaRPr>
              </a:p>
            </p:txBody>
          </p:sp>
          <p:sp>
            <p:nvSpPr>
              <p:cNvPr id="49186" name="AutoShape 38"/>
              <p:cNvSpPr>
                <a:spLocks noChangeArrowheads="1"/>
              </p:cNvSpPr>
              <p:nvPr/>
            </p:nvSpPr>
            <p:spPr bwMode="auto">
              <a:xfrm>
                <a:off x="3961508" y="5487481"/>
                <a:ext cx="302517" cy="319592"/>
              </a:xfrm>
              <a:prstGeom prst="can">
                <a:avLst>
                  <a:gd name="adj" fmla="val 26579"/>
                </a:avLst>
              </a:prstGeom>
              <a:solidFill>
                <a:schemeClr val="bg1"/>
              </a:solidFill>
              <a:ln w="9525">
                <a:solidFill>
                  <a:srgbClr val="000000"/>
                </a:solidFill>
                <a:round/>
                <a:headEnd/>
                <a:tailEnd/>
              </a:ln>
              <a:effectLst>
                <a:outerShdw dist="107763" dir="2700000" algn="ctr" rotWithShape="0">
                  <a:srgbClr val="808080">
                    <a:alpha val="50000"/>
                  </a:srgbClr>
                </a:outerShdw>
              </a:effectLst>
            </p:spPr>
            <p:txBody>
              <a:bodyPr lIns="0" tIns="0" rIns="0" bIns="0">
                <a:prstTxWarp prst="textNoShape">
                  <a:avLst/>
                </a:prstTxWarp>
              </a:bodyPr>
              <a:lstStyle/>
              <a:p>
                <a:pPr algn="l" eaLnBrk="1" hangingPunct="1">
                  <a:defRPr/>
                </a:pPr>
                <a:endParaRPr lang="en-US" sz="1600">
                  <a:latin typeface="Times"/>
                  <a:cs typeface="Times"/>
                </a:endParaRPr>
              </a:p>
            </p:txBody>
          </p:sp>
        </p:grpSp>
        <p:sp>
          <p:nvSpPr>
            <p:cNvPr id="49178" name="Rectangle 26"/>
            <p:cNvSpPr>
              <a:spLocks noChangeArrowheads="1"/>
            </p:cNvSpPr>
            <p:nvPr/>
          </p:nvSpPr>
          <p:spPr bwMode="auto">
            <a:xfrm>
              <a:off x="6248400" y="4572000"/>
              <a:ext cx="1219200" cy="228600"/>
            </a:xfrm>
            <a:prstGeom prst="rect">
              <a:avLst/>
            </a:prstGeom>
            <a:noFill/>
            <a:ln w="9525">
              <a:noFill/>
              <a:miter lim="800000"/>
              <a:headEnd/>
              <a:tailEnd/>
            </a:ln>
          </p:spPr>
          <p:txBody>
            <a:bodyPr wrap="none" anchor="ctr">
              <a:prstTxWarp prst="textNoShape">
                <a:avLst/>
              </a:prstTxWarp>
            </a:bodyPr>
            <a:lstStyle/>
            <a:p>
              <a:r>
                <a:rPr lang="en-US" altLang="ja-JP" sz="1600">
                  <a:latin typeface="Times"/>
                  <a:cs typeface="Times"/>
                </a:rPr>
                <a:t>Other Resources, e.g.</a:t>
              </a:r>
            </a:p>
            <a:p>
              <a:r>
                <a:rPr lang="en-US" altLang="ja-JP" sz="1600">
                  <a:latin typeface="Times"/>
                  <a:cs typeface="Times"/>
                </a:rPr>
                <a:t>Campus centers, Amazon,</a:t>
              </a:r>
            </a:p>
            <a:p>
              <a:r>
                <a:rPr lang="en-US" altLang="ja-JP" sz="1600">
                  <a:latin typeface="Times"/>
                  <a:cs typeface="Times"/>
                </a:rPr>
                <a:t>Research group data</a:t>
              </a:r>
            </a:p>
          </p:txBody>
        </p:sp>
        <p:grpSp>
          <p:nvGrpSpPr>
            <p:cNvPr id="10" name="Group 27"/>
            <p:cNvGrpSpPr/>
            <p:nvPr/>
          </p:nvGrpSpPr>
          <p:grpSpPr>
            <a:xfrm>
              <a:off x="6096000" y="5029200"/>
              <a:ext cx="282576" cy="269875"/>
              <a:chOff x="3756023" y="5216525"/>
              <a:chExt cx="508002" cy="590550"/>
            </a:xfrm>
            <a:solidFill>
              <a:schemeClr val="tx2">
                <a:lumMod val="60000"/>
                <a:lumOff val="40000"/>
                <a:alpha val="39000"/>
              </a:schemeClr>
            </a:solidFill>
          </p:grpSpPr>
          <p:sp>
            <p:nvSpPr>
              <p:cNvPr id="35" name="tower"/>
              <p:cNvSpPr>
                <a:spLocks noEditPoints="1" noChangeArrowheads="1"/>
              </p:cNvSpPr>
              <p:nvPr/>
            </p:nvSpPr>
            <p:spPr bwMode="auto">
              <a:xfrm>
                <a:off x="3756023" y="5216525"/>
                <a:ext cx="398463" cy="42862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grpFill/>
              <a:ln w="9525">
                <a:solidFill>
                  <a:srgbClr val="000000"/>
                </a:solidFill>
                <a:miter lim="800000"/>
                <a:headEnd/>
                <a:tailEnd/>
              </a:ln>
              <a:effectLst>
                <a:outerShdw dist="107763" dir="2700000" algn="ctr" rotWithShape="0">
                  <a:srgbClr val="808080">
                    <a:alpha val="50000"/>
                  </a:srgb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sp>
            <p:nvSpPr>
              <p:cNvPr id="36" name="AutoShape 38"/>
              <p:cNvSpPr>
                <a:spLocks noChangeArrowheads="1"/>
              </p:cNvSpPr>
              <p:nvPr/>
            </p:nvSpPr>
            <p:spPr bwMode="auto">
              <a:xfrm>
                <a:off x="3962400" y="5486400"/>
                <a:ext cx="301625" cy="320675"/>
              </a:xfrm>
              <a:prstGeom prst="can">
                <a:avLst>
                  <a:gd name="adj" fmla="val 26579"/>
                </a:avLst>
              </a:prstGeom>
              <a:grpFill/>
              <a:ln w="9525">
                <a:solidFill>
                  <a:srgbClr val="000000"/>
                </a:solidFill>
                <a:round/>
                <a:headEnd/>
                <a:tailEnd/>
              </a:ln>
              <a:effectLst>
                <a:outerShdw dist="107763" dir="2700000" algn="ctr" rotWithShape="0">
                  <a:srgbClr val="808080">
                    <a:alpha val="50000"/>
                  </a:srgbClr>
                </a:outerShdw>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a:latin typeface="Times"/>
                  <a:cs typeface="Times"/>
                </a:endParaRPr>
              </a:p>
            </p:txBody>
          </p:sp>
        </p:grpSp>
        <p:cxnSp>
          <p:nvCxnSpPr>
            <p:cNvPr id="29" name="Straight Arrow Connector 28"/>
            <p:cNvCxnSpPr/>
            <p:nvPr/>
          </p:nvCxnSpPr>
          <p:spPr>
            <a:xfrm>
              <a:off x="2749550" y="2160588"/>
              <a:ext cx="876300" cy="609600"/>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749550" y="2160588"/>
              <a:ext cx="4076700" cy="685800"/>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9159" idx="2"/>
            </p:cNvCxnSpPr>
            <p:nvPr/>
          </p:nvCxnSpPr>
          <p:spPr>
            <a:xfrm rot="5400000">
              <a:off x="3833227" y="1301164"/>
              <a:ext cx="1261647" cy="1676400"/>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9159" idx="2"/>
            </p:cNvCxnSpPr>
            <p:nvPr/>
          </p:nvCxnSpPr>
          <p:spPr>
            <a:xfrm rot="16200000" flipH="1">
              <a:off x="5395326" y="1415464"/>
              <a:ext cx="1337848" cy="1524000"/>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9158" idx="2"/>
            </p:cNvCxnSpPr>
            <p:nvPr/>
          </p:nvCxnSpPr>
          <p:spPr>
            <a:xfrm rot="5400000">
              <a:off x="5234935" y="-127530"/>
              <a:ext cx="1288635" cy="4506801"/>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9158" idx="2"/>
            </p:cNvCxnSpPr>
            <p:nvPr/>
          </p:nvCxnSpPr>
          <p:spPr>
            <a:xfrm rot="5400000">
              <a:off x="6797034" y="1510770"/>
              <a:ext cx="1364834" cy="1306402"/>
            </a:xfrm>
            <a:prstGeom prst="straightConnector1">
              <a:avLst/>
            </a:prstGeom>
            <a:ln>
              <a:headEnd type="triangle"/>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7" name="Picture 1" descr="vo_bar_smry.png"/>
          <p:cNvPicPr>
            <a:picLocks noChangeAspect="1"/>
          </p:cNvPicPr>
          <p:nvPr/>
        </p:nvPicPr>
        <p:blipFill>
          <a:blip r:embed="rId2"/>
          <a:srcRect/>
          <a:stretch>
            <a:fillRect/>
          </a:stretch>
        </p:blipFill>
        <p:spPr bwMode="auto">
          <a:xfrm>
            <a:off x="-3175" y="457200"/>
            <a:ext cx="9144000" cy="5715000"/>
          </a:xfrm>
          <a:prstGeom prst="rect">
            <a:avLst/>
          </a:prstGeom>
          <a:noFill/>
          <a:ln w="9525">
            <a:noFill/>
            <a:miter lim="800000"/>
            <a:headEnd/>
            <a:tailEnd/>
          </a:ln>
        </p:spPr>
      </p:pic>
      <p:sp>
        <p:nvSpPr>
          <p:cNvPr id="3993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Some OSG Job stats</a:t>
            </a:r>
          </a:p>
        </p:txBody>
      </p:sp>
      <p:sp>
        <p:nvSpPr>
          <p:cNvPr id="39939" name="Content Placeholder 2"/>
          <p:cNvSpPr>
            <a:spLocks noGrp="1"/>
          </p:cNvSpPr>
          <p:nvPr>
            <p:ph idx="1"/>
          </p:nvPr>
        </p:nvSpPr>
        <p:spPr bwMode="auto">
          <a:xfrm>
            <a:off x="381000" y="6248400"/>
            <a:ext cx="8534400" cy="609600"/>
          </a:xfrm>
          <a:solidFill>
            <a:schemeClr val="bg1"/>
          </a:solidFill>
          <a:ln>
            <a:miter lim="800000"/>
            <a:headEnd/>
            <a:tailEnd/>
          </a:ln>
        </p:spPr>
        <p:txBody>
          <a:bodyPr vert="horz" wrap="square" lIns="91440" tIns="45720" rIns="91440" bIns="45720" numCol="1" anchor="t" anchorCtr="0" compatLnSpc="1">
            <a:prstTxWarp prst="textNoShape">
              <a:avLst/>
            </a:prstTxWarp>
          </a:bodyPr>
          <a:lstStyle/>
          <a:p>
            <a:pPr algn="ctr">
              <a:buFontTx/>
              <a:buNone/>
            </a:pPr>
            <a:r>
              <a:rPr lang="en-US"/>
              <a:t>Average: ~3,500,000 jobs/week</a:t>
            </a:r>
          </a:p>
          <a:p>
            <a:pPr algn="ctr"/>
            <a:endParaRPr lang="en-US"/>
          </a:p>
        </p:txBody>
      </p:sp>
      <p:sp>
        <p:nvSpPr>
          <p:cNvPr id="39940" name="Footer Placeholder 4"/>
          <p:cNvSpPr>
            <a:spLocks noGrp="1"/>
          </p:cNvSpPr>
          <p:nvPr>
            <p:ph type="ftr" sz="quarter" idx="10"/>
          </p:nvPr>
        </p:nvSpPr>
        <p:spPr>
          <a:noFill/>
        </p:spPr>
        <p:txBody>
          <a:bodyPr/>
          <a:lstStyle/>
          <a:p>
            <a:r>
              <a:rPr lang="en-US"/>
              <a:t>OSG Summer School</a:t>
            </a:r>
          </a:p>
        </p:txBody>
      </p:sp>
      <p:sp>
        <p:nvSpPr>
          <p:cNvPr id="39941" name="Slide Number Placeholder 5"/>
          <p:cNvSpPr>
            <a:spLocks noGrp="1"/>
          </p:cNvSpPr>
          <p:nvPr>
            <p:ph type="sldNum" sz="quarter" idx="11"/>
          </p:nvPr>
        </p:nvSpPr>
        <p:spPr>
          <a:noFill/>
        </p:spPr>
        <p:txBody>
          <a:bodyPr/>
          <a:lstStyle/>
          <a:p>
            <a:fld id="{338FF391-5B66-B94E-B570-6EF086D76F5D}" type="slidenum">
              <a:rPr lang="en-US"/>
              <a:pPr/>
              <a:t>16</a:t>
            </a:fld>
            <a:endParaRPr lang="en-US"/>
          </a:p>
        </p:txBody>
      </p:sp>
      <p:sp>
        <p:nvSpPr>
          <p:cNvPr id="39942" name="Date Placeholder 3"/>
          <p:cNvSpPr>
            <a:spLocks noGrp="1"/>
          </p:cNvSpPr>
          <p:nvPr>
            <p:ph type="dt" sz="quarter" idx="12"/>
          </p:nvPr>
        </p:nvSpPr>
        <p:spPr>
          <a:noFill/>
        </p:spPr>
        <p:txBody>
          <a:bodyPr/>
          <a:lstStyle/>
          <a:p>
            <a:r>
              <a:rPr lang="en-US"/>
              <a:t>June 30, 2011</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47"/>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TeraGrid Usage</a:t>
            </a:r>
          </a:p>
        </p:txBody>
      </p:sp>
      <p:sp>
        <p:nvSpPr>
          <p:cNvPr id="40963" name="Freeform 49"/>
          <p:cNvSpPr>
            <a:spLocks/>
          </p:cNvSpPr>
          <p:nvPr/>
        </p:nvSpPr>
        <p:spPr bwMode="auto">
          <a:xfrm>
            <a:off x="4662488" y="1404938"/>
            <a:ext cx="2166937" cy="2198687"/>
          </a:xfrm>
          <a:custGeom>
            <a:avLst/>
            <a:gdLst>
              <a:gd name="T0" fmla="*/ 1264473540 w 3639"/>
              <a:gd name="T1" fmla="*/ 1309023700 h 3693"/>
              <a:gd name="T2" fmla="*/ 47160505 w 3639"/>
              <a:gd name="T3" fmla="*/ 1063324 h 3693"/>
              <a:gd name="T4" fmla="*/ 0 w 3639"/>
              <a:gd name="T5" fmla="*/ 0 h 3693"/>
              <a:gd name="T6" fmla="*/ 0 w 3639"/>
              <a:gd name="T7" fmla="*/ 1261880231 h 3693"/>
              <a:gd name="T8" fmla="*/ 1264473540 w 3639"/>
              <a:gd name="T9" fmla="*/ 1309023700 h 3693"/>
              <a:gd name="T10" fmla="*/ 0 60000 65536"/>
              <a:gd name="T11" fmla="*/ 0 60000 65536"/>
              <a:gd name="T12" fmla="*/ 0 60000 65536"/>
              <a:gd name="T13" fmla="*/ 0 60000 65536"/>
              <a:gd name="T14" fmla="*/ 0 60000 65536"/>
              <a:gd name="T15" fmla="*/ 0 w 3639"/>
              <a:gd name="T16" fmla="*/ 0 h 3693"/>
              <a:gd name="T17" fmla="*/ 3639 w 3639"/>
              <a:gd name="T18" fmla="*/ 3693 h 3693"/>
            </a:gdLst>
            <a:ahLst/>
            <a:cxnLst>
              <a:cxn ang="T10">
                <a:pos x="T0" y="T1"/>
              </a:cxn>
              <a:cxn ang="T11">
                <a:pos x="T2" y="T3"/>
              </a:cxn>
              <a:cxn ang="T12">
                <a:pos x="T4" y="T5"/>
              </a:cxn>
              <a:cxn ang="T13">
                <a:pos x="T6" y="T7"/>
              </a:cxn>
              <a:cxn ang="T14">
                <a:pos x="T8" y="T9"/>
              </a:cxn>
            </a:cxnLst>
            <a:rect l="T15" t="T16" r="T17" b="T18"/>
            <a:pathLst>
              <a:path w="3639" h="3693">
                <a:moveTo>
                  <a:pt x="3566" y="3693"/>
                </a:moveTo>
                <a:cubicBezTo>
                  <a:pt x="3639" y="1728"/>
                  <a:pt x="2102" y="76"/>
                  <a:pt x="133" y="3"/>
                </a:cubicBezTo>
                <a:cubicBezTo>
                  <a:pt x="89" y="1"/>
                  <a:pt x="45" y="0"/>
                  <a:pt x="0" y="0"/>
                </a:cubicBezTo>
                <a:lnTo>
                  <a:pt x="0" y="3560"/>
                </a:lnTo>
                <a:lnTo>
                  <a:pt x="3566" y="3693"/>
                </a:lnTo>
                <a:close/>
              </a:path>
            </a:pathLst>
          </a:custGeom>
          <a:solidFill>
            <a:srgbClr val="4572A7"/>
          </a:solidFill>
          <a:ln w="0">
            <a:noFill/>
            <a:round/>
            <a:headEnd/>
            <a:tailEnd/>
          </a:ln>
        </p:spPr>
        <p:txBody>
          <a:bodyPr>
            <a:prstTxWarp prst="textNoShape">
              <a:avLst/>
            </a:prstTxWarp>
          </a:bodyPr>
          <a:lstStyle/>
          <a:p>
            <a:endParaRPr lang="en-US"/>
          </a:p>
        </p:txBody>
      </p:sp>
      <p:sp>
        <p:nvSpPr>
          <p:cNvPr id="40964" name="Freeform 50"/>
          <p:cNvSpPr>
            <a:spLocks/>
          </p:cNvSpPr>
          <p:nvPr/>
        </p:nvSpPr>
        <p:spPr bwMode="auto">
          <a:xfrm>
            <a:off x="4662488" y="3524250"/>
            <a:ext cx="2122487" cy="1935163"/>
          </a:xfrm>
          <a:custGeom>
            <a:avLst/>
            <a:gdLst>
              <a:gd name="T0" fmla="*/ 515808981 w 3566"/>
              <a:gd name="T1" fmla="*/ 1151908901 h 3251"/>
              <a:gd name="T2" fmla="*/ 1263306524 w 3566"/>
              <a:gd name="T3" fmla="*/ 47124880 h 3251"/>
              <a:gd name="T4" fmla="*/ 0 w 3566"/>
              <a:gd name="T5" fmla="*/ 0 h 3251"/>
              <a:gd name="T6" fmla="*/ 515808981 w 3566"/>
              <a:gd name="T7" fmla="*/ 1151908901 h 3251"/>
              <a:gd name="T8" fmla="*/ 0 60000 65536"/>
              <a:gd name="T9" fmla="*/ 0 60000 65536"/>
              <a:gd name="T10" fmla="*/ 0 60000 65536"/>
              <a:gd name="T11" fmla="*/ 0 60000 65536"/>
              <a:gd name="T12" fmla="*/ 0 w 3566"/>
              <a:gd name="T13" fmla="*/ 0 h 3251"/>
              <a:gd name="T14" fmla="*/ 3566 w 3566"/>
              <a:gd name="T15" fmla="*/ 3251 h 3251"/>
            </a:gdLst>
            <a:ahLst/>
            <a:cxnLst>
              <a:cxn ang="T8">
                <a:pos x="T0" y="T1"/>
              </a:cxn>
              <a:cxn ang="T9">
                <a:pos x="T2" y="T3"/>
              </a:cxn>
              <a:cxn ang="T10">
                <a:pos x="T4" y="T5"/>
              </a:cxn>
              <a:cxn ang="T11">
                <a:pos x="T6" y="T7"/>
              </a:cxn>
            </a:cxnLst>
            <a:rect l="T12" t="T13" r="T14" b="T15"/>
            <a:pathLst>
              <a:path w="3566" h="3251">
                <a:moveTo>
                  <a:pt x="1456" y="3251"/>
                </a:moveTo>
                <a:cubicBezTo>
                  <a:pt x="2697" y="2698"/>
                  <a:pt x="3516" y="1488"/>
                  <a:pt x="3566" y="133"/>
                </a:cubicBezTo>
                <a:lnTo>
                  <a:pt x="0" y="0"/>
                </a:lnTo>
                <a:lnTo>
                  <a:pt x="1456" y="3251"/>
                </a:lnTo>
                <a:close/>
              </a:path>
            </a:pathLst>
          </a:custGeom>
          <a:solidFill>
            <a:srgbClr val="AA4643"/>
          </a:solidFill>
          <a:ln w="0">
            <a:noFill/>
            <a:round/>
            <a:headEnd/>
            <a:tailEnd/>
          </a:ln>
        </p:spPr>
        <p:txBody>
          <a:bodyPr>
            <a:prstTxWarp prst="textNoShape">
              <a:avLst/>
            </a:prstTxWarp>
          </a:bodyPr>
          <a:lstStyle/>
          <a:p>
            <a:endParaRPr lang="en-US"/>
          </a:p>
        </p:txBody>
      </p:sp>
      <p:sp>
        <p:nvSpPr>
          <p:cNvPr id="40965" name="Freeform 51"/>
          <p:cNvSpPr>
            <a:spLocks/>
          </p:cNvSpPr>
          <p:nvPr/>
        </p:nvSpPr>
        <p:spPr bwMode="auto">
          <a:xfrm>
            <a:off x="3690938" y="3524250"/>
            <a:ext cx="1838325" cy="2197100"/>
          </a:xfrm>
          <a:custGeom>
            <a:avLst/>
            <a:gdLst>
              <a:gd name="T0" fmla="*/ 0 w 3087"/>
              <a:gd name="T1" fmla="*/ 1122172248 h 3691"/>
              <a:gd name="T2" fmla="*/ 1094732363 w 3087"/>
              <a:gd name="T3" fmla="*/ 1151936375 h 3691"/>
              <a:gd name="T4" fmla="*/ 578395881 w 3087"/>
              <a:gd name="T5" fmla="*/ 0 h 3691"/>
              <a:gd name="T6" fmla="*/ 0 w 3087"/>
              <a:gd name="T7" fmla="*/ 1122172248 h 3691"/>
              <a:gd name="T8" fmla="*/ 0 60000 65536"/>
              <a:gd name="T9" fmla="*/ 0 60000 65536"/>
              <a:gd name="T10" fmla="*/ 0 60000 65536"/>
              <a:gd name="T11" fmla="*/ 0 60000 65536"/>
              <a:gd name="T12" fmla="*/ 0 w 3087"/>
              <a:gd name="T13" fmla="*/ 0 h 3691"/>
              <a:gd name="T14" fmla="*/ 3087 w 3087"/>
              <a:gd name="T15" fmla="*/ 3691 h 3691"/>
            </a:gdLst>
            <a:ahLst/>
            <a:cxnLst>
              <a:cxn ang="T8">
                <a:pos x="T0" y="T1"/>
              </a:cxn>
              <a:cxn ang="T9">
                <a:pos x="T2" y="T3"/>
              </a:cxn>
              <a:cxn ang="T10">
                <a:pos x="T4" y="T5"/>
              </a:cxn>
              <a:cxn ang="T11">
                <a:pos x="T6" y="T7"/>
              </a:cxn>
            </a:cxnLst>
            <a:rect l="T12" t="T13" r="T14" b="T15"/>
            <a:pathLst>
              <a:path w="3087" h="3691">
                <a:moveTo>
                  <a:pt x="0" y="3167"/>
                </a:moveTo>
                <a:cubicBezTo>
                  <a:pt x="963" y="3660"/>
                  <a:pt x="2098" y="3691"/>
                  <a:pt x="3087" y="3251"/>
                </a:cubicBezTo>
                <a:lnTo>
                  <a:pt x="1631" y="0"/>
                </a:lnTo>
                <a:lnTo>
                  <a:pt x="0" y="3167"/>
                </a:lnTo>
                <a:close/>
              </a:path>
            </a:pathLst>
          </a:custGeom>
          <a:solidFill>
            <a:srgbClr val="89A54E"/>
          </a:solidFill>
          <a:ln w="0">
            <a:noFill/>
            <a:round/>
            <a:headEnd/>
            <a:tailEnd/>
          </a:ln>
        </p:spPr>
        <p:txBody>
          <a:bodyPr>
            <a:prstTxWarp prst="textNoShape">
              <a:avLst/>
            </a:prstTxWarp>
          </a:bodyPr>
          <a:lstStyle/>
          <a:p>
            <a:endParaRPr lang="en-US"/>
          </a:p>
        </p:txBody>
      </p:sp>
      <p:sp>
        <p:nvSpPr>
          <p:cNvPr id="40966" name="Freeform 52"/>
          <p:cNvSpPr>
            <a:spLocks/>
          </p:cNvSpPr>
          <p:nvPr/>
        </p:nvSpPr>
        <p:spPr bwMode="auto">
          <a:xfrm>
            <a:off x="2873375" y="3524250"/>
            <a:ext cx="1789113" cy="1885950"/>
          </a:xfrm>
          <a:custGeom>
            <a:avLst/>
            <a:gdLst>
              <a:gd name="T0" fmla="*/ 0 w 3006"/>
              <a:gd name="T1" fmla="*/ 680162776 h 3167"/>
              <a:gd name="T2" fmla="*/ 487079765 w 3006"/>
              <a:gd name="T3" fmla="*/ 1123084118 h 3167"/>
              <a:gd name="T4" fmla="*/ 1064845418 w 3006"/>
              <a:gd name="T5" fmla="*/ 0 h 3167"/>
              <a:gd name="T6" fmla="*/ 0 w 3006"/>
              <a:gd name="T7" fmla="*/ 680162776 h 3167"/>
              <a:gd name="T8" fmla="*/ 0 60000 65536"/>
              <a:gd name="T9" fmla="*/ 0 60000 65536"/>
              <a:gd name="T10" fmla="*/ 0 60000 65536"/>
              <a:gd name="T11" fmla="*/ 0 60000 65536"/>
              <a:gd name="T12" fmla="*/ 0 w 3006"/>
              <a:gd name="T13" fmla="*/ 0 h 3167"/>
              <a:gd name="T14" fmla="*/ 3006 w 3006"/>
              <a:gd name="T15" fmla="*/ 3167 h 3167"/>
            </a:gdLst>
            <a:ahLst/>
            <a:cxnLst>
              <a:cxn ang="T8">
                <a:pos x="T0" y="T1"/>
              </a:cxn>
              <a:cxn ang="T9">
                <a:pos x="T2" y="T3"/>
              </a:cxn>
              <a:cxn ang="T10">
                <a:pos x="T4" y="T5"/>
              </a:cxn>
              <a:cxn ang="T11">
                <a:pos x="T6" y="T7"/>
              </a:cxn>
            </a:cxnLst>
            <a:rect l="T12" t="T13" r="T14" b="T15"/>
            <a:pathLst>
              <a:path w="3006" h="3167">
                <a:moveTo>
                  <a:pt x="0" y="1918"/>
                </a:moveTo>
                <a:cubicBezTo>
                  <a:pt x="340" y="2448"/>
                  <a:pt x="814" y="2879"/>
                  <a:pt x="1375" y="3167"/>
                </a:cubicBezTo>
                <a:lnTo>
                  <a:pt x="3006" y="0"/>
                </a:lnTo>
                <a:lnTo>
                  <a:pt x="0" y="1918"/>
                </a:lnTo>
                <a:close/>
              </a:path>
            </a:pathLst>
          </a:custGeom>
          <a:solidFill>
            <a:srgbClr val="71588F"/>
          </a:solidFill>
          <a:ln w="0">
            <a:noFill/>
            <a:round/>
            <a:headEnd/>
            <a:tailEnd/>
          </a:ln>
        </p:spPr>
        <p:txBody>
          <a:bodyPr>
            <a:prstTxWarp prst="textNoShape">
              <a:avLst/>
            </a:prstTxWarp>
          </a:bodyPr>
          <a:lstStyle/>
          <a:p>
            <a:endParaRPr lang="en-US"/>
          </a:p>
        </p:txBody>
      </p:sp>
      <p:sp>
        <p:nvSpPr>
          <p:cNvPr id="40967" name="Freeform 53"/>
          <p:cNvSpPr>
            <a:spLocks/>
          </p:cNvSpPr>
          <p:nvPr/>
        </p:nvSpPr>
        <p:spPr bwMode="auto">
          <a:xfrm>
            <a:off x="2562225" y="3524250"/>
            <a:ext cx="2100263" cy="1141413"/>
          </a:xfrm>
          <a:custGeom>
            <a:avLst/>
            <a:gdLst>
              <a:gd name="T0" fmla="*/ 0 w 3527"/>
              <a:gd name="T1" fmla="*/ 190179163 h 1918"/>
              <a:gd name="T2" fmla="*/ 184745731 w 3527"/>
              <a:gd name="T3" fmla="*/ 679261541 h 1918"/>
              <a:gd name="T4" fmla="*/ 1250667612 w 3527"/>
              <a:gd name="T5" fmla="*/ 0 h 1918"/>
              <a:gd name="T6" fmla="*/ 0 w 3527"/>
              <a:gd name="T7" fmla="*/ 190179163 h 1918"/>
              <a:gd name="T8" fmla="*/ 0 60000 65536"/>
              <a:gd name="T9" fmla="*/ 0 60000 65536"/>
              <a:gd name="T10" fmla="*/ 0 60000 65536"/>
              <a:gd name="T11" fmla="*/ 0 60000 65536"/>
              <a:gd name="T12" fmla="*/ 0 w 3527"/>
              <a:gd name="T13" fmla="*/ 0 h 1918"/>
              <a:gd name="T14" fmla="*/ 3527 w 3527"/>
              <a:gd name="T15" fmla="*/ 1918 h 1918"/>
            </a:gdLst>
            <a:ahLst/>
            <a:cxnLst>
              <a:cxn ang="T8">
                <a:pos x="T0" y="T1"/>
              </a:cxn>
              <a:cxn ang="T9">
                <a:pos x="T2" y="T3"/>
              </a:cxn>
              <a:cxn ang="T10">
                <a:pos x="T4" y="T5"/>
              </a:cxn>
              <a:cxn ang="T11">
                <a:pos x="T6" y="T7"/>
              </a:cxn>
            </a:cxnLst>
            <a:rect l="T12" t="T13" r="T14" b="T15"/>
            <a:pathLst>
              <a:path w="3527" h="1918">
                <a:moveTo>
                  <a:pt x="0" y="537"/>
                </a:moveTo>
                <a:cubicBezTo>
                  <a:pt x="75" y="1029"/>
                  <a:pt x="253" y="1499"/>
                  <a:pt x="521" y="1918"/>
                </a:cubicBezTo>
                <a:lnTo>
                  <a:pt x="3527" y="0"/>
                </a:lnTo>
                <a:lnTo>
                  <a:pt x="0" y="537"/>
                </a:lnTo>
                <a:close/>
              </a:path>
            </a:pathLst>
          </a:custGeom>
          <a:solidFill>
            <a:srgbClr val="4198AF"/>
          </a:solidFill>
          <a:ln w="0">
            <a:noFill/>
            <a:round/>
            <a:headEnd/>
            <a:tailEnd/>
          </a:ln>
        </p:spPr>
        <p:txBody>
          <a:bodyPr>
            <a:prstTxWarp prst="textNoShape">
              <a:avLst/>
            </a:prstTxWarp>
          </a:bodyPr>
          <a:lstStyle/>
          <a:p>
            <a:endParaRPr lang="en-US"/>
          </a:p>
        </p:txBody>
      </p:sp>
      <p:sp>
        <p:nvSpPr>
          <p:cNvPr id="40968" name="Freeform 54"/>
          <p:cNvSpPr>
            <a:spLocks/>
          </p:cNvSpPr>
          <p:nvPr/>
        </p:nvSpPr>
        <p:spPr bwMode="auto">
          <a:xfrm>
            <a:off x="2519363" y="2998788"/>
            <a:ext cx="2143125" cy="844550"/>
          </a:xfrm>
          <a:custGeom>
            <a:avLst/>
            <a:gdLst>
              <a:gd name="T0" fmla="*/ 50706731 w 3599"/>
              <a:gd name="T1" fmla="*/ 0 h 1420"/>
              <a:gd name="T2" fmla="*/ 25530520 w 3599"/>
              <a:gd name="T3" fmla="*/ 502299086 h 1420"/>
              <a:gd name="T4" fmla="*/ 1276183597 w 3599"/>
              <a:gd name="T5" fmla="*/ 312344922 h 1420"/>
              <a:gd name="T6" fmla="*/ 50706731 w 3599"/>
              <a:gd name="T7" fmla="*/ 0 h 1420"/>
              <a:gd name="T8" fmla="*/ 0 60000 65536"/>
              <a:gd name="T9" fmla="*/ 0 60000 65536"/>
              <a:gd name="T10" fmla="*/ 0 60000 65536"/>
              <a:gd name="T11" fmla="*/ 0 60000 65536"/>
              <a:gd name="T12" fmla="*/ 0 w 3599"/>
              <a:gd name="T13" fmla="*/ 0 h 1420"/>
              <a:gd name="T14" fmla="*/ 3599 w 3599"/>
              <a:gd name="T15" fmla="*/ 1420 h 1420"/>
            </a:gdLst>
            <a:ahLst/>
            <a:cxnLst>
              <a:cxn ang="T8">
                <a:pos x="T0" y="T1"/>
              </a:cxn>
              <a:cxn ang="T9">
                <a:pos x="T2" y="T3"/>
              </a:cxn>
              <a:cxn ang="T10">
                <a:pos x="T4" y="T5"/>
              </a:cxn>
              <a:cxn ang="T11">
                <a:pos x="T6" y="T7"/>
              </a:cxn>
            </a:cxnLst>
            <a:rect l="T12" t="T13" r="T14" b="T15"/>
            <a:pathLst>
              <a:path w="3599" h="1420">
                <a:moveTo>
                  <a:pt x="143" y="0"/>
                </a:moveTo>
                <a:cubicBezTo>
                  <a:pt x="24" y="464"/>
                  <a:pt x="0" y="947"/>
                  <a:pt x="72" y="1420"/>
                </a:cubicBezTo>
                <a:lnTo>
                  <a:pt x="3599" y="883"/>
                </a:lnTo>
                <a:lnTo>
                  <a:pt x="143" y="0"/>
                </a:lnTo>
                <a:close/>
              </a:path>
            </a:pathLst>
          </a:custGeom>
          <a:solidFill>
            <a:srgbClr val="DB843D"/>
          </a:solidFill>
          <a:ln w="0">
            <a:noFill/>
            <a:round/>
            <a:headEnd/>
            <a:tailEnd/>
          </a:ln>
        </p:spPr>
        <p:txBody>
          <a:bodyPr>
            <a:prstTxWarp prst="textNoShape">
              <a:avLst/>
            </a:prstTxWarp>
          </a:bodyPr>
          <a:lstStyle/>
          <a:p>
            <a:endParaRPr lang="en-US"/>
          </a:p>
        </p:txBody>
      </p:sp>
      <p:sp>
        <p:nvSpPr>
          <p:cNvPr id="40969" name="Freeform 55"/>
          <p:cNvSpPr>
            <a:spLocks/>
          </p:cNvSpPr>
          <p:nvPr/>
        </p:nvSpPr>
        <p:spPr bwMode="auto">
          <a:xfrm>
            <a:off x="2605088" y="2281238"/>
            <a:ext cx="2057400" cy="1243012"/>
          </a:xfrm>
          <a:custGeom>
            <a:avLst/>
            <a:gdLst>
              <a:gd name="T0" fmla="*/ 200942972 w 3456"/>
              <a:gd name="T1" fmla="*/ 0 h 2088"/>
              <a:gd name="T2" fmla="*/ 0 w 3456"/>
              <a:gd name="T3" fmla="*/ 427047845 h 2088"/>
              <a:gd name="T4" fmla="*/ 1224795938 w 3456"/>
              <a:gd name="T5" fmla="*/ 739980284 h 2088"/>
              <a:gd name="T6" fmla="*/ 200942972 w 3456"/>
              <a:gd name="T7" fmla="*/ 0 h 2088"/>
              <a:gd name="T8" fmla="*/ 0 60000 65536"/>
              <a:gd name="T9" fmla="*/ 0 60000 65536"/>
              <a:gd name="T10" fmla="*/ 0 60000 65536"/>
              <a:gd name="T11" fmla="*/ 0 60000 65536"/>
              <a:gd name="T12" fmla="*/ 0 w 3456"/>
              <a:gd name="T13" fmla="*/ 0 h 2088"/>
              <a:gd name="T14" fmla="*/ 3456 w 3456"/>
              <a:gd name="T15" fmla="*/ 2088 h 2088"/>
            </a:gdLst>
            <a:ahLst/>
            <a:cxnLst>
              <a:cxn ang="T8">
                <a:pos x="T0" y="T1"/>
              </a:cxn>
              <a:cxn ang="T9">
                <a:pos x="T2" y="T3"/>
              </a:cxn>
              <a:cxn ang="T10">
                <a:pos x="T4" y="T5"/>
              </a:cxn>
              <a:cxn ang="T11">
                <a:pos x="T6" y="T7"/>
              </a:cxn>
            </a:cxnLst>
            <a:rect l="T12" t="T13" r="T14" b="T15"/>
            <a:pathLst>
              <a:path w="3456" h="2088">
                <a:moveTo>
                  <a:pt x="567" y="0"/>
                </a:moveTo>
                <a:cubicBezTo>
                  <a:pt x="304" y="363"/>
                  <a:pt x="111" y="771"/>
                  <a:pt x="0" y="1205"/>
                </a:cubicBezTo>
                <a:lnTo>
                  <a:pt x="3456" y="2088"/>
                </a:lnTo>
                <a:lnTo>
                  <a:pt x="567" y="0"/>
                </a:lnTo>
                <a:close/>
              </a:path>
            </a:pathLst>
          </a:custGeom>
          <a:solidFill>
            <a:srgbClr val="93A9CF"/>
          </a:solidFill>
          <a:ln w="0">
            <a:noFill/>
            <a:round/>
            <a:headEnd/>
            <a:tailEnd/>
          </a:ln>
        </p:spPr>
        <p:txBody>
          <a:bodyPr>
            <a:prstTxWarp prst="textNoShape">
              <a:avLst/>
            </a:prstTxWarp>
          </a:bodyPr>
          <a:lstStyle/>
          <a:p>
            <a:endParaRPr lang="en-US"/>
          </a:p>
        </p:txBody>
      </p:sp>
      <p:sp>
        <p:nvSpPr>
          <p:cNvPr id="40970" name="Freeform 56"/>
          <p:cNvSpPr>
            <a:spLocks/>
          </p:cNvSpPr>
          <p:nvPr/>
        </p:nvSpPr>
        <p:spPr bwMode="auto">
          <a:xfrm>
            <a:off x="2943225" y="1751013"/>
            <a:ext cx="1719263" cy="1773237"/>
          </a:xfrm>
          <a:custGeom>
            <a:avLst/>
            <a:gdLst>
              <a:gd name="T0" fmla="*/ 331486285 w 2889"/>
              <a:gd name="T1" fmla="*/ 0 h 2978"/>
              <a:gd name="T2" fmla="*/ 0 w 2889"/>
              <a:gd name="T3" fmla="*/ 315554610 h 2978"/>
              <a:gd name="T4" fmla="*/ 1023144778 w 2889"/>
              <a:gd name="T5" fmla="*/ 1055866171 h 2978"/>
              <a:gd name="T6" fmla="*/ 331486285 w 2889"/>
              <a:gd name="T7" fmla="*/ 0 h 2978"/>
              <a:gd name="T8" fmla="*/ 0 60000 65536"/>
              <a:gd name="T9" fmla="*/ 0 60000 65536"/>
              <a:gd name="T10" fmla="*/ 0 60000 65536"/>
              <a:gd name="T11" fmla="*/ 0 60000 65536"/>
              <a:gd name="T12" fmla="*/ 0 w 2889"/>
              <a:gd name="T13" fmla="*/ 0 h 2978"/>
              <a:gd name="T14" fmla="*/ 2889 w 2889"/>
              <a:gd name="T15" fmla="*/ 2978 h 2978"/>
            </a:gdLst>
            <a:ahLst/>
            <a:cxnLst>
              <a:cxn ang="T8">
                <a:pos x="T0" y="T1"/>
              </a:cxn>
              <a:cxn ang="T9">
                <a:pos x="T2" y="T3"/>
              </a:cxn>
              <a:cxn ang="T10">
                <a:pos x="T4" y="T5"/>
              </a:cxn>
              <a:cxn ang="T11">
                <a:pos x="T6" y="T7"/>
              </a:cxn>
            </a:cxnLst>
            <a:rect l="T12" t="T13" r="T14" b="T15"/>
            <a:pathLst>
              <a:path w="2889" h="2978">
                <a:moveTo>
                  <a:pt x="936" y="0"/>
                </a:moveTo>
                <a:cubicBezTo>
                  <a:pt x="572" y="237"/>
                  <a:pt x="255" y="539"/>
                  <a:pt x="0" y="890"/>
                </a:cubicBezTo>
                <a:lnTo>
                  <a:pt x="2889" y="2978"/>
                </a:lnTo>
                <a:lnTo>
                  <a:pt x="936" y="0"/>
                </a:lnTo>
                <a:close/>
              </a:path>
            </a:pathLst>
          </a:custGeom>
          <a:solidFill>
            <a:srgbClr val="D19392"/>
          </a:solidFill>
          <a:ln w="0">
            <a:noFill/>
            <a:round/>
            <a:headEnd/>
            <a:tailEnd/>
          </a:ln>
        </p:spPr>
        <p:txBody>
          <a:bodyPr>
            <a:prstTxWarp prst="textNoShape">
              <a:avLst/>
            </a:prstTxWarp>
          </a:bodyPr>
          <a:lstStyle/>
          <a:p>
            <a:endParaRPr lang="en-US"/>
          </a:p>
        </p:txBody>
      </p:sp>
      <p:sp>
        <p:nvSpPr>
          <p:cNvPr id="40971" name="Freeform 57"/>
          <p:cNvSpPr>
            <a:spLocks/>
          </p:cNvSpPr>
          <p:nvPr/>
        </p:nvSpPr>
        <p:spPr bwMode="auto">
          <a:xfrm>
            <a:off x="3500438" y="1476375"/>
            <a:ext cx="1162050" cy="2047875"/>
          </a:xfrm>
          <a:custGeom>
            <a:avLst/>
            <a:gdLst>
              <a:gd name="T0" fmla="*/ 365363276 w 1953"/>
              <a:gd name="T1" fmla="*/ 0 h 3439"/>
              <a:gd name="T2" fmla="*/ 0 w 1953"/>
              <a:gd name="T3" fmla="*/ 163472113 h 3439"/>
              <a:gd name="T4" fmla="*/ 691428675 w 1953"/>
              <a:gd name="T5" fmla="*/ 1219480086 h 3439"/>
              <a:gd name="T6" fmla="*/ 365363276 w 1953"/>
              <a:gd name="T7" fmla="*/ 0 h 3439"/>
              <a:gd name="T8" fmla="*/ 0 60000 65536"/>
              <a:gd name="T9" fmla="*/ 0 60000 65536"/>
              <a:gd name="T10" fmla="*/ 0 60000 65536"/>
              <a:gd name="T11" fmla="*/ 0 60000 65536"/>
              <a:gd name="T12" fmla="*/ 0 w 1953"/>
              <a:gd name="T13" fmla="*/ 0 h 3439"/>
              <a:gd name="T14" fmla="*/ 1953 w 1953"/>
              <a:gd name="T15" fmla="*/ 3439 h 3439"/>
            </a:gdLst>
            <a:ahLst/>
            <a:cxnLst>
              <a:cxn ang="T8">
                <a:pos x="T0" y="T1"/>
              </a:cxn>
              <a:cxn ang="T9">
                <a:pos x="T2" y="T3"/>
              </a:cxn>
              <a:cxn ang="T10">
                <a:pos x="T4" y="T5"/>
              </a:cxn>
              <a:cxn ang="T11">
                <a:pos x="T6" y="T7"/>
              </a:cxn>
            </a:cxnLst>
            <a:rect l="T12" t="T13" r="T14" b="T15"/>
            <a:pathLst>
              <a:path w="1953" h="3439">
                <a:moveTo>
                  <a:pt x="1032" y="0"/>
                </a:moveTo>
                <a:cubicBezTo>
                  <a:pt x="666" y="98"/>
                  <a:pt x="317" y="253"/>
                  <a:pt x="0" y="461"/>
                </a:cubicBezTo>
                <a:lnTo>
                  <a:pt x="1953" y="3439"/>
                </a:lnTo>
                <a:lnTo>
                  <a:pt x="1032" y="0"/>
                </a:lnTo>
                <a:close/>
              </a:path>
            </a:pathLst>
          </a:custGeom>
          <a:solidFill>
            <a:srgbClr val="B9CD96"/>
          </a:solidFill>
          <a:ln w="0">
            <a:noFill/>
            <a:round/>
            <a:headEnd/>
            <a:tailEnd/>
          </a:ln>
        </p:spPr>
        <p:txBody>
          <a:bodyPr>
            <a:prstTxWarp prst="textNoShape">
              <a:avLst/>
            </a:prstTxWarp>
          </a:bodyPr>
          <a:lstStyle/>
          <a:p>
            <a:endParaRPr lang="en-US"/>
          </a:p>
        </p:txBody>
      </p:sp>
      <p:sp>
        <p:nvSpPr>
          <p:cNvPr id="40972" name="Freeform 58"/>
          <p:cNvSpPr>
            <a:spLocks/>
          </p:cNvSpPr>
          <p:nvPr/>
        </p:nvSpPr>
        <p:spPr bwMode="auto">
          <a:xfrm>
            <a:off x="4114800" y="1404938"/>
            <a:ext cx="547688" cy="2119312"/>
          </a:xfrm>
          <a:custGeom>
            <a:avLst/>
            <a:gdLst>
              <a:gd name="T0" fmla="*/ 325691797 w 921"/>
              <a:gd name="T1" fmla="*/ 0 h 3560"/>
              <a:gd name="T2" fmla="*/ 0 w 921"/>
              <a:gd name="T3" fmla="*/ 42882135 h 3560"/>
              <a:gd name="T4" fmla="*/ 325691797 w 921"/>
              <a:gd name="T5" fmla="*/ 1261652627 h 3560"/>
              <a:gd name="T6" fmla="*/ 325691797 w 921"/>
              <a:gd name="T7" fmla="*/ 0 h 3560"/>
              <a:gd name="T8" fmla="*/ 0 60000 65536"/>
              <a:gd name="T9" fmla="*/ 0 60000 65536"/>
              <a:gd name="T10" fmla="*/ 0 60000 65536"/>
              <a:gd name="T11" fmla="*/ 0 60000 65536"/>
              <a:gd name="T12" fmla="*/ 0 w 921"/>
              <a:gd name="T13" fmla="*/ 0 h 3560"/>
              <a:gd name="T14" fmla="*/ 921 w 921"/>
              <a:gd name="T15" fmla="*/ 3560 h 3560"/>
            </a:gdLst>
            <a:ahLst/>
            <a:cxnLst>
              <a:cxn ang="T8">
                <a:pos x="T0" y="T1"/>
              </a:cxn>
              <a:cxn ang="T9">
                <a:pos x="T2" y="T3"/>
              </a:cxn>
              <a:cxn ang="T10">
                <a:pos x="T4" y="T5"/>
              </a:cxn>
              <a:cxn ang="T11">
                <a:pos x="T6" y="T7"/>
              </a:cxn>
            </a:cxnLst>
            <a:rect l="T12" t="T13" r="T14" b="T15"/>
            <a:pathLst>
              <a:path w="921" h="3560">
                <a:moveTo>
                  <a:pt x="921" y="0"/>
                </a:moveTo>
                <a:cubicBezTo>
                  <a:pt x="610" y="0"/>
                  <a:pt x="301" y="41"/>
                  <a:pt x="0" y="121"/>
                </a:cubicBezTo>
                <a:lnTo>
                  <a:pt x="921" y="3560"/>
                </a:lnTo>
                <a:lnTo>
                  <a:pt x="921" y="0"/>
                </a:lnTo>
                <a:close/>
              </a:path>
            </a:pathLst>
          </a:custGeom>
          <a:solidFill>
            <a:srgbClr val="A99BBD"/>
          </a:solidFill>
          <a:ln w="0">
            <a:noFill/>
            <a:round/>
            <a:headEnd/>
            <a:tailEnd/>
          </a:ln>
        </p:spPr>
        <p:txBody>
          <a:bodyPr>
            <a:prstTxWarp prst="textNoShape">
              <a:avLst/>
            </a:prstTxWarp>
          </a:bodyPr>
          <a:lstStyle/>
          <a:p>
            <a:endParaRPr lang="en-US"/>
          </a:p>
        </p:txBody>
      </p:sp>
      <p:sp>
        <p:nvSpPr>
          <p:cNvPr id="40973" name="Freeform 59"/>
          <p:cNvSpPr>
            <a:spLocks/>
          </p:cNvSpPr>
          <p:nvPr/>
        </p:nvSpPr>
        <p:spPr bwMode="auto">
          <a:xfrm>
            <a:off x="2524125" y="1624013"/>
            <a:ext cx="679450" cy="371475"/>
          </a:xfrm>
          <a:custGeom>
            <a:avLst/>
            <a:gdLst>
              <a:gd name="T0" fmla="*/ 401412033 w 1141"/>
              <a:gd name="T1" fmla="*/ 221498677 h 623"/>
              <a:gd name="T2" fmla="*/ 32623723 w 1141"/>
              <a:gd name="T3" fmla="*/ 5333022 h 623"/>
              <a:gd name="T4" fmla="*/ 34042172 w 1141"/>
              <a:gd name="T5" fmla="*/ 5688397 h 623"/>
              <a:gd name="T6" fmla="*/ 0 w 1141"/>
              <a:gd name="T7" fmla="*/ 5688397 h 623"/>
              <a:gd name="T8" fmla="*/ 0 w 1141"/>
              <a:gd name="T9" fmla="*/ 0 h 623"/>
              <a:gd name="T10" fmla="*/ 34042172 w 1141"/>
              <a:gd name="T11" fmla="*/ 0 h 623"/>
              <a:gd name="T12" fmla="*/ 35460621 w 1141"/>
              <a:gd name="T13" fmla="*/ 711348 h 623"/>
              <a:gd name="T14" fmla="*/ 404603245 w 1141"/>
              <a:gd name="T15" fmla="*/ 216877003 h 623"/>
              <a:gd name="T16" fmla="*/ 401412033 w 1141"/>
              <a:gd name="T17" fmla="*/ 221498677 h 6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1"/>
              <a:gd name="T28" fmla="*/ 0 h 623"/>
              <a:gd name="T29" fmla="*/ 1141 w 1141"/>
              <a:gd name="T30" fmla="*/ 623 h 6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1" h="623">
                <a:moveTo>
                  <a:pt x="1132" y="623"/>
                </a:moveTo>
                <a:lnTo>
                  <a:pt x="92" y="15"/>
                </a:lnTo>
                <a:lnTo>
                  <a:pt x="96" y="16"/>
                </a:lnTo>
                <a:lnTo>
                  <a:pt x="0" y="16"/>
                </a:lnTo>
                <a:lnTo>
                  <a:pt x="0" y="0"/>
                </a:lnTo>
                <a:lnTo>
                  <a:pt x="96" y="0"/>
                </a:lnTo>
                <a:cubicBezTo>
                  <a:pt x="98" y="0"/>
                  <a:pt x="99" y="1"/>
                  <a:pt x="100" y="2"/>
                </a:cubicBezTo>
                <a:lnTo>
                  <a:pt x="1141" y="610"/>
                </a:lnTo>
                <a:lnTo>
                  <a:pt x="1132" y="623"/>
                </a:lnTo>
                <a:close/>
              </a:path>
            </a:pathLst>
          </a:custGeom>
          <a:solidFill>
            <a:srgbClr val="000000"/>
          </a:solidFill>
          <a:ln w="0">
            <a:solidFill>
              <a:srgbClr val="000000"/>
            </a:solidFill>
            <a:round/>
            <a:headEnd/>
            <a:tailEnd/>
          </a:ln>
        </p:spPr>
        <p:txBody>
          <a:bodyPr>
            <a:prstTxWarp prst="textNoShape">
              <a:avLst/>
            </a:prstTxWarp>
          </a:bodyPr>
          <a:lstStyle/>
          <a:p>
            <a:endParaRPr lang="en-US"/>
          </a:p>
        </p:txBody>
      </p:sp>
      <p:sp>
        <p:nvSpPr>
          <p:cNvPr id="40974" name="Freeform 60"/>
          <p:cNvSpPr>
            <a:spLocks/>
          </p:cNvSpPr>
          <p:nvPr/>
        </p:nvSpPr>
        <p:spPr bwMode="auto">
          <a:xfrm>
            <a:off x="3638550" y="1195388"/>
            <a:ext cx="166688" cy="396875"/>
          </a:xfrm>
          <a:custGeom>
            <a:avLst/>
            <a:gdLst>
              <a:gd name="T0" fmla="*/ 93915591 w 280"/>
              <a:gd name="T1" fmla="*/ 236146575 h 667"/>
              <a:gd name="T2" fmla="*/ 31541537 w 280"/>
              <a:gd name="T3" fmla="*/ 3894373 h 667"/>
              <a:gd name="T4" fmla="*/ 34376423 w 280"/>
              <a:gd name="T5" fmla="*/ 5664543 h 667"/>
              <a:gd name="T6" fmla="*/ 0 w 280"/>
              <a:gd name="T7" fmla="*/ 5664543 h 667"/>
              <a:gd name="T8" fmla="*/ 0 w 280"/>
              <a:gd name="T9" fmla="*/ 0 h 667"/>
              <a:gd name="T10" fmla="*/ 34376423 w 280"/>
              <a:gd name="T11" fmla="*/ 0 h 667"/>
              <a:gd name="T12" fmla="*/ 37211905 w 280"/>
              <a:gd name="T13" fmla="*/ 2124204 h 667"/>
              <a:gd name="T14" fmla="*/ 99231748 w 280"/>
              <a:gd name="T15" fmla="*/ 234376406 h 667"/>
              <a:gd name="T16" fmla="*/ 93915591 w 280"/>
              <a:gd name="T17" fmla="*/ 236146575 h 6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0"/>
              <a:gd name="T28" fmla="*/ 0 h 667"/>
              <a:gd name="T29" fmla="*/ 280 w 280"/>
              <a:gd name="T30" fmla="*/ 667 h 6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0" h="667">
                <a:moveTo>
                  <a:pt x="265" y="667"/>
                </a:moveTo>
                <a:lnTo>
                  <a:pt x="89" y="11"/>
                </a:lnTo>
                <a:lnTo>
                  <a:pt x="97" y="16"/>
                </a:lnTo>
                <a:lnTo>
                  <a:pt x="0" y="16"/>
                </a:lnTo>
                <a:lnTo>
                  <a:pt x="0" y="0"/>
                </a:lnTo>
                <a:lnTo>
                  <a:pt x="97" y="0"/>
                </a:lnTo>
                <a:cubicBezTo>
                  <a:pt x="101" y="0"/>
                  <a:pt x="104" y="3"/>
                  <a:pt x="105" y="6"/>
                </a:cubicBezTo>
                <a:lnTo>
                  <a:pt x="280" y="662"/>
                </a:lnTo>
                <a:lnTo>
                  <a:pt x="265" y="667"/>
                </a:lnTo>
                <a:close/>
              </a:path>
            </a:pathLst>
          </a:custGeom>
          <a:solidFill>
            <a:srgbClr val="000000"/>
          </a:solidFill>
          <a:ln w="0">
            <a:solidFill>
              <a:srgbClr val="000000"/>
            </a:solidFill>
            <a:round/>
            <a:headEnd/>
            <a:tailEnd/>
          </a:ln>
        </p:spPr>
        <p:txBody>
          <a:bodyPr>
            <a:prstTxWarp prst="textNoShape">
              <a:avLst/>
            </a:prstTxWarp>
          </a:bodyPr>
          <a:lstStyle/>
          <a:p>
            <a:endParaRPr lang="en-US"/>
          </a:p>
        </p:txBody>
      </p:sp>
      <p:sp>
        <p:nvSpPr>
          <p:cNvPr id="40975" name="Freeform 61"/>
          <p:cNvSpPr>
            <a:spLocks/>
          </p:cNvSpPr>
          <p:nvPr/>
        </p:nvSpPr>
        <p:spPr bwMode="auto">
          <a:xfrm>
            <a:off x="4333875" y="1376363"/>
            <a:ext cx="61913" cy="52387"/>
          </a:xfrm>
          <a:custGeom>
            <a:avLst/>
            <a:gdLst>
              <a:gd name="T0" fmla="*/ 31187483 w 104"/>
              <a:gd name="T1" fmla="*/ 30835930 h 89"/>
              <a:gd name="T2" fmla="*/ 30124246 w 104"/>
              <a:gd name="T3" fmla="*/ 3118498 h 89"/>
              <a:gd name="T4" fmla="*/ 32959743 w 104"/>
              <a:gd name="T5" fmla="*/ 5543604 h 89"/>
              <a:gd name="T6" fmla="*/ 0 w 104"/>
              <a:gd name="T7" fmla="*/ 5543604 h 89"/>
              <a:gd name="T8" fmla="*/ 0 w 104"/>
              <a:gd name="T9" fmla="*/ 0 h 89"/>
              <a:gd name="T10" fmla="*/ 32959743 w 104"/>
              <a:gd name="T11" fmla="*/ 0 h 89"/>
              <a:gd name="T12" fmla="*/ 35794644 w 104"/>
              <a:gd name="T13" fmla="*/ 2771802 h 89"/>
              <a:gd name="T14" fmla="*/ 36857880 w 104"/>
              <a:gd name="T15" fmla="*/ 30489234 h 89"/>
              <a:gd name="T16" fmla="*/ 31187483 w 104"/>
              <a:gd name="T17" fmla="*/ 30835930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
              <a:gd name="T28" fmla="*/ 0 h 89"/>
              <a:gd name="T29" fmla="*/ 104 w 104"/>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 h="89">
                <a:moveTo>
                  <a:pt x="88" y="89"/>
                </a:moveTo>
                <a:lnTo>
                  <a:pt x="85" y="9"/>
                </a:lnTo>
                <a:lnTo>
                  <a:pt x="93" y="16"/>
                </a:lnTo>
                <a:lnTo>
                  <a:pt x="0" y="16"/>
                </a:lnTo>
                <a:lnTo>
                  <a:pt x="0" y="0"/>
                </a:lnTo>
                <a:lnTo>
                  <a:pt x="93" y="0"/>
                </a:lnTo>
                <a:cubicBezTo>
                  <a:pt x="97" y="0"/>
                  <a:pt x="100" y="4"/>
                  <a:pt x="101" y="8"/>
                </a:cubicBezTo>
                <a:lnTo>
                  <a:pt x="104" y="88"/>
                </a:lnTo>
                <a:lnTo>
                  <a:pt x="88" y="89"/>
                </a:lnTo>
                <a:close/>
              </a:path>
            </a:pathLst>
          </a:custGeom>
          <a:solidFill>
            <a:srgbClr val="000000"/>
          </a:solidFill>
          <a:ln w="0">
            <a:solidFill>
              <a:srgbClr val="000000"/>
            </a:solidFill>
            <a:round/>
            <a:headEnd/>
            <a:tailEnd/>
          </a:ln>
        </p:spPr>
        <p:txBody>
          <a:bodyPr>
            <a:prstTxWarp prst="textNoShape">
              <a:avLst/>
            </a:prstTxWarp>
          </a:bodyPr>
          <a:lstStyle/>
          <a:p>
            <a:endParaRPr lang="en-US"/>
          </a:p>
        </p:txBody>
      </p:sp>
      <p:sp>
        <p:nvSpPr>
          <p:cNvPr id="40976" name="Rectangle 62"/>
          <p:cNvSpPr>
            <a:spLocks noChangeArrowheads="1"/>
          </p:cNvSpPr>
          <p:nvPr/>
        </p:nvSpPr>
        <p:spPr bwMode="auto">
          <a:xfrm>
            <a:off x="5651500" y="2133600"/>
            <a:ext cx="67627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Physics</a:t>
            </a:r>
            <a:endParaRPr lang="en-US" sz="1800">
              <a:latin typeface="Arial" charset="0"/>
              <a:ea typeface="Arial" charset="0"/>
              <a:cs typeface="Arial" charset="0"/>
            </a:endParaRPr>
          </a:p>
        </p:txBody>
      </p:sp>
      <p:sp>
        <p:nvSpPr>
          <p:cNvPr id="40977" name="Rectangle 63"/>
          <p:cNvSpPr>
            <a:spLocks noChangeArrowheads="1"/>
          </p:cNvSpPr>
          <p:nvPr/>
        </p:nvSpPr>
        <p:spPr bwMode="auto">
          <a:xfrm>
            <a:off x="5765800" y="2352675"/>
            <a:ext cx="4381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26%</a:t>
            </a:r>
            <a:endParaRPr lang="en-US" sz="1800">
              <a:latin typeface="Arial" charset="0"/>
              <a:ea typeface="Arial" charset="0"/>
              <a:cs typeface="Arial" charset="0"/>
            </a:endParaRPr>
          </a:p>
        </p:txBody>
      </p:sp>
      <p:sp>
        <p:nvSpPr>
          <p:cNvPr id="40978" name="Rectangle 64"/>
          <p:cNvSpPr>
            <a:spLocks noChangeArrowheads="1"/>
          </p:cNvSpPr>
          <p:nvPr/>
        </p:nvSpPr>
        <p:spPr bwMode="auto">
          <a:xfrm>
            <a:off x="5667375" y="4086225"/>
            <a:ext cx="94297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Molecular </a:t>
            </a:r>
            <a:endParaRPr lang="en-US" sz="1800">
              <a:latin typeface="Arial" charset="0"/>
              <a:ea typeface="Arial" charset="0"/>
              <a:cs typeface="Arial" charset="0"/>
            </a:endParaRPr>
          </a:p>
        </p:txBody>
      </p:sp>
      <p:sp>
        <p:nvSpPr>
          <p:cNvPr id="40979" name="Rectangle 65"/>
          <p:cNvSpPr>
            <a:spLocks noChangeArrowheads="1"/>
          </p:cNvSpPr>
          <p:nvPr/>
        </p:nvSpPr>
        <p:spPr bwMode="auto">
          <a:xfrm>
            <a:off x="5610225" y="4305300"/>
            <a:ext cx="10096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Biosciences</a:t>
            </a:r>
            <a:endParaRPr lang="en-US" sz="1800">
              <a:latin typeface="Arial" charset="0"/>
              <a:ea typeface="Arial" charset="0"/>
              <a:cs typeface="Arial" charset="0"/>
            </a:endParaRPr>
          </a:p>
        </p:txBody>
      </p:sp>
      <p:sp>
        <p:nvSpPr>
          <p:cNvPr id="40980" name="Rectangle 66"/>
          <p:cNvSpPr>
            <a:spLocks noChangeArrowheads="1"/>
          </p:cNvSpPr>
          <p:nvPr/>
        </p:nvSpPr>
        <p:spPr bwMode="auto">
          <a:xfrm>
            <a:off x="5886450" y="4514850"/>
            <a:ext cx="4381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18%</a:t>
            </a:r>
            <a:endParaRPr lang="en-US" sz="1800">
              <a:latin typeface="Arial" charset="0"/>
              <a:ea typeface="Arial" charset="0"/>
              <a:cs typeface="Arial" charset="0"/>
            </a:endParaRPr>
          </a:p>
        </p:txBody>
      </p:sp>
      <p:sp>
        <p:nvSpPr>
          <p:cNvPr id="40981" name="Rectangle 67"/>
          <p:cNvSpPr>
            <a:spLocks noChangeArrowheads="1"/>
          </p:cNvSpPr>
          <p:nvPr/>
        </p:nvSpPr>
        <p:spPr bwMode="auto">
          <a:xfrm>
            <a:off x="4103688" y="4943475"/>
            <a:ext cx="12001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Astronomical </a:t>
            </a:r>
            <a:endParaRPr lang="en-US" sz="1800">
              <a:latin typeface="Arial" charset="0"/>
              <a:ea typeface="Arial" charset="0"/>
              <a:cs typeface="Arial" charset="0"/>
            </a:endParaRPr>
          </a:p>
        </p:txBody>
      </p:sp>
      <p:sp>
        <p:nvSpPr>
          <p:cNvPr id="40982" name="Rectangle 68"/>
          <p:cNvSpPr>
            <a:spLocks noChangeArrowheads="1"/>
          </p:cNvSpPr>
          <p:nvPr/>
        </p:nvSpPr>
        <p:spPr bwMode="auto">
          <a:xfrm>
            <a:off x="4284663" y="5162550"/>
            <a:ext cx="77152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Sciences</a:t>
            </a:r>
            <a:endParaRPr lang="en-US" sz="1800">
              <a:latin typeface="Arial" charset="0"/>
              <a:ea typeface="Arial" charset="0"/>
              <a:cs typeface="Arial" charset="0"/>
            </a:endParaRPr>
          </a:p>
        </p:txBody>
      </p:sp>
      <p:sp>
        <p:nvSpPr>
          <p:cNvPr id="40983" name="Rectangle 69"/>
          <p:cNvSpPr>
            <a:spLocks noChangeArrowheads="1"/>
          </p:cNvSpPr>
          <p:nvPr/>
        </p:nvSpPr>
        <p:spPr bwMode="auto">
          <a:xfrm>
            <a:off x="4446588" y="5372100"/>
            <a:ext cx="4381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14%</a:t>
            </a:r>
            <a:endParaRPr lang="en-US" sz="1800">
              <a:latin typeface="Arial" charset="0"/>
              <a:ea typeface="Arial" charset="0"/>
              <a:cs typeface="Arial" charset="0"/>
            </a:endParaRPr>
          </a:p>
        </p:txBody>
      </p:sp>
      <p:sp>
        <p:nvSpPr>
          <p:cNvPr id="40984" name="Rectangle 70"/>
          <p:cNvSpPr>
            <a:spLocks noChangeArrowheads="1"/>
          </p:cNvSpPr>
          <p:nvPr/>
        </p:nvSpPr>
        <p:spPr bwMode="auto">
          <a:xfrm>
            <a:off x="3063875" y="4552950"/>
            <a:ext cx="115252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Atmospheric </a:t>
            </a:r>
            <a:endParaRPr lang="en-US" sz="1800">
              <a:latin typeface="Arial" charset="0"/>
              <a:ea typeface="Arial" charset="0"/>
              <a:cs typeface="Arial" charset="0"/>
            </a:endParaRPr>
          </a:p>
        </p:txBody>
      </p:sp>
      <p:sp>
        <p:nvSpPr>
          <p:cNvPr id="40985" name="Rectangle 71"/>
          <p:cNvSpPr>
            <a:spLocks noChangeArrowheads="1"/>
          </p:cNvSpPr>
          <p:nvPr/>
        </p:nvSpPr>
        <p:spPr bwMode="auto">
          <a:xfrm>
            <a:off x="3216275" y="4772025"/>
            <a:ext cx="77152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Sciences</a:t>
            </a:r>
            <a:endParaRPr lang="en-US" sz="1800">
              <a:latin typeface="Arial" charset="0"/>
              <a:ea typeface="Arial" charset="0"/>
              <a:cs typeface="Arial" charset="0"/>
            </a:endParaRPr>
          </a:p>
        </p:txBody>
      </p:sp>
      <p:sp>
        <p:nvSpPr>
          <p:cNvPr id="40986" name="Rectangle 72"/>
          <p:cNvSpPr>
            <a:spLocks noChangeArrowheads="1"/>
          </p:cNvSpPr>
          <p:nvPr/>
        </p:nvSpPr>
        <p:spPr bwMode="auto">
          <a:xfrm>
            <a:off x="3425825" y="4981575"/>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8%</a:t>
            </a:r>
            <a:endParaRPr lang="en-US" sz="1800">
              <a:latin typeface="Arial" charset="0"/>
              <a:ea typeface="Arial" charset="0"/>
              <a:cs typeface="Arial" charset="0"/>
            </a:endParaRPr>
          </a:p>
        </p:txBody>
      </p:sp>
      <p:sp>
        <p:nvSpPr>
          <p:cNvPr id="40987" name="Rectangle 73"/>
          <p:cNvSpPr>
            <a:spLocks noChangeArrowheads="1"/>
          </p:cNvSpPr>
          <p:nvPr/>
        </p:nvSpPr>
        <p:spPr bwMode="auto">
          <a:xfrm>
            <a:off x="2673350" y="3933825"/>
            <a:ext cx="90487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Chemistry</a:t>
            </a:r>
            <a:endParaRPr lang="en-US" sz="1800">
              <a:latin typeface="Arial" charset="0"/>
              <a:ea typeface="Arial" charset="0"/>
              <a:cs typeface="Arial" charset="0"/>
            </a:endParaRPr>
          </a:p>
        </p:txBody>
      </p:sp>
      <p:sp>
        <p:nvSpPr>
          <p:cNvPr id="40988" name="Rectangle 74"/>
          <p:cNvSpPr>
            <a:spLocks noChangeArrowheads="1"/>
          </p:cNvSpPr>
          <p:nvPr/>
        </p:nvSpPr>
        <p:spPr bwMode="auto">
          <a:xfrm>
            <a:off x="2940050" y="4152900"/>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FFFFFF"/>
                </a:solidFill>
                <a:latin typeface="Calibri" charset="0"/>
                <a:ea typeface="Arial" charset="0"/>
                <a:cs typeface="Arial" charset="0"/>
              </a:rPr>
              <a:t>7%</a:t>
            </a:r>
            <a:endParaRPr lang="en-US" sz="1800">
              <a:latin typeface="Arial" charset="0"/>
              <a:ea typeface="Arial" charset="0"/>
              <a:cs typeface="Arial" charset="0"/>
            </a:endParaRPr>
          </a:p>
        </p:txBody>
      </p:sp>
      <p:sp>
        <p:nvSpPr>
          <p:cNvPr id="40989" name="Rectangle 75"/>
          <p:cNvSpPr>
            <a:spLocks noChangeArrowheads="1"/>
          </p:cNvSpPr>
          <p:nvPr/>
        </p:nvSpPr>
        <p:spPr bwMode="auto">
          <a:xfrm>
            <a:off x="1801813" y="3038475"/>
            <a:ext cx="9144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Chemical, </a:t>
            </a:r>
            <a:endParaRPr lang="en-US" sz="1800">
              <a:latin typeface="Arial" charset="0"/>
              <a:ea typeface="Arial" charset="0"/>
              <a:cs typeface="Arial" charset="0"/>
            </a:endParaRPr>
          </a:p>
        </p:txBody>
      </p:sp>
      <p:sp>
        <p:nvSpPr>
          <p:cNvPr id="40990" name="Rectangle 76"/>
          <p:cNvSpPr>
            <a:spLocks noChangeArrowheads="1"/>
          </p:cNvSpPr>
          <p:nvPr/>
        </p:nvSpPr>
        <p:spPr bwMode="auto">
          <a:xfrm>
            <a:off x="1858963" y="3257550"/>
            <a:ext cx="8001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Thermal </a:t>
            </a:r>
            <a:endParaRPr lang="en-US" sz="1800">
              <a:latin typeface="Arial" charset="0"/>
              <a:ea typeface="Arial" charset="0"/>
              <a:cs typeface="Arial" charset="0"/>
            </a:endParaRPr>
          </a:p>
        </p:txBody>
      </p:sp>
      <p:sp>
        <p:nvSpPr>
          <p:cNvPr id="40991" name="Rectangle 77"/>
          <p:cNvSpPr>
            <a:spLocks noChangeArrowheads="1"/>
          </p:cNvSpPr>
          <p:nvPr/>
        </p:nvSpPr>
        <p:spPr bwMode="auto">
          <a:xfrm>
            <a:off x="1849438" y="3467100"/>
            <a:ext cx="75247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Systems</a:t>
            </a:r>
            <a:endParaRPr lang="en-US" sz="1800">
              <a:latin typeface="Arial" charset="0"/>
              <a:ea typeface="Arial" charset="0"/>
              <a:cs typeface="Arial" charset="0"/>
            </a:endParaRPr>
          </a:p>
        </p:txBody>
      </p:sp>
      <p:sp>
        <p:nvSpPr>
          <p:cNvPr id="40992" name="Rectangle 78"/>
          <p:cNvSpPr>
            <a:spLocks noChangeArrowheads="1"/>
          </p:cNvSpPr>
          <p:nvPr/>
        </p:nvSpPr>
        <p:spPr bwMode="auto">
          <a:xfrm>
            <a:off x="2049463" y="3686175"/>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6%</a:t>
            </a:r>
            <a:endParaRPr lang="en-US" sz="1800">
              <a:latin typeface="Arial" charset="0"/>
              <a:ea typeface="Arial" charset="0"/>
              <a:cs typeface="Arial" charset="0"/>
            </a:endParaRPr>
          </a:p>
        </p:txBody>
      </p:sp>
      <p:sp>
        <p:nvSpPr>
          <p:cNvPr id="40993" name="Rectangle 79"/>
          <p:cNvSpPr>
            <a:spLocks noChangeArrowheads="1"/>
          </p:cNvSpPr>
          <p:nvPr/>
        </p:nvSpPr>
        <p:spPr bwMode="auto">
          <a:xfrm>
            <a:off x="1992313" y="2295525"/>
            <a:ext cx="8953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Materials </a:t>
            </a:r>
            <a:endParaRPr lang="en-US" sz="1800">
              <a:latin typeface="Arial" charset="0"/>
              <a:ea typeface="Arial" charset="0"/>
              <a:cs typeface="Arial" charset="0"/>
            </a:endParaRPr>
          </a:p>
        </p:txBody>
      </p:sp>
      <p:sp>
        <p:nvSpPr>
          <p:cNvPr id="40994" name="Rectangle 80"/>
          <p:cNvSpPr>
            <a:spLocks noChangeArrowheads="1"/>
          </p:cNvSpPr>
          <p:nvPr/>
        </p:nvSpPr>
        <p:spPr bwMode="auto">
          <a:xfrm>
            <a:off x="2011363" y="2514600"/>
            <a:ext cx="8191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Research</a:t>
            </a:r>
            <a:endParaRPr lang="en-US" sz="1800">
              <a:latin typeface="Arial" charset="0"/>
              <a:ea typeface="Arial" charset="0"/>
              <a:cs typeface="Arial" charset="0"/>
            </a:endParaRPr>
          </a:p>
        </p:txBody>
      </p:sp>
      <p:sp>
        <p:nvSpPr>
          <p:cNvPr id="40995" name="Rectangle 81"/>
          <p:cNvSpPr>
            <a:spLocks noChangeArrowheads="1"/>
          </p:cNvSpPr>
          <p:nvPr/>
        </p:nvSpPr>
        <p:spPr bwMode="auto">
          <a:xfrm>
            <a:off x="2239963" y="2724150"/>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6%</a:t>
            </a:r>
            <a:endParaRPr lang="en-US" sz="1800">
              <a:latin typeface="Arial" charset="0"/>
              <a:ea typeface="Arial" charset="0"/>
              <a:cs typeface="Arial" charset="0"/>
            </a:endParaRPr>
          </a:p>
        </p:txBody>
      </p:sp>
      <p:sp>
        <p:nvSpPr>
          <p:cNvPr id="40996" name="Rectangle 82"/>
          <p:cNvSpPr>
            <a:spLocks noChangeArrowheads="1"/>
          </p:cNvSpPr>
          <p:nvPr/>
        </p:nvSpPr>
        <p:spPr bwMode="auto">
          <a:xfrm>
            <a:off x="1714500" y="1028700"/>
            <a:ext cx="923925"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Advanced </a:t>
            </a:r>
            <a:endParaRPr lang="en-US" sz="1800">
              <a:latin typeface="Arial" charset="0"/>
              <a:ea typeface="Arial" charset="0"/>
              <a:cs typeface="Arial" charset="0"/>
            </a:endParaRPr>
          </a:p>
        </p:txBody>
      </p:sp>
      <p:sp>
        <p:nvSpPr>
          <p:cNvPr id="40997" name="Rectangle 83"/>
          <p:cNvSpPr>
            <a:spLocks noChangeArrowheads="1"/>
          </p:cNvSpPr>
          <p:nvPr/>
        </p:nvSpPr>
        <p:spPr bwMode="auto">
          <a:xfrm>
            <a:off x="1743075" y="1247775"/>
            <a:ext cx="8572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Scientific </a:t>
            </a:r>
            <a:endParaRPr lang="en-US" sz="1800">
              <a:latin typeface="Arial" charset="0"/>
              <a:ea typeface="Arial" charset="0"/>
              <a:cs typeface="Arial" charset="0"/>
            </a:endParaRPr>
          </a:p>
        </p:txBody>
      </p:sp>
      <p:sp>
        <p:nvSpPr>
          <p:cNvPr id="40998" name="Rectangle 84"/>
          <p:cNvSpPr>
            <a:spLocks noChangeArrowheads="1"/>
          </p:cNvSpPr>
          <p:nvPr/>
        </p:nvSpPr>
        <p:spPr bwMode="auto">
          <a:xfrm>
            <a:off x="1676400" y="1457325"/>
            <a:ext cx="9715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Computing</a:t>
            </a:r>
            <a:endParaRPr lang="en-US" sz="1800">
              <a:latin typeface="Arial" charset="0"/>
              <a:ea typeface="Arial" charset="0"/>
              <a:cs typeface="Arial" charset="0"/>
            </a:endParaRPr>
          </a:p>
        </p:txBody>
      </p:sp>
      <p:sp>
        <p:nvSpPr>
          <p:cNvPr id="40999" name="Rectangle 85"/>
          <p:cNvSpPr>
            <a:spLocks noChangeArrowheads="1"/>
          </p:cNvSpPr>
          <p:nvPr/>
        </p:nvSpPr>
        <p:spPr bwMode="auto">
          <a:xfrm>
            <a:off x="1971675" y="1676400"/>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6%</a:t>
            </a:r>
            <a:endParaRPr lang="en-US" sz="1800">
              <a:latin typeface="Arial" charset="0"/>
              <a:ea typeface="Arial" charset="0"/>
              <a:cs typeface="Arial" charset="0"/>
            </a:endParaRPr>
          </a:p>
        </p:txBody>
      </p:sp>
      <p:sp>
        <p:nvSpPr>
          <p:cNvPr id="41000" name="Rectangle 86"/>
          <p:cNvSpPr>
            <a:spLocks noChangeArrowheads="1"/>
          </p:cNvSpPr>
          <p:nvPr/>
        </p:nvSpPr>
        <p:spPr bwMode="auto">
          <a:xfrm>
            <a:off x="2551113" y="1028700"/>
            <a:ext cx="123825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Earth Sciences</a:t>
            </a:r>
            <a:endParaRPr lang="en-US" sz="1800">
              <a:latin typeface="Arial" charset="0"/>
              <a:ea typeface="Arial" charset="0"/>
              <a:cs typeface="Arial" charset="0"/>
            </a:endParaRPr>
          </a:p>
        </p:txBody>
      </p:sp>
      <p:sp>
        <p:nvSpPr>
          <p:cNvPr id="41001" name="Rectangle 87"/>
          <p:cNvSpPr>
            <a:spLocks noChangeArrowheads="1"/>
          </p:cNvSpPr>
          <p:nvPr/>
        </p:nvSpPr>
        <p:spPr bwMode="auto">
          <a:xfrm>
            <a:off x="2970213" y="1247775"/>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5%</a:t>
            </a:r>
            <a:endParaRPr lang="en-US" sz="1800">
              <a:latin typeface="Arial" charset="0"/>
              <a:ea typeface="Arial" charset="0"/>
              <a:cs typeface="Arial" charset="0"/>
            </a:endParaRPr>
          </a:p>
        </p:txBody>
      </p:sp>
      <p:sp>
        <p:nvSpPr>
          <p:cNvPr id="41002" name="Rectangle 88"/>
          <p:cNvSpPr>
            <a:spLocks noChangeArrowheads="1"/>
          </p:cNvSpPr>
          <p:nvPr/>
        </p:nvSpPr>
        <p:spPr bwMode="auto">
          <a:xfrm>
            <a:off x="3822700" y="990600"/>
            <a:ext cx="8763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19 Others</a:t>
            </a:r>
            <a:endParaRPr lang="en-US" sz="1800">
              <a:latin typeface="Arial" charset="0"/>
              <a:ea typeface="Arial" charset="0"/>
              <a:cs typeface="Arial" charset="0"/>
            </a:endParaRPr>
          </a:p>
        </p:txBody>
      </p:sp>
      <p:sp>
        <p:nvSpPr>
          <p:cNvPr id="41003" name="Rectangle 89"/>
          <p:cNvSpPr>
            <a:spLocks noChangeArrowheads="1"/>
          </p:cNvSpPr>
          <p:nvPr/>
        </p:nvSpPr>
        <p:spPr bwMode="auto">
          <a:xfrm>
            <a:off x="4079875" y="1209675"/>
            <a:ext cx="342900" cy="276225"/>
          </a:xfrm>
          <a:prstGeom prst="rect">
            <a:avLst/>
          </a:prstGeom>
          <a:noFill/>
          <a:ln w="9525">
            <a:noFill/>
            <a:miter lim="800000"/>
            <a:headEnd/>
            <a:tailEnd/>
          </a:ln>
        </p:spPr>
        <p:txBody>
          <a:bodyPr wrap="none" lIns="0" tIns="0" rIns="0" bIns="0">
            <a:prstTxWarp prst="textNoShape">
              <a:avLst/>
            </a:prstTxWarp>
            <a:spAutoFit/>
          </a:bodyPr>
          <a:lstStyle/>
          <a:p>
            <a:pPr algn="l" eaLnBrk="1" hangingPunct="1"/>
            <a:r>
              <a:rPr lang="en-US" sz="1400" b="1">
                <a:solidFill>
                  <a:srgbClr val="000000"/>
                </a:solidFill>
                <a:latin typeface="Calibri" charset="0"/>
                <a:ea typeface="Arial" charset="0"/>
                <a:cs typeface="Arial" charset="0"/>
              </a:rPr>
              <a:t>4%</a:t>
            </a:r>
            <a:endParaRPr lang="en-US" sz="1800">
              <a:latin typeface="Arial" charset="0"/>
              <a:ea typeface="Arial" charset="0"/>
              <a:cs typeface="Arial" charset="0"/>
            </a:endParaRPr>
          </a:p>
        </p:txBody>
      </p:sp>
      <p:sp>
        <p:nvSpPr>
          <p:cNvPr id="41004" name="TextBox 157"/>
          <p:cNvSpPr txBox="1">
            <a:spLocks noChangeArrowheads="1"/>
          </p:cNvSpPr>
          <p:nvPr/>
        </p:nvSpPr>
        <p:spPr bwMode="auto">
          <a:xfrm>
            <a:off x="2819400" y="5791200"/>
            <a:ext cx="3733800" cy="830263"/>
          </a:xfrm>
          <a:prstGeom prst="rect">
            <a:avLst/>
          </a:prstGeom>
          <a:noFill/>
          <a:ln w="9525">
            <a:noFill/>
            <a:miter lim="800000"/>
            <a:headEnd/>
            <a:tailEnd/>
          </a:ln>
        </p:spPr>
        <p:txBody>
          <a:bodyPr>
            <a:prstTxWarp prst="textNoShape">
              <a:avLst/>
            </a:prstTxWarp>
            <a:spAutoFit/>
          </a:bodyPr>
          <a:lstStyle/>
          <a:p>
            <a:r>
              <a:rPr lang="en-US" sz="1600" b="1" i="1">
                <a:solidFill>
                  <a:srgbClr val="A34751"/>
                </a:solidFill>
                <a:latin typeface="Comic Sans MS" charset="0"/>
              </a:rPr>
              <a:t>&gt;27B NUs Delivered in 2009</a:t>
            </a:r>
          </a:p>
          <a:p>
            <a:r>
              <a:rPr lang="en-US" sz="1600" b="1" i="1">
                <a:solidFill>
                  <a:srgbClr val="A34751"/>
                </a:solidFill>
                <a:latin typeface="Comic Sans MS" charset="0"/>
              </a:rPr>
              <a:t>Over 1,200 projects supported</a:t>
            </a:r>
          </a:p>
          <a:p>
            <a:endParaRPr lang="en-US" sz="1600" b="1" i="1">
              <a:solidFill>
                <a:srgbClr val="A34751"/>
              </a:solidFill>
              <a:latin typeface="Comic Sans MS" charset="0"/>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1"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How TeraGrid Is Used</a:t>
            </a:r>
          </a:p>
        </p:txBody>
      </p:sp>
      <p:graphicFrame>
        <p:nvGraphicFramePr>
          <p:cNvPr id="4" name="Group 2"/>
          <p:cNvGraphicFramePr>
            <a:graphicFrameLocks noGrp="1"/>
          </p:cNvGraphicFramePr>
          <p:nvPr/>
        </p:nvGraphicFramePr>
        <p:xfrm>
          <a:off x="228600" y="1143000"/>
          <a:ext cx="8686800" cy="4419600"/>
        </p:xfrm>
        <a:graphic>
          <a:graphicData uri="http://schemas.openxmlformats.org/drawingml/2006/table">
            <a:tbl>
              <a:tblPr/>
              <a:tblGrid>
                <a:gridCol w="5181600"/>
                <a:gridCol w="3505200"/>
              </a:tblGrid>
              <a:tr h="762000">
                <a:tc>
                  <a:txBody>
                    <a:bodyPr/>
                    <a:lstStyle/>
                    <a:p>
                      <a:pPr marL="0" marR="0" lvl="0" indent="0" algn="l"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000" b="0" i="0" u="none" strike="noStrike" cap="none" normalizeH="0" baseline="0">
                          <a:ln>
                            <a:noFill/>
                          </a:ln>
                          <a:solidFill>
                            <a:srgbClr val="0E0B80"/>
                          </a:solidFill>
                          <a:effectLst>
                            <a:outerShdw blurRad="38100" dist="38100" dir="2700000" algn="tl">
                              <a:srgbClr val="DDDDDD"/>
                            </a:outerShdw>
                          </a:effectLst>
                          <a:latin typeface="Tahoma" charset="0"/>
                          <a:ea typeface="ＭＳ Ｐゴシック" charset="-128"/>
                          <a:cs typeface="ＭＳ Ｐゴシック" charset="-128"/>
                        </a:rPr>
                        <a:t>Use Modality</a:t>
                      </a:r>
                    </a:p>
                  </a:txBody>
                  <a:tcPr marL="25400" marR="25400" marT="25400" marB="254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000" b="0" i="0" u="none" strike="noStrike" cap="none" normalizeH="0" baseline="0">
                          <a:ln>
                            <a:noFill/>
                          </a:ln>
                          <a:solidFill>
                            <a:srgbClr val="80110E"/>
                          </a:solidFill>
                          <a:effectLst>
                            <a:outerShdw blurRad="38100" dist="38100" dir="2700000" algn="tl">
                              <a:srgbClr val="DDDDDD"/>
                            </a:outerShdw>
                          </a:effectLst>
                          <a:latin typeface="Tahoma" charset="0"/>
                          <a:ea typeface="ＭＳ Ｐゴシック" charset="-128"/>
                          <a:cs typeface="ＭＳ Ｐゴシック" charset="-128"/>
                        </a:rPr>
                        <a:t>Community Size</a:t>
                      </a:r>
                      <a:r>
                        <a:rPr kumimoji="0" lang="en-US" sz="2600" b="0" i="0" u="none" strike="noStrike" cap="none" normalizeH="0" baseline="0">
                          <a:ln>
                            <a:noFill/>
                          </a:ln>
                          <a:solidFill>
                            <a:srgbClr val="80110E"/>
                          </a:solidFill>
                          <a:effectLst>
                            <a:outerShdw blurRad="38100" dist="38100" dir="2700000" algn="tl">
                              <a:srgbClr val="DDDDDD"/>
                            </a:outerShdw>
                          </a:effectLst>
                          <a:latin typeface="Tahoma" charset="0"/>
                          <a:ea typeface="ＭＳ Ｐゴシック" charset="-128"/>
                          <a:cs typeface="ＭＳ Ｐゴシック" charset="-128"/>
                        </a:rPr>
                        <a:t/>
                      </a:r>
                      <a:br>
                        <a:rPr kumimoji="0" lang="en-US" sz="2600" b="0" i="0" u="none" strike="noStrike" cap="none" normalizeH="0" baseline="0">
                          <a:ln>
                            <a:noFill/>
                          </a:ln>
                          <a:solidFill>
                            <a:srgbClr val="80110E"/>
                          </a:solidFill>
                          <a:effectLst>
                            <a:outerShdw blurRad="38100" dist="38100" dir="2700000" algn="tl">
                              <a:srgbClr val="DDDDDD"/>
                            </a:outerShdw>
                          </a:effectLst>
                          <a:latin typeface="Tahoma" charset="0"/>
                          <a:ea typeface="ＭＳ Ｐゴシック" charset="-128"/>
                          <a:cs typeface="ＭＳ Ｐゴシック" charset="-128"/>
                        </a:rPr>
                      </a:br>
                      <a:r>
                        <a:rPr kumimoji="0" lang="en-US" sz="1900" b="0" i="0" u="none" strike="noStrike" cap="none" normalizeH="0" baseline="0">
                          <a:ln>
                            <a:noFill/>
                          </a:ln>
                          <a:solidFill>
                            <a:srgbClr val="80110E"/>
                          </a:solidFill>
                          <a:effectLst>
                            <a:outerShdw blurRad="38100" dist="38100" dir="2700000" algn="tl">
                              <a:srgbClr val="DDDDDD"/>
                            </a:outerShdw>
                          </a:effectLst>
                          <a:latin typeface="Tahoma" charset="0"/>
                          <a:ea typeface="ＭＳ Ｐゴシック" charset="-128"/>
                          <a:cs typeface="ＭＳ Ｐゴシック" charset="-128"/>
                        </a:rPr>
                        <a:t>(rough est. - number of users)</a:t>
                      </a:r>
                    </a:p>
                  </a:txBody>
                  <a:tcPr marL="25400" marR="2540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Batch Computing on Individual Resources</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850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Exploratory and Application Porting</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650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Workflow, Ensemble, and Parameter Sweep</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250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Science Gateway Access</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500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Remote Interactive Steering and Visualization</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35</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8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1900" b="0" i="0" u="none" strike="noStrike" cap="none" normalizeH="0" baseline="0">
                          <a:ln>
                            <a:noFill/>
                          </a:ln>
                          <a:solidFill>
                            <a:srgbClr val="0E0B80"/>
                          </a:solidFill>
                          <a:effectLst/>
                          <a:latin typeface="Tahoma" charset="0"/>
                          <a:ea typeface="ＭＳ Ｐゴシック" charset="-128"/>
                          <a:cs typeface="ＭＳ Ｐゴシック" charset="-128"/>
                        </a:rPr>
                        <a:t>Tightly-Coupled Distributed Computation</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5000"/>
                        </a:lnSpc>
                        <a:spcBef>
                          <a:spcPct val="0"/>
                        </a:spcBef>
                        <a:spcAft>
                          <a:spcPct val="0"/>
                        </a:spcAft>
                        <a:buClrTx/>
                        <a:buSzTx/>
                        <a:buFontTx/>
                        <a:buNone/>
                        <a:tabLst>
                          <a:tab pos="558800" algn="l"/>
                          <a:tab pos="596900" algn="l"/>
                          <a:tab pos="1511300" algn="l"/>
                          <a:tab pos="2425700" algn="l"/>
                          <a:tab pos="3340100" algn="l"/>
                          <a:tab pos="4254500" algn="l"/>
                          <a:tab pos="5168900" algn="l"/>
                          <a:tab pos="6083300" algn="l"/>
                          <a:tab pos="6997700" algn="l"/>
                          <a:tab pos="7912100" algn="l"/>
                        </a:tabLst>
                      </a:pPr>
                      <a:r>
                        <a:rPr kumimoji="0" lang="en-US" sz="3200" b="0" i="0" u="none" strike="noStrike" cap="none" normalizeH="0" baseline="0">
                          <a:ln>
                            <a:noFill/>
                          </a:ln>
                          <a:solidFill>
                            <a:srgbClr val="80110E"/>
                          </a:solidFill>
                          <a:effectLst/>
                          <a:latin typeface="Tahoma" charset="0"/>
                          <a:ea typeface="ＭＳ Ｐゴシック" charset="-128"/>
                          <a:cs typeface="ＭＳ Ｐゴシック" charset="-128"/>
                        </a:rPr>
                        <a:t>10</a:t>
                      </a:r>
                    </a:p>
                  </a:txBody>
                  <a:tcPr marL="38100" marR="38100" marT="38100" marB="381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3010" name="Object 2"/>
          <p:cNvGraphicFramePr>
            <a:graphicFrameLocks/>
          </p:cNvGraphicFramePr>
          <p:nvPr/>
        </p:nvGraphicFramePr>
        <p:xfrm>
          <a:off x="5664200" y="2590800"/>
          <a:ext cx="2184400" cy="2192338"/>
        </p:xfrm>
        <a:graphic>
          <a:graphicData uri="http://schemas.openxmlformats.org/presentationml/2006/ole">
            <p:oleObj spid="_x0000_s220162" name="Chart" r:id="rId3" imgW="0" imgH="0" progId="MSGraph.Chart.8">
              <p:embed/>
            </p:oleObj>
          </a:graphicData>
        </a:graphic>
      </p:graphicFrame>
      <p:sp>
        <p:nvSpPr>
          <p:cNvPr id="43038" name="Text Box 8"/>
          <p:cNvSpPr txBox="1">
            <a:spLocks noChangeArrowheads="1"/>
          </p:cNvSpPr>
          <p:nvPr/>
        </p:nvSpPr>
        <p:spPr bwMode="auto">
          <a:xfrm>
            <a:off x="228600" y="5562600"/>
            <a:ext cx="908050" cy="276225"/>
          </a:xfrm>
          <a:prstGeom prst="rect">
            <a:avLst/>
          </a:prstGeom>
          <a:noFill/>
          <a:ln w="9525">
            <a:noFill/>
            <a:miter lim="800000"/>
            <a:headEnd/>
            <a:tailEnd/>
          </a:ln>
        </p:spPr>
        <p:txBody>
          <a:bodyPr wrap="none">
            <a:prstTxWarp prst="textNoShape">
              <a:avLst/>
            </a:prstTxWarp>
            <a:spAutoFit/>
          </a:bodyPr>
          <a:lstStyle/>
          <a:p>
            <a:r>
              <a:rPr lang="en-US" i="1"/>
              <a:t>2006 data</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a:xfrm>
            <a:off x="928542" y="263715"/>
            <a:ext cx="8215458" cy="914400"/>
          </a:xfrm>
        </p:spPr>
        <p:txBody>
          <a:bodyPr>
            <a:noAutofit/>
          </a:bodyPr>
          <a:lstStyle/>
          <a:p>
            <a:r>
              <a:rPr lang="en-US" sz="2800" dirty="0" smtClean="0"/>
              <a:t>Distributed </a:t>
            </a:r>
            <a:r>
              <a:rPr lang="en-US" sz="2800" dirty="0" err="1" smtClean="0"/>
              <a:t>Applicatoins</a:t>
            </a:r>
            <a:r>
              <a:rPr lang="en-US" sz="2800" dirty="0" smtClean="0"/>
              <a:t/>
            </a:r>
            <a:br>
              <a:rPr lang="en-US" sz="2800" dirty="0" smtClean="0"/>
            </a:br>
            <a:r>
              <a:rPr lang="en-US" sz="2400" dirty="0" smtClean="0">
                <a:solidFill>
                  <a:schemeClr val="bg1">
                    <a:lumMod val="75000"/>
                  </a:schemeClr>
                </a:solidFill>
              </a:rPr>
              <a:t>IDEAS: Development Objectives</a:t>
            </a:r>
          </a:p>
        </p:txBody>
      </p:sp>
      <p:sp>
        <p:nvSpPr>
          <p:cNvPr id="33795" name="Content Placeholder 2"/>
          <p:cNvSpPr>
            <a:spLocks noGrp="1"/>
          </p:cNvSpPr>
          <p:nvPr>
            <p:ph idx="1"/>
          </p:nvPr>
        </p:nvSpPr>
        <p:spPr>
          <a:xfrm>
            <a:off x="757947" y="1791489"/>
            <a:ext cx="7966954" cy="4295090"/>
          </a:xfrm>
        </p:spPr>
        <p:txBody>
          <a:bodyPr>
            <a:normAutofit fontScale="92500" lnSpcReduction="20000"/>
          </a:bodyPr>
          <a:lstStyle/>
          <a:p>
            <a:r>
              <a:rPr lang="en-US" b="1" dirty="0" smtClean="0">
                <a:solidFill>
                  <a:srgbClr val="800000"/>
                </a:solidFill>
              </a:rPr>
              <a:t>I</a:t>
            </a:r>
            <a:r>
              <a:rPr lang="en-US" b="1" dirty="0" smtClean="0">
                <a:solidFill>
                  <a:schemeClr val="tx1">
                    <a:lumMod val="75000"/>
                    <a:lumOff val="25000"/>
                  </a:schemeClr>
                </a:solidFill>
              </a:rPr>
              <a:t>nteroperability</a:t>
            </a:r>
            <a:r>
              <a:rPr lang="en-US" b="1" dirty="0" smtClean="0">
                <a:solidFill>
                  <a:srgbClr val="800000"/>
                </a:solidFill>
              </a:rPr>
              <a:t>:</a:t>
            </a:r>
            <a:r>
              <a:rPr lang="en-US" b="1" dirty="0" smtClean="0"/>
              <a:t>  </a:t>
            </a:r>
            <a:r>
              <a:rPr lang="en-US" dirty="0" smtClean="0"/>
              <a:t>Ability to work across multiple distributed resources</a:t>
            </a:r>
          </a:p>
          <a:p>
            <a:r>
              <a:rPr lang="en-US" b="1" dirty="0" smtClean="0">
                <a:solidFill>
                  <a:srgbClr val="800000"/>
                </a:solidFill>
              </a:rPr>
              <a:t>D</a:t>
            </a:r>
            <a:r>
              <a:rPr lang="en-US" b="1" dirty="0" smtClean="0">
                <a:solidFill>
                  <a:schemeClr val="tx1">
                    <a:lumMod val="75000"/>
                    <a:lumOff val="25000"/>
                  </a:schemeClr>
                </a:solidFill>
              </a:rPr>
              <a:t>istributed Scale-Out</a:t>
            </a:r>
            <a:r>
              <a:rPr lang="en-US" b="1" dirty="0" smtClean="0">
                <a:solidFill>
                  <a:srgbClr val="800000"/>
                </a:solidFill>
              </a:rPr>
              <a:t>:  </a:t>
            </a:r>
            <a:r>
              <a:rPr lang="en-US" dirty="0" smtClean="0"/>
              <a:t>The ability to utilize multiple distributed resources concurrently</a:t>
            </a:r>
          </a:p>
          <a:p>
            <a:r>
              <a:rPr lang="en-US" b="1" dirty="0" smtClean="0">
                <a:solidFill>
                  <a:srgbClr val="800000"/>
                </a:solidFill>
              </a:rPr>
              <a:t>E</a:t>
            </a:r>
            <a:r>
              <a:rPr lang="en-US" b="1" dirty="0" smtClean="0">
                <a:solidFill>
                  <a:schemeClr val="tx1">
                    <a:lumMod val="75000"/>
                    <a:lumOff val="25000"/>
                  </a:schemeClr>
                </a:solidFill>
              </a:rPr>
              <a:t>xtensibility:</a:t>
            </a:r>
            <a:r>
              <a:rPr lang="en-US" dirty="0" smtClean="0">
                <a:solidFill>
                  <a:srgbClr val="800000"/>
                </a:solidFill>
              </a:rPr>
              <a:t> </a:t>
            </a:r>
            <a:r>
              <a:rPr lang="en-US" dirty="0" smtClean="0"/>
              <a:t>Support new abstractions, different programming systems, infrastructure</a:t>
            </a:r>
          </a:p>
          <a:p>
            <a:r>
              <a:rPr lang="en-US" b="1" dirty="0" err="1" smtClean="0">
                <a:solidFill>
                  <a:srgbClr val="800000"/>
                </a:solidFill>
              </a:rPr>
              <a:t>A</a:t>
            </a:r>
            <a:r>
              <a:rPr lang="en-US" b="1" dirty="0" err="1" smtClean="0">
                <a:solidFill>
                  <a:schemeClr val="tx1">
                    <a:lumMod val="75000"/>
                    <a:lumOff val="25000"/>
                  </a:schemeClr>
                </a:solidFill>
              </a:rPr>
              <a:t>daptivity</a:t>
            </a:r>
            <a:r>
              <a:rPr lang="en-US" b="1" dirty="0" smtClean="0">
                <a:solidFill>
                  <a:schemeClr val="tx1">
                    <a:lumMod val="75000"/>
                    <a:lumOff val="25000"/>
                  </a:schemeClr>
                </a:solidFill>
              </a:rPr>
              <a:t>:</a:t>
            </a:r>
            <a:r>
              <a:rPr lang="en-US" dirty="0" smtClean="0">
                <a:solidFill>
                  <a:schemeClr val="tx1">
                    <a:lumMod val="75000"/>
                    <a:lumOff val="25000"/>
                  </a:schemeClr>
                </a:solidFill>
              </a:rPr>
              <a:t> </a:t>
            </a:r>
            <a:r>
              <a:rPr lang="en-US" dirty="0" smtClean="0"/>
              <a:t>Response to fluctuations in dynamic resource and availability of dynamic data </a:t>
            </a:r>
          </a:p>
          <a:p>
            <a:r>
              <a:rPr lang="en-US" b="1" dirty="0" smtClean="0">
                <a:solidFill>
                  <a:srgbClr val="800000"/>
                </a:solidFill>
              </a:rPr>
              <a:t>S</a:t>
            </a:r>
            <a:r>
              <a:rPr lang="en-US" b="1" dirty="0" smtClean="0">
                <a:solidFill>
                  <a:schemeClr val="tx1">
                    <a:lumMod val="75000"/>
                    <a:lumOff val="25000"/>
                  </a:schemeClr>
                </a:solidFill>
              </a:rPr>
              <a:t>implicity:</a:t>
            </a:r>
            <a:r>
              <a:rPr lang="en-US" dirty="0" smtClean="0">
                <a:solidFill>
                  <a:schemeClr val="tx1">
                    <a:lumMod val="75000"/>
                    <a:lumOff val="25000"/>
                  </a:schemeClr>
                </a:solidFill>
              </a:rPr>
              <a:t> </a:t>
            </a:r>
            <a:r>
              <a:rPr lang="en-US" dirty="0" smtClean="0"/>
              <a:t>Accommodate  above distributed concerns at different levels easily…</a:t>
            </a:r>
          </a:p>
          <a:p>
            <a:pPr>
              <a:buNone/>
            </a:pPr>
            <a:r>
              <a:rPr lang="en-US" dirty="0" smtClean="0">
                <a:solidFill>
                  <a:srgbClr val="800000"/>
                </a:solidFill>
              </a:rPr>
              <a:t>     Challenge: How to develop DA that are effective and efficient with the above as first-class objectives?</a:t>
            </a:r>
          </a:p>
          <a:p>
            <a:endParaRPr lang="en-US" dirty="0" smtClean="0"/>
          </a:p>
          <a:p>
            <a:endParaRPr lang="en-US" dirty="0" smtClean="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1"/>
          <p:cNvGrpSpPr/>
          <p:nvPr/>
        </p:nvGrpSpPr>
        <p:grpSpPr>
          <a:xfrm>
            <a:off x="1096243" y="1177979"/>
            <a:ext cx="7490367" cy="5558061"/>
            <a:chOff x="463601" y="667821"/>
            <a:chExt cx="8691939" cy="6072317"/>
          </a:xfrm>
        </p:grpSpPr>
        <p:pic>
          <p:nvPicPr>
            <p:cNvPr id="5121" name="Picture 1"/>
            <p:cNvPicPr>
              <a:picLocks noChangeAspect="1" noChangeArrowheads="1"/>
            </p:cNvPicPr>
            <p:nvPr/>
          </p:nvPicPr>
          <p:blipFill>
            <a:blip r:embed="rId3"/>
            <a:srcRect/>
            <a:stretch>
              <a:fillRect/>
            </a:stretch>
          </p:blipFill>
          <p:spPr bwMode="auto">
            <a:xfrm>
              <a:off x="2532904" y="3564389"/>
              <a:ext cx="1714500" cy="1285875"/>
            </a:xfrm>
            <a:prstGeom prst="rect">
              <a:avLst/>
            </a:prstGeom>
            <a:noFill/>
            <a:ln w="12700" cap="flat">
              <a:noFill/>
              <a:miter lim="800000"/>
              <a:headEnd/>
              <a:tailEnd/>
            </a:ln>
          </p:spPr>
        </p:pic>
        <p:sp>
          <p:nvSpPr>
            <p:cNvPr id="5123" name="Line 3"/>
            <p:cNvSpPr>
              <a:spLocks noChangeShapeType="1"/>
            </p:cNvSpPr>
            <p:nvPr/>
          </p:nvSpPr>
          <p:spPr bwMode="auto">
            <a:xfrm>
              <a:off x="1166662" y="721399"/>
              <a:ext cx="0" cy="5223867"/>
            </a:xfrm>
            <a:prstGeom prst="line">
              <a:avLst/>
            </a:prstGeom>
            <a:noFill/>
            <a:ln w="38100" cap="flat">
              <a:solidFill>
                <a:schemeClr val="tx1"/>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5124" name="Line 4"/>
            <p:cNvSpPr>
              <a:spLocks noChangeShapeType="1"/>
            </p:cNvSpPr>
            <p:nvPr/>
          </p:nvSpPr>
          <p:spPr bwMode="auto">
            <a:xfrm flipH="1">
              <a:off x="1166662" y="5927407"/>
              <a:ext cx="6822281" cy="0"/>
            </a:xfrm>
            <a:prstGeom prst="line">
              <a:avLst/>
            </a:prstGeom>
            <a:noFill/>
            <a:ln w="38100" cap="flat">
              <a:solidFill>
                <a:schemeClr val="tx1"/>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5125" name="Rectangle 5"/>
            <p:cNvSpPr>
              <a:spLocks/>
            </p:cNvSpPr>
            <p:nvPr/>
          </p:nvSpPr>
          <p:spPr bwMode="auto">
            <a:xfrm>
              <a:off x="3535262" y="6168507"/>
              <a:ext cx="1851524" cy="57163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1700" dirty="0">
                  <a:solidFill>
                    <a:srgbClr val="003DCC"/>
                  </a:solidFill>
                  <a:latin typeface="Calibri Italic" charset="0"/>
                  <a:ea typeface="Calibri Italic" charset="0"/>
                  <a:cs typeface="Calibri Italic" charset="0"/>
                  <a:sym typeface="Calibri Italic" charset="0"/>
                </a:rPr>
                <a:t>Size of the System</a:t>
              </a:r>
            </a:p>
            <a:p>
              <a:r>
                <a:rPr lang="en-US" sz="1700" dirty="0">
                  <a:solidFill>
                    <a:srgbClr val="003DCC"/>
                  </a:solidFill>
                  <a:latin typeface="Calibri Italic" charset="0"/>
                  <a:ea typeface="Calibri Italic" charset="0"/>
                  <a:cs typeface="Calibri Italic" charset="0"/>
                  <a:sym typeface="Calibri Italic" charset="0"/>
                </a:rPr>
                <a:t>(# of atoms)</a:t>
              </a:r>
            </a:p>
          </p:txBody>
        </p:sp>
        <p:sp>
          <p:nvSpPr>
            <p:cNvPr id="5126" name="Rectangle 6"/>
            <p:cNvSpPr>
              <a:spLocks/>
            </p:cNvSpPr>
            <p:nvPr/>
          </p:nvSpPr>
          <p:spPr bwMode="auto">
            <a:xfrm>
              <a:off x="1068435" y="5980984"/>
              <a:ext cx="7028043"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ourier New Bold" charset="0"/>
                  <a:ea typeface="Courier New Bold" charset="0"/>
                  <a:cs typeface="Courier New Bold" charset="0"/>
                  <a:sym typeface="Courier New Bold" charset="0"/>
                </a:rPr>
                <a:t>0    10   10</a:t>
              </a:r>
              <a:r>
                <a:rPr lang="en-US" sz="1700" baseline="32000" dirty="0">
                  <a:latin typeface="Courier New Bold" charset="0"/>
                  <a:ea typeface="Courier New Bold" charset="0"/>
                  <a:cs typeface="Courier New Bold" charset="0"/>
                  <a:sym typeface="Courier New Bold" charset="0"/>
                </a:rPr>
                <a:t>2</a:t>
              </a:r>
              <a:r>
                <a:rPr lang="en-US" sz="1700" dirty="0">
                  <a:latin typeface="Courier New Bold" charset="0"/>
                  <a:ea typeface="Courier New Bold" charset="0"/>
                  <a:cs typeface="Courier New Bold" charset="0"/>
                  <a:sym typeface="Courier New Bold" charset="0"/>
                </a:rPr>
                <a:t>   10</a:t>
              </a:r>
              <a:r>
                <a:rPr lang="en-US" sz="1700" baseline="32000" dirty="0">
                  <a:latin typeface="Courier New Bold" charset="0"/>
                  <a:ea typeface="Courier New Bold" charset="0"/>
                  <a:cs typeface="Courier New Bold" charset="0"/>
                  <a:sym typeface="Courier New Bold" charset="0"/>
                </a:rPr>
                <a:t>3</a:t>
              </a:r>
              <a:r>
                <a:rPr lang="en-US" sz="1700" dirty="0">
                  <a:latin typeface="Courier New Bold" charset="0"/>
                  <a:ea typeface="Courier New Bold" charset="0"/>
                  <a:cs typeface="Courier New Bold" charset="0"/>
                  <a:sym typeface="Courier New Bold" charset="0"/>
                </a:rPr>
                <a:t>   10</a:t>
              </a:r>
              <a:r>
                <a:rPr lang="en-US" sz="1700" baseline="32000" dirty="0">
                  <a:latin typeface="Courier New Bold" charset="0"/>
                  <a:ea typeface="Courier New Bold" charset="0"/>
                  <a:cs typeface="Courier New Bold" charset="0"/>
                  <a:sym typeface="Courier New Bold" charset="0"/>
                </a:rPr>
                <a:t>4</a:t>
              </a:r>
              <a:r>
                <a:rPr lang="en-US" sz="1700" dirty="0">
                  <a:latin typeface="Courier New Bold" charset="0"/>
                  <a:ea typeface="Courier New Bold" charset="0"/>
                  <a:cs typeface="Courier New Bold" charset="0"/>
                  <a:sym typeface="Courier New Bold" charset="0"/>
                </a:rPr>
                <a:t>   10</a:t>
              </a:r>
              <a:r>
                <a:rPr lang="en-US" sz="1700" baseline="32000" dirty="0">
                  <a:latin typeface="Courier New Bold" charset="0"/>
                  <a:ea typeface="Courier New Bold" charset="0"/>
                  <a:cs typeface="Courier New Bold" charset="0"/>
                  <a:sym typeface="Courier New Bold" charset="0"/>
                </a:rPr>
                <a:t>5</a:t>
              </a:r>
              <a:r>
                <a:rPr lang="en-US" sz="1700" dirty="0">
                  <a:latin typeface="Courier New Bold" charset="0"/>
                  <a:ea typeface="Courier New Bold" charset="0"/>
                  <a:cs typeface="Courier New Bold" charset="0"/>
                  <a:sym typeface="Courier New Bold" charset="0"/>
                </a:rPr>
                <a:t>   10</a:t>
              </a:r>
              <a:r>
                <a:rPr lang="en-US" sz="1700" baseline="32000" dirty="0">
                  <a:latin typeface="Courier New Bold" charset="0"/>
                  <a:ea typeface="Courier New Bold" charset="0"/>
                  <a:cs typeface="Courier New Bold" charset="0"/>
                  <a:sym typeface="Courier New Bold" charset="0"/>
                </a:rPr>
                <a:t>6</a:t>
              </a:r>
              <a:r>
                <a:rPr lang="en-US" sz="1700" dirty="0">
                  <a:latin typeface="Courier New Bold" charset="0"/>
                  <a:ea typeface="Courier New Bold" charset="0"/>
                  <a:cs typeface="Courier New Bold" charset="0"/>
                  <a:sym typeface="Courier New Bold" charset="0"/>
                </a:rPr>
                <a:t>   10</a:t>
              </a:r>
              <a:r>
                <a:rPr lang="en-US" sz="1700" baseline="32000" dirty="0">
                  <a:latin typeface="Courier New Bold" charset="0"/>
                  <a:ea typeface="Courier New Bold" charset="0"/>
                  <a:cs typeface="Courier New Bold" charset="0"/>
                  <a:sym typeface="Courier New Bold" charset="0"/>
                </a:rPr>
                <a:t>7   ....</a:t>
              </a:r>
            </a:p>
          </p:txBody>
        </p:sp>
        <p:sp>
          <p:nvSpPr>
            <p:cNvPr id="5127" name="Rectangle 7"/>
            <p:cNvSpPr>
              <a:spLocks/>
            </p:cNvSpPr>
            <p:nvPr/>
          </p:nvSpPr>
          <p:spPr bwMode="auto">
            <a:xfrm>
              <a:off x="773756" y="5713093"/>
              <a:ext cx="172813"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err="1">
                  <a:latin typeface="Calibri" pitchFamily="-65" charset="0"/>
                  <a:ea typeface="Calibri" pitchFamily="-65" charset="0"/>
                  <a:cs typeface="Calibri" pitchFamily="-65" charset="0"/>
                  <a:sym typeface="Calibri" pitchFamily="-65" charset="0"/>
                </a:rPr>
                <a:t>fs</a:t>
              </a:r>
              <a:endParaRPr lang="en-US" sz="1700" dirty="0">
                <a:latin typeface="Calibri" pitchFamily="-65" charset="0"/>
                <a:ea typeface="Calibri" pitchFamily="-65" charset="0"/>
                <a:cs typeface="Calibri" pitchFamily="-65" charset="0"/>
                <a:sym typeface="Calibri" pitchFamily="-65" charset="0"/>
              </a:endParaRPr>
            </a:p>
          </p:txBody>
        </p:sp>
        <p:sp>
          <p:nvSpPr>
            <p:cNvPr id="5128" name="Rectangle 8"/>
            <p:cNvSpPr>
              <a:spLocks/>
            </p:cNvSpPr>
            <p:nvPr/>
          </p:nvSpPr>
          <p:spPr bwMode="auto">
            <a:xfrm>
              <a:off x="746968" y="4837984"/>
              <a:ext cx="230622"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err="1">
                  <a:latin typeface="Calibri" pitchFamily="-65" charset="0"/>
                  <a:ea typeface="Calibri" pitchFamily="-65" charset="0"/>
                  <a:cs typeface="Calibri" pitchFamily="-65" charset="0"/>
                  <a:sym typeface="Calibri" pitchFamily="-65" charset="0"/>
                </a:rPr>
                <a:t>ps</a:t>
              </a:r>
              <a:endParaRPr lang="en-US" sz="1700" dirty="0">
                <a:latin typeface="Calibri" pitchFamily="-65" charset="0"/>
                <a:ea typeface="Calibri" pitchFamily="-65" charset="0"/>
                <a:cs typeface="Calibri" pitchFamily="-65" charset="0"/>
                <a:sym typeface="Calibri" pitchFamily="-65" charset="0"/>
              </a:endParaRPr>
            </a:p>
          </p:txBody>
        </p:sp>
        <p:sp>
          <p:nvSpPr>
            <p:cNvPr id="5129" name="Rectangle 9"/>
            <p:cNvSpPr>
              <a:spLocks/>
            </p:cNvSpPr>
            <p:nvPr/>
          </p:nvSpPr>
          <p:spPr bwMode="auto">
            <a:xfrm>
              <a:off x="746968" y="3962876"/>
              <a:ext cx="231858"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alibri" pitchFamily="-65" charset="0"/>
                  <a:ea typeface="Calibri" pitchFamily="-65" charset="0"/>
                  <a:cs typeface="Calibri" pitchFamily="-65" charset="0"/>
                  <a:sym typeface="Calibri" pitchFamily="-65" charset="0"/>
                </a:rPr>
                <a:t>ns</a:t>
              </a:r>
            </a:p>
          </p:txBody>
        </p:sp>
        <p:sp>
          <p:nvSpPr>
            <p:cNvPr id="5130" name="Rectangle 10"/>
            <p:cNvSpPr>
              <a:spLocks/>
            </p:cNvSpPr>
            <p:nvPr/>
          </p:nvSpPr>
          <p:spPr bwMode="auto">
            <a:xfrm>
              <a:off x="746966" y="3087766"/>
              <a:ext cx="244704"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err="1">
                  <a:latin typeface="Symbol" pitchFamily="-65" charset="2"/>
                  <a:ea typeface="Symbol" pitchFamily="-65" charset="2"/>
                  <a:cs typeface="Symbol" pitchFamily="-65" charset="2"/>
                  <a:sym typeface="Symbol" pitchFamily="-65" charset="2"/>
                </a:rPr>
                <a:t>μ</a:t>
              </a:r>
              <a:r>
                <a:rPr lang="en-US" sz="1700" dirty="0" err="1">
                  <a:latin typeface="Calibri" pitchFamily="-65" charset="0"/>
                  <a:ea typeface="Calibri" pitchFamily="-65" charset="0"/>
                  <a:cs typeface="Calibri" pitchFamily="-65" charset="0"/>
                  <a:sym typeface="Calibri" pitchFamily="-65" charset="0"/>
                </a:rPr>
                <a:t>s</a:t>
              </a:r>
              <a:endParaRPr lang="en-US" sz="1700" dirty="0">
                <a:latin typeface="Calibri" pitchFamily="-65" charset="0"/>
                <a:ea typeface="Calibri" pitchFamily="-65" charset="0"/>
                <a:cs typeface="Calibri" pitchFamily="-65" charset="0"/>
                <a:sym typeface="Calibri" pitchFamily="-65" charset="0"/>
              </a:endParaRPr>
            </a:p>
          </p:txBody>
        </p:sp>
        <p:sp>
          <p:nvSpPr>
            <p:cNvPr id="5131" name="Rectangle 11"/>
            <p:cNvSpPr>
              <a:spLocks/>
            </p:cNvSpPr>
            <p:nvPr/>
          </p:nvSpPr>
          <p:spPr bwMode="auto">
            <a:xfrm>
              <a:off x="746966" y="2212657"/>
              <a:ext cx="310467"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alibri" pitchFamily="-65" charset="0"/>
                  <a:ea typeface="Calibri" pitchFamily="-65" charset="0"/>
                  <a:cs typeface="Calibri" pitchFamily="-65" charset="0"/>
                  <a:sym typeface="Calibri" pitchFamily="-65" charset="0"/>
                </a:rPr>
                <a:t>ms</a:t>
              </a:r>
            </a:p>
          </p:txBody>
        </p:sp>
        <p:sp>
          <p:nvSpPr>
            <p:cNvPr id="5132" name="Rectangle 12"/>
            <p:cNvSpPr>
              <a:spLocks/>
            </p:cNvSpPr>
            <p:nvPr/>
          </p:nvSpPr>
          <p:spPr bwMode="auto">
            <a:xfrm>
              <a:off x="836263" y="1328618"/>
              <a:ext cx="98944"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err="1">
                  <a:latin typeface="Calibri" pitchFamily="-65" charset="0"/>
                  <a:ea typeface="Calibri" pitchFamily="-65" charset="0"/>
                  <a:cs typeface="Calibri" pitchFamily="-65" charset="0"/>
                  <a:sym typeface="Calibri" pitchFamily="-65" charset="0"/>
                </a:rPr>
                <a:t>s</a:t>
              </a:r>
              <a:endParaRPr lang="en-US" sz="1700" dirty="0">
                <a:latin typeface="Calibri" pitchFamily="-65" charset="0"/>
                <a:ea typeface="Calibri" pitchFamily="-65" charset="0"/>
                <a:cs typeface="Calibri" pitchFamily="-65" charset="0"/>
                <a:sym typeface="Calibri" pitchFamily="-65" charset="0"/>
              </a:endParaRPr>
            </a:p>
          </p:txBody>
        </p:sp>
        <p:pic>
          <p:nvPicPr>
            <p:cNvPr id="5133" name="Picture 13"/>
            <p:cNvPicPr>
              <a:picLocks noChangeAspect="1" noChangeArrowheads="1"/>
            </p:cNvPicPr>
            <p:nvPr/>
          </p:nvPicPr>
          <p:blipFill>
            <a:blip r:embed="rId4"/>
            <a:srcRect/>
            <a:stretch>
              <a:fillRect/>
            </a:stretch>
          </p:blipFill>
          <p:spPr bwMode="auto">
            <a:xfrm>
              <a:off x="1637703" y="4998719"/>
              <a:ext cx="958826" cy="892969"/>
            </a:xfrm>
            <a:prstGeom prst="rect">
              <a:avLst/>
            </a:prstGeom>
            <a:noFill/>
            <a:ln w="12700" cap="flat">
              <a:noFill/>
              <a:miter lim="800000"/>
              <a:headEnd/>
              <a:tailEnd/>
            </a:ln>
          </p:spPr>
        </p:pic>
        <p:sp>
          <p:nvSpPr>
            <p:cNvPr id="5134" name="AutoShape 14"/>
            <p:cNvSpPr>
              <a:spLocks/>
            </p:cNvSpPr>
            <p:nvPr/>
          </p:nvSpPr>
          <p:spPr bwMode="auto">
            <a:xfrm>
              <a:off x="1255959" y="5016578"/>
              <a:ext cx="1535906" cy="866180"/>
            </a:xfrm>
            <a:prstGeom prst="roundRect">
              <a:avLst>
                <a:gd name="adj" fmla="val 15463"/>
              </a:avLst>
            </a:prstGeom>
            <a:noFill/>
            <a:ln w="38100" cap="flat">
              <a:solidFill>
                <a:srgbClr val="002D99"/>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5135" name="Rectangle 15"/>
            <p:cNvSpPr>
              <a:spLocks/>
            </p:cNvSpPr>
            <p:nvPr/>
          </p:nvSpPr>
          <p:spPr bwMode="auto">
            <a:xfrm>
              <a:off x="2881162" y="5480922"/>
              <a:ext cx="1620609"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solidFill>
                    <a:srgbClr val="4D4D4D"/>
                  </a:solidFill>
                  <a:latin typeface="Calibri Italic" charset="0"/>
                  <a:ea typeface="Calibri Italic" charset="0"/>
                  <a:cs typeface="Calibri Italic" charset="0"/>
                  <a:sym typeface="Calibri Italic" charset="0"/>
                </a:rPr>
                <a:t>Electronic Level</a:t>
              </a:r>
            </a:p>
          </p:txBody>
        </p:sp>
        <p:sp>
          <p:nvSpPr>
            <p:cNvPr id="5136" name="AutoShape 16"/>
            <p:cNvSpPr>
              <a:spLocks/>
            </p:cNvSpPr>
            <p:nvPr/>
          </p:nvSpPr>
          <p:spPr bwMode="auto">
            <a:xfrm>
              <a:off x="2425748" y="3060977"/>
              <a:ext cx="3964781" cy="2035969"/>
            </a:xfrm>
            <a:prstGeom prst="roundRect">
              <a:avLst>
                <a:gd name="adj" fmla="val 6579"/>
              </a:avLst>
            </a:prstGeom>
            <a:noFill/>
            <a:ln w="38100" cap="flat">
              <a:solidFill>
                <a:srgbClr val="008000"/>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5137" name="Rectangle 17"/>
            <p:cNvSpPr>
              <a:spLocks/>
            </p:cNvSpPr>
            <p:nvPr/>
          </p:nvSpPr>
          <p:spPr bwMode="auto">
            <a:xfrm>
              <a:off x="6461966" y="4659391"/>
              <a:ext cx="1647282"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solidFill>
                    <a:srgbClr val="4D4D4D"/>
                  </a:solidFill>
                  <a:latin typeface="Calibri Italic" charset="0"/>
                  <a:ea typeface="Calibri Italic" charset="0"/>
                  <a:cs typeface="Calibri Italic" charset="0"/>
                  <a:sym typeface="Calibri Italic" charset="0"/>
                </a:rPr>
                <a:t>Molecular Level</a:t>
              </a:r>
            </a:p>
          </p:txBody>
        </p:sp>
        <p:sp>
          <p:nvSpPr>
            <p:cNvPr id="5138" name="AutoShape 18"/>
            <p:cNvSpPr>
              <a:spLocks/>
            </p:cNvSpPr>
            <p:nvPr/>
          </p:nvSpPr>
          <p:spPr bwMode="auto">
            <a:xfrm>
              <a:off x="3345505" y="899993"/>
              <a:ext cx="4598789" cy="2259211"/>
            </a:xfrm>
            <a:prstGeom prst="roundRect">
              <a:avLst>
                <a:gd name="adj" fmla="val 5926"/>
              </a:avLst>
            </a:prstGeom>
            <a:noFill/>
            <a:ln w="38100" cap="flat">
              <a:solidFill>
                <a:srgbClr val="FF6600"/>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5139" name="Rectangle 19"/>
            <p:cNvSpPr>
              <a:spLocks/>
            </p:cNvSpPr>
            <p:nvPr/>
          </p:nvSpPr>
          <p:spPr bwMode="auto">
            <a:xfrm>
              <a:off x="7572375" y="2518172"/>
              <a:ext cx="1583165"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solidFill>
                    <a:srgbClr val="676767"/>
                  </a:solidFill>
                  <a:latin typeface="Calibri Italic" charset="0"/>
                  <a:ea typeface="Calibri Italic" charset="0"/>
                  <a:cs typeface="Calibri Italic" charset="0"/>
                  <a:sym typeface="Calibri Italic" charset="0"/>
                </a:rPr>
                <a:t>Assembly Level</a:t>
              </a:r>
            </a:p>
          </p:txBody>
        </p:sp>
        <p:sp>
          <p:nvSpPr>
            <p:cNvPr id="5140" name="Rectangle 20"/>
            <p:cNvSpPr>
              <a:spLocks/>
            </p:cNvSpPr>
            <p:nvPr/>
          </p:nvSpPr>
          <p:spPr bwMode="auto">
            <a:xfrm>
              <a:off x="1336326" y="4989790"/>
              <a:ext cx="391846"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alibri" pitchFamily="-65" charset="0"/>
                  <a:ea typeface="Calibri" pitchFamily="-65" charset="0"/>
                  <a:cs typeface="Calibri" pitchFamily="-65" charset="0"/>
                  <a:sym typeface="Calibri" pitchFamily="-65" charset="0"/>
                </a:rPr>
                <a:t>QM</a:t>
              </a:r>
            </a:p>
          </p:txBody>
        </p:sp>
        <p:sp>
          <p:nvSpPr>
            <p:cNvPr id="5141" name="Rectangle 21"/>
            <p:cNvSpPr>
              <a:spLocks/>
            </p:cNvSpPr>
            <p:nvPr/>
          </p:nvSpPr>
          <p:spPr bwMode="auto">
            <a:xfrm>
              <a:off x="2541834" y="3114555"/>
              <a:ext cx="3285298"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alibri" pitchFamily="-65" charset="0"/>
                  <a:ea typeface="Calibri" pitchFamily="-65" charset="0"/>
                  <a:cs typeface="Calibri" pitchFamily="-65" charset="0"/>
                  <a:sym typeface="Calibri" pitchFamily="-65" charset="0"/>
                </a:rPr>
                <a:t>Molecular Dynamics (atomistic)</a:t>
              </a:r>
            </a:p>
          </p:txBody>
        </p:sp>
        <p:sp>
          <p:nvSpPr>
            <p:cNvPr id="5142" name="Rectangle 22"/>
            <p:cNvSpPr>
              <a:spLocks/>
            </p:cNvSpPr>
            <p:nvPr/>
          </p:nvSpPr>
          <p:spPr bwMode="auto">
            <a:xfrm>
              <a:off x="3470521" y="935711"/>
              <a:ext cx="2888686" cy="289791"/>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a:latin typeface="Calibri" pitchFamily="-65" charset="0"/>
                  <a:ea typeface="Calibri" pitchFamily="-65" charset="0"/>
                  <a:cs typeface="Calibri" pitchFamily="-65" charset="0"/>
                  <a:sym typeface="Calibri" pitchFamily="-65" charset="0"/>
                </a:rPr>
                <a:t>Coarse-Grained Simulations</a:t>
              </a:r>
            </a:p>
          </p:txBody>
        </p:sp>
        <p:sp>
          <p:nvSpPr>
            <p:cNvPr id="5143" name="Rectangle 23"/>
            <p:cNvSpPr>
              <a:spLocks/>
            </p:cNvSpPr>
            <p:nvPr/>
          </p:nvSpPr>
          <p:spPr bwMode="auto">
            <a:xfrm rot="16200000">
              <a:off x="87746" y="3629282"/>
              <a:ext cx="1059477" cy="307767"/>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1700" dirty="0">
                  <a:solidFill>
                    <a:srgbClr val="003DCC"/>
                  </a:solidFill>
                  <a:latin typeface="Calibri Italic" charset="0"/>
                  <a:ea typeface="Calibri Italic" charset="0"/>
                  <a:cs typeface="Calibri Italic" charset="0"/>
                  <a:sym typeface="Calibri Italic" charset="0"/>
                </a:rPr>
                <a:t>Time (real)</a:t>
              </a:r>
            </a:p>
          </p:txBody>
        </p:sp>
        <p:pic>
          <p:nvPicPr>
            <p:cNvPr id="5144" name="Picture 24"/>
            <p:cNvPicPr>
              <a:picLocks noChangeAspect="1" noChangeArrowheads="1"/>
            </p:cNvPicPr>
            <p:nvPr/>
          </p:nvPicPr>
          <p:blipFill>
            <a:blip r:embed="rId5"/>
            <a:srcRect/>
            <a:stretch>
              <a:fillRect/>
            </a:stretch>
          </p:blipFill>
          <p:spPr bwMode="auto">
            <a:xfrm>
              <a:off x="4290937" y="3477324"/>
              <a:ext cx="1960066" cy="1526977"/>
            </a:xfrm>
            <a:prstGeom prst="rect">
              <a:avLst/>
            </a:prstGeom>
            <a:noFill/>
            <a:ln w="12700" cap="flat">
              <a:noFill/>
              <a:miter lim="800000"/>
              <a:headEnd/>
              <a:tailEnd/>
            </a:ln>
          </p:spPr>
        </p:pic>
        <p:pic>
          <p:nvPicPr>
            <p:cNvPr id="5145" name="Picture 25"/>
            <p:cNvPicPr>
              <a:picLocks noChangeAspect="1" noChangeArrowheads="1"/>
            </p:cNvPicPr>
            <p:nvPr/>
          </p:nvPicPr>
          <p:blipFill>
            <a:blip r:embed="rId6"/>
            <a:srcRect/>
            <a:stretch>
              <a:fillRect/>
            </a:stretch>
          </p:blipFill>
          <p:spPr bwMode="auto">
            <a:xfrm>
              <a:off x="3452661" y="1367686"/>
              <a:ext cx="2125266" cy="1554881"/>
            </a:xfrm>
            <a:prstGeom prst="rect">
              <a:avLst/>
            </a:prstGeom>
            <a:noFill/>
            <a:ln w="12700" cap="flat">
              <a:noFill/>
              <a:miter lim="800000"/>
              <a:headEnd/>
              <a:tailEnd/>
            </a:ln>
          </p:spPr>
        </p:pic>
        <p:sp>
          <p:nvSpPr>
            <p:cNvPr id="5146" name="Rectangle 26"/>
            <p:cNvSpPr>
              <a:spLocks/>
            </p:cNvSpPr>
            <p:nvPr/>
          </p:nvSpPr>
          <p:spPr bwMode="auto">
            <a:xfrm>
              <a:off x="657669" y="667821"/>
              <a:ext cx="492002" cy="285815"/>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pPr algn="l"/>
              <a:r>
                <a:rPr lang="en-US" sz="1700" dirty="0" err="1">
                  <a:latin typeface="Calibri" pitchFamily="-65" charset="0"/>
                  <a:ea typeface="Calibri" pitchFamily="-65" charset="0"/>
                  <a:cs typeface="Calibri" pitchFamily="-65" charset="0"/>
                  <a:sym typeface="Calibri" pitchFamily="-65" charset="0"/>
                </a:rPr>
                <a:t>mins</a:t>
              </a:r>
              <a:endParaRPr lang="en-US" sz="1700" dirty="0">
                <a:latin typeface="Calibri" pitchFamily="-65" charset="0"/>
                <a:ea typeface="Calibri" pitchFamily="-65" charset="0"/>
                <a:cs typeface="Calibri" pitchFamily="-65" charset="0"/>
                <a:sym typeface="Calibri" pitchFamily="-65" charset="0"/>
              </a:endParaRPr>
            </a:p>
          </p:txBody>
        </p:sp>
        <p:pic>
          <p:nvPicPr>
            <p:cNvPr id="5147" name="Picture 27"/>
            <p:cNvPicPr>
              <a:picLocks noChangeAspect="1" noChangeArrowheads="1"/>
            </p:cNvPicPr>
            <p:nvPr/>
          </p:nvPicPr>
          <p:blipFill>
            <a:blip r:embed="rId7"/>
            <a:srcRect/>
            <a:stretch>
              <a:fillRect/>
            </a:stretch>
          </p:blipFill>
          <p:spPr bwMode="auto">
            <a:xfrm>
              <a:off x="5845818" y="1176813"/>
              <a:ext cx="1777008" cy="1857375"/>
            </a:xfrm>
            <a:prstGeom prst="rect">
              <a:avLst/>
            </a:prstGeom>
            <a:noFill/>
            <a:ln w="12700" cap="flat">
              <a:noFill/>
              <a:miter lim="800000"/>
              <a:headEnd/>
              <a:tailEnd/>
            </a:ln>
          </p:spPr>
        </p:pic>
      </p:grpSp>
      <p:sp>
        <p:nvSpPr>
          <p:cNvPr id="29" name="Title 28"/>
          <p:cNvSpPr>
            <a:spLocks noGrp="1"/>
          </p:cNvSpPr>
          <p:nvPr>
            <p:ph type="title"/>
          </p:nvPr>
        </p:nvSpPr>
        <p:spPr/>
        <p:txBody>
          <a:bodyPr>
            <a:normAutofit/>
          </a:bodyPr>
          <a:lstStyle/>
          <a:p>
            <a:r>
              <a:rPr lang="en-US" sz="2800" dirty="0" smtClean="0"/>
              <a:t>The Challenge of Scale: Time and Size</a:t>
            </a:r>
            <a:endParaRPr lang="en-US" sz="2800"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757947" y="1524001"/>
            <a:ext cx="7966954" cy="5070230"/>
          </a:xfrm>
        </p:spPr>
        <p:txBody>
          <a:bodyPr>
            <a:normAutofit/>
          </a:bodyPr>
          <a:lstStyle/>
          <a:p>
            <a:r>
              <a:rPr lang="en-US" dirty="0" smtClean="0">
                <a:solidFill>
                  <a:schemeClr val="bg1">
                    <a:lumMod val="65000"/>
                  </a:schemeClr>
                </a:solidFill>
              </a:rPr>
              <a:t>Introducing Production Distributed CI</a:t>
            </a:r>
          </a:p>
          <a:p>
            <a:r>
              <a:rPr lang="en-US" dirty="0" smtClean="0"/>
              <a:t>Formalisms, Infrastructure and Algorithms</a:t>
            </a:r>
          </a:p>
          <a:p>
            <a:pPr lvl="1"/>
            <a:r>
              <a:rPr lang="en-US" dirty="0" smtClean="0"/>
              <a:t>Formalism: Scale-Out AND Scale-Up</a:t>
            </a:r>
          </a:p>
          <a:p>
            <a:pPr lvl="2"/>
            <a:r>
              <a:rPr lang="en-US" dirty="0" smtClean="0"/>
              <a:t>SPICE: </a:t>
            </a:r>
            <a:r>
              <a:rPr lang="en-US" dirty="0" err="1" smtClean="0"/>
              <a:t>Configurational</a:t>
            </a:r>
            <a:r>
              <a:rPr lang="en-US" dirty="0" smtClean="0"/>
              <a:t> Sampling &amp; Free-energy Calculations</a:t>
            </a:r>
          </a:p>
          <a:p>
            <a:pPr lvl="1"/>
            <a:r>
              <a:rPr lang="en-US" dirty="0" smtClean="0"/>
              <a:t>Infrastructure: </a:t>
            </a:r>
            <a:r>
              <a:rPr lang="en-US" dirty="0" smtClean="0">
                <a:solidFill>
                  <a:srgbClr val="000000"/>
                </a:solidFill>
              </a:rPr>
              <a:t>MD Studies of  </a:t>
            </a:r>
            <a:r>
              <a:rPr lang="en-US" dirty="0" err="1" smtClean="0">
                <a:solidFill>
                  <a:srgbClr val="000000"/>
                </a:solidFill>
              </a:rPr>
              <a:t>Nucleosome</a:t>
            </a:r>
            <a:r>
              <a:rPr lang="en-US" dirty="0" smtClean="0">
                <a:solidFill>
                  <a:srgbClr val="000000"/>
                </a:solidFill>
              </a:rPr>
              <a:t> Positioning</a:t>
            </a:r>
          </a:p>
          <a:p>
            <a:pPr lvl="2"/>
            <a:r>
              <a:rPr lang="en-US" dirty="0" smtClean="0"/>
              <a:t>HT-HPC, SAGA and Pilot-Jobs</a:t>
            </a:r>
          </a:p>
          <a:p>
            <a:pPr lvl="1"/>
            <a:r>
              <a:rPr lang="en-US" dirty="0" smtClean="0"/>
              <a:t>Algorithms: Adaptive Replica-Exchange</a:t>
            </a:r>
          </a:p>
          <a:p>
            <a:r>
              <a:rPr lang="en-US" dirty="0" smtClean="0">
                <a:solidFill>
                  <a:srgbClr val="A6A6A6"/>
                </a:solidFill>
              </a:rPr>
              <a:t>Other Examples:</a:t>
            </a:r>
          </a:p>
          <a:p>
            <a:pPr lvl="1"/>
            <a:r>
              <a:rPr lang="en-US" dirty="0" smtClean="0">
                <a:solidFill>
                  <a:srgbClr val="A6A6A6"/>
                </a:solidFill>
              </a:rPr>
              <a:t>Personalized and Predictive Medicine</a:t>
            </a:r>
          </a:p>
          <a:p>
            <a:pPr lvl="2"/>
            <a:r>
              <a:rPr lang="en-US" dirty="0" err="1" smtClean="0">
                <a:solidFill>
                  <a:srgbClr val="A6A6A6"/>
                </a:solidFill>
              </a:rPr>
              <a:t>Personalised</a:t>
            </a:r>
            <a:r>
              <a:rPr lang="en-US" dirty="0" smtClean="0">
                <a:solidFill>
                  <a:srgbClr val="A6A6A6"/>
                </a:solidFill>
              </a:rPr>
              <a:t> Health: Interactive (Steering) Supercomputing</a:t>
            </a:r>
          </a:p>
          <a:p>
            <a:pPr lvl="2"/>
            <a:r>
              <a:rPr lang="en-US" dirty="0" err="1" smtClean="0">
                <a:solidFill>
                  <a:srgbClr val="A6A6A6"/>
                </a:solidFill>
              </a:rPr>
              <a:t>Personalised</a:t>
            </a:r>
            <a:r>
              <a:rPr lang="en-US" dirty="0" smtClean="0">
                <a:solidFill>
                  <a:srgbClr val="A6A6A6"/>
                </a:solidFill>
              </a:rPr>
              <a:t> HIV Treatment</a:t>
            </a:r>
          </a:p>
          <a:p>
            <a:pPr lvl="1"/>
            <a:r>
              <a:rPr lang="en-US" dirty="0" smtClean="0">
                <a:solidFill>
                  <a:srgbClr val="A6A6A6"/>
                </a:solidFill>
              </a:rPr>
              <a:t>Distributed Data-Intensive Biological Applications</a:t>
            </a:r>
          </a:p>
          <a:p>
            <a:pPr lvl="2"/>
            <a:r>
              <a:rPr lang="en-US" dirty="0" smtClean="0">
                <a:solidFill>
                  <a:srgbClr val="A6A6A6"/>
                </a:solidFill>
              </a:rPr>
              <a:t>Supporting Next Generation Sequencing (NGS) Analytics</a:t>
            </a:r>
          </a:p>
          <a:p>
            <a:pPr lvl="1"/>
            <a:endParaRPr lang="en-US" dirty="0" smtClean="0"/>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52" name="Rectangle 84"/>
          <p:cNvSpPr>
            <a:spLocks noChangeArrowheads="1"/>
          </p:cNvSpPr>
          <p:nvPr/>
        </p:nvSpPr>
        <p:spPr bwMode="auto">
          <a:xfrm>
            <a:off x="1090244" y="1235882"/>
            <a:ext cx="7810560" cy="4528582"/>
          </a:xfrm>
          <a:prstGeom prst="rect">
            <a:avLst/>
          </a:prstGeom>
          <a:solidFill>
            <a:srgbClr val="CCCCCC"/>
          </a:solidFill>
          <a:ln w="9525">
            <a:noFill/>
            <a:miter lim="800000"/>
            <a:headEnd/>
            <a:tailEnd/>
          </a:ln>
          <a:effectLst/>
        </p:spPr>
        <p:txBody>
          <a:bodyPr wrap="none" lIns="82936" tIns="41469" rIns="82936" bIns="41469" anchor="ctr">
            <a:prstTxWarp prst="textNoShape">
              <a:avLst/>
            </a:prstTxWarp>
          </a:bodyPr>
          <a:lstStyle/>
          <a:p>
            <a:endParaRPr lang="en-US" dirty="0"/>
          </a:p>
        </p:txBody>
      </p:sp>
      <p:sp>
        <p:nvSpPr>
          <p:cNvPr id="7169" name="Rectangle 1"/>
          <p:cNvSpPr>
            <a:spLocks noGrp="1" noChangeArrowheads="1"/>
          </p:cNvSpPr>
          <p:nvPr>
            <p:ph type="title"/>
          </p:nvPr>
        </p:nvSpPr>
        <p:spPr/>
        <p:txBody>
          <a:bodyPr/>
          <a:lstStyle/>
          <a:p>
            <a:r>
              <a:rPr lang="en-GB" smtClean="0"/>
              <a:t>Free Energy Calculations</a:t>
            </a:r>
            <a:endParaRPr lang="en-GB" dirty="0"/>
          </a:p>
        </p:txBody>
      </p:sp>
      <p:sp>
        <p:nvSpPr>
          <p:cNvPr id="7240" name="Text Box 72"/>
          <p:cNvSpPr txBox="1">
            <a:spLocks noChangeArrowheads="1"/>
          </p:cNvSpPr>
          <p:nvPr/>
        </p:nvSpPr>
        <p:spPr bwMode="auto">
          <a:xfrm>
            <a:off x="912173" y="5741209"/>
            <a:ext cx="8496615" cy="1417777"/>
          </a:xfrm>
          <a:prstGeom prst="rect">
            <a:avLst/>
          </a:prstGeom>
          <a:noFill/>
          <a:ln w="9525">
            <a:noFill/>
            <a:round/>
            <a:headEnd/>
            <a:tailEnd/>
          </a:ln>
          <a:effectLst/>
        </p:spPr>
        <p:txBody>
          <a:bodyPr lIns="81631" tIns="42448" rIns="81631" bIns="42448">
            <a:prstTxWarp prst="textNoShape">
              <a:avLst/>
            </a:prstTxWarp>
          </a:bodyPr>
          <a:lstStyle/>
          <a:p>
            <a:pPr marL="390205" indent="-293733">
              <a:lnSpc>
                <a:spcPct val="80000"/>
              </a:lnSpc>
              <a:spcBef>
                <a:spcPts val="454"/>
              </a:spcBef>
              <a:buSzPct val="45000"/>
              <a:tabLst>
                <a:tab pos="390205" algn="l"/>
                <a:tab pos="796250" algn="l"/>
                <a:tab pos="1203733" algn="l"/>
                <a:tab pos="1611217" algn="l"/>
                <a:tab pos="2018700" algn="l"/>
                <a:tab pos="2426184" algn="l"/>
                <a:tab pos="2833668" algn="l"/>
                <a:tab pos="3241152" algn="l"/>
                <a:tab pos="3648636" algn="l"/>
                <a:tab pos="4056119" algn="l"/>
                <a:tab pos="4463603" algn="l"/>
                <a:tab pos="4871087" algn="l"/>
                <a:tab pos="5278571" algn="l"/>
                <a:tab pos="5686055" algn="l"/>
                <a:tab pos="6093539" algn="l"/>
                <a:tab pos="6501022" algn="l"/>
                <a:tab pos="6908505" algn="l"/>
                <a:tab pos="7315989" algn="l"/>
                <a:tab pos="7723473" algn="l"/>
                <a:tab pos="8130957" algn="l"/>
                <a:tab pos="8538441" algn="l"/>
              </a:tabLst>
            </a:pPr>
            <a:r>
              <a:rPr lang="en-US" sz="1500" dirty="0">
                <a:ea typeface="DejaVu Sans" charset="0"/>
                <a:cs typeface="DejaVu Sans" charset="0"/>
              </a:rPr>
              <a:t>LIE = Linear Integration </a:t>
            </a:r>
            <a:r>
              <a:rPr lang="en-US" sz="1500" dirty="0" smtClean="0">
                <a:ea typeface="DejaVu Sans" charset="0"/>
                <a:cs typeface="DejaVu Sans" charset="0"/>
              </a:rPr>
              <a:t>Energies; MM-PBSA </a:t>
            </a:r>
            <a:r>
              <a:rPr lang="en-US" sz="1500" dirty="0">
                <a:ea typeface="DejaVu Sans" charset="0"/>
                <a:cs typeface="DejaVu Sans" charset="0"/>
              </a:rPr>
              <a:t>= Molecular Mechanics, Poisson Boltzmann, solvent accessible Surface </a:t>
            </a:r>
            <a:r>
              <a:rPr lang="en-US" sz="1500" dirty="0" smtClean="0">
                <a:ea typeface="DejaVu Sans" charset="0"/>
                <a:cs typeface="DejaVu Sans" charset="0"/>
              </a:rPr>
              <a:t>Area; </a:t>
            </a:r>
          </a:p>
          <a:p>
            <a:pPr marL="390205" indent="-293733">
              <a:lnSpc>
                <a:spcPct val="80000"/>
              </a:lnSpc>
              <a:spcBef>
                <a:spcPts val="454"/>
              </a:spcBef>
              <a:buSzPct val="45000"/>
              <a:tabLst>
                <a:tab pos="390205" algn="l"/>
                <a:tab pos="796250" algn="l"/>
                <a:tab pos="1203733" algn="l"/>
                <a:tab pos="1611217" algn="l"/>
                <a:tab pos="2018700" algn="l"/>
                <a:tab pos="2426184" algn="l"/>
                <a:tab pos="2833668" algn="l"/>
                <a:tab pos="3241152" algn="l"/>
                <a:tab pos="3648636" algn="l"/>
                <a:tab pos="4056119" algn="l"/>
                <a:tab pos="4463603" algn="l"/>
                <a:tab pos="4871087" algn="l"/>
                <a:tab pos="5278571" algn="l"/>
                <a:tab pos="5686055" algn="l"/>
                <a:tab pos="6093539" algn="l"/>
                <a:tab pos="6501022" algn="l"/>
                <a:tab pos="6908505" algn="l"/>
                <a:tab pos="7315989" algn="l"/>
                <a:tab pos="7723473" algn="l"/>
                <a:tab pos="8130957" algn="l"/>
                <a:tab pos="8538441" algn="l"/>
              </a:tabLst>
            </a:pPr>
            <a:r>
              <a:rPr lang="en-US" sz="1500" dirty="0" smtClean="0">
                <a:ea typeface="DejaVu Sans" charset="0"/>
                <a:cs typeface="DejaVu Sans" charset="0"/>
              </a:rPr>
              <a:t>TI </a:t>
            </a:r>
            <a:r>
              <a:rPr lang="en-US" sz="1500" dirty="0">
                <a:ea typeface="DejaVu Sans" charset="0"/>
                <a:cs typeface="DejaVu Sans" charset="0"/>
              </a:rPr>
              <a:t>= Thermodynamic </a:t>
            </a:r>
            <a:r>
              <a:rPr lang="en-US" sz="1500" dirty="0" smtClean="0">
                <a:ea typeface="DejaVu Sans" charset="0"/>
                <a:cs typeface="DejaVu Sans" charset="0"/>
              </a:rPr>
              <a:t>Integration; FEP </a:t>
            </a:r>
            <a:r>
              <a:rPr lang="en-US" sz="1500" dirty="0">
                <a:ea typeface="DejaVu Sans" charset="0"/>
                <a:cs typeface="DejaVu Sans" charset="0"/>
              </a:rPr>
              <a:t>= Free Energy </a:t>
            </a:r>
            <a:r>
              <a:rPr lang="en-US" sz="1500" dirty="0" smtClean="0">
                <a:ea typeface="DejaVu Sans" charset="0"/>
                <a:cs typeface="DejaVu Sans" charset="0"/>
              </a:rPr>
              <a:t>Perturbation; </a:t>
            </a:r>
          </a:p>
          <a:p>
            <a:pPr marL="390205" indent="-293733">
              <a:lnSpc>
                <a:spcPct val="80000"/>
              </a:lnSpc>
              <a:spcBef>
                <a:spcPts val="454"/>
              </a:spcBef>
              <a:buSzPct val="45000"/>
              <a:tabLst>
                <a:tab pos="390205" algn="l"/>
                <a:tab pos="796250" algn="l"/>
                <a:tab pos="1203733" algn="l"/>
                <a:tab pos="1611217" algn="l"/>
                <a:tab pos="2018700" algn="l"/>
                <a:tab pos="2426184" algn="l"/>
                <a:tab pos="2833668" algn="l"/>
                <a:tab pos="3241152" algn="l"/>
                <a:tab pos="3648636" algn="l"/>
                <a:tab pos="4056119" algn="l"/>
                <a:tab pos="4463603" algn="l"/>
                <a:tab pos="4871087" algn="l"/>
                <a:tab pos="5278571" algn="l"/>
                <a:tab pos="5686055" algn="l"/>
                <a:tab pos="6093539" algn="l"/>
                <a:tab pos="6501022" algn="l"/>
                <a:tab pos="6908505" algn="l"/>
                <a:tab pos="7315989" algn="l"/>
                <a:tab pos="7723473" algn="l"/>
                <a:tab pos="8130957" algn="l"/>
                <a:tab pos="8538441" algn="l"/>
              </a:tabLst>
            </a:pPr>
            <a:r>
              <a:rPr lang="en-US" sz="1500" dirty="0" smtClean="0">
                <a:ea typeface="DejaVu Sans" charset="0"/>
                <a:cs typeface="DejaVu Sans" charset="0"/>
              </a:rPr>
              <a:t>ABF </a:t>
            </a:r>
            <a:r>
              <a:rPr lang="en-US" sz="1500" dirty="0">
                <a:ea typeface="DejaVu Sans" charset="0"/>
                <a:cs typeface="DejaVu Sans" charset="0"/>
              </a:rPr>
              <a:t>= Adaptive Biasing </a:t>
            </a:r>
            <a:r>
              <a:rPr lang="en-US" sz="1500" dirty="0" smtClean="0">
                <a:ea typeface="DejaVu Sans" charset="0"/>
                <a:cs typeface="DejaVu Sans" charset="0"/>
              </a:rPr>
              <a:t>Force;  </a:t>
            </a:r>
            <a:r>
              <a:rPr lang="en-US" sz="1500" dirty="0" err="1" smtClean="0">
                <a:ea typeface="DejaVu Sans" charset="0"/>
                <a:cs typeface="DejaVu Sans" charset="0"/>
              </a:rPr>
              <a:t>cv</a:t>
            </a:r>
            <a:r>
              <a:rPr lang="en-US" sz="1500" dirty="0">
                <a:ea typeface="DejaVu Sans" charset="0"/>
                <a:cs typeface="DejaVu Sans" charset="0"/>
              </a:rPr>
              <a:t>-SMD = constant </a:t>
            </a:r>
            <a:r>
              <a:rPr lang="en-US" sz="1500" dirty="0" smtClean="0">
                <a:ea typeface="DejaVu Sans" charset="0"/>
                <a:cs typeface="DejaVu Sans" charset="0"/>
              </a:rPr>
              <a:t>vel. Steered </a:t>
            </a:r>
            <a:r>
              <a:rPr lang="en-US" sz="1500" dirty="0">
                <a:ea typeface="DejaVu Sans" charset="0"/>
                <a:cs typeface="DejaVu Sans" charset="0"/>
              </a:rPr>
              <a:t>Molecular Dynamics</a:t>
            </a:r>
          </a:p>
        </p:txBody>
      </p:sp>
      <p:sp>
        <p:nvSpPr>
          <p:cNvPr id="7247" name="Text Box 79"/>
          <p:cNvSpPr txBox="1">
            <a:spLocks noChangeArrowheads="1"/>
          </p:cNvSpPr>
          <p:nvPr/>
        </p:nvSpPr>
        <p:spPr bwMode="auto">
          <a:xfrm>
            <a:off x="1034135" y="1394730"/>
            <a:ext cx="1835313" cy="3684742"/>
          </a:xfrm>
          <a:prstGeom prst="rect">
            <a:avLst/>
          </a:prstGeom>
          <a:noFill/>
          <a:ln w="9525">
            <a:noFill/>
            <a:miter lim="800000"/>
            <a:headEnd/>
            <a:tailEnd/>
          </a:ln>
          <a:effectLst/>
        </p:spPr>
        <p:txBody>
          <a:bodyPr wrap="square" lIns="82936" tIns="41469" rIns="82936" bIns="41469">
            <a:prstTxWarp prst="textNoShape">
              <a:avLst/>
            </a:prstTxWarp>
            <a:spAutoFit/>
          </a:bodyPr>
          <a:lstStyle/>
          <a:p>
            <a:pPr>
              <a:spcBef>
                <a:spcPct val="50000"/>
              </a:spcBef>
            </a:pPr>
            <a:r>
              <a:rPr lang="en-US" dirty="0">
                <a:solidFill>
                  <a:schemeClr val="tx1"/>
                </a:solidFill>
              </a:rPr>
              <a:t>High Accuracy		</a:t>
            </a:r>
            <a:r>
              <a:rPr lang="en-US" dirty="0" smtClean="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smtClean="0">
              <a:solidFill>
                <a:schemeClr val="tx1"/>
              </a:solidFill>
            </a:endParaRPr>
          </a:p>
          <a:p>
            <a:pPr>
              <a:spcBef>
                <a:spcPct val="100000"/>
              </a:spcBef>
            </a:pPr>
            <a:endParaRPr lang="en-US" dirty="0" smtClean="0">
              <a:solidFill>
                <a:schemeClr val="tx1"/>
              </a:solidFill>
            </a:endParaRPr>
          </a:p>
          <a:p>
            <a:pPr>
              <a:spcBef>
                <a:spcPct val="100000"/>
              </a:spcBef>
            </a:pPr>
            <a:r>
              <a:rPr lang="en-US" dirty="0" smtClean="0">
                <a:solidFill>
                  <a:schemeClr val="tx1"/>
                </a:solidFill>
              </a:rPr>
              <a:t>Low </a:t>
            </a:r>
            <a:r>
              <a:rPr lang="en-US" dirty="0">
                <a:solidFill>
                  <a:schemeClr val="tx1"/>
                </a:solidFill>
              </a:rPr>
              <a:t>Accuracy		</a:t>
            </a:r>
            <a:r>
              <a:rPr lang="en-US" dirty="0" smtClean="0">
                <a:solidFill>
                  <a:schemeClr val="tx1"/>
                </a:solidFill>
              </a:rPr>
              <a:t>	</a:t>
            </a:r>
            <a:endParaRPr lang="en-US" dirty="0">
              <a:solidFill>
                <a:schemeClr val="tx1"/>
              </a:solidFill>
            </a:endParaRPr>
          </a:p>
        </p:txBody>
      </p:sp>
      <p:sp>
        <p:nvSpPr>
          <p:cNvPr id="7250" name="AutoShape 82"/>
          <p:cNvSpPr>
            <a:spLocks noChangeArrowheads="1"/>
          </p:cNvSpPr>
          <p:nvPr/>
        </p:nvSpPr>
        <p:spPr bwMode="auto">
          <a:xfrm>
            <a:off x="2844047" y="1723687"/>
            <a:ext cx="691200" cy="2557709"/>
          </a:xfrm>
          <a:prstGeom prst="upDownArrow">
            <a:avLst>
              <a:gd name="adj1" fmla="val 50000"/>
              <a:gd name="adj2" fmla="val 74000"/>
            </a:avLst>
          </a:prstGeom>
          <a:gradFill rotWithShape="0">
            <a:gsLst>
              <a:gs pos="0">
                <a:srgbClr val="00FF00"/>
              </a:gs>
              <a:gs pos="100000">
                <a:srgbClr val="FF0000"/>
              </a:gs>
            </a:gsLst>
            <a:lin ang="5400000" scaled="1"/>
          </a:gradFill>
          <a:ln w="25400">
            <a:solidFill>
              <a:schemeClr val="tx1"/>
            </a:solidFill>
            <a:miter lim="800000"/>
            <a:headEnd/>
            <a:tailEnd/>
          </a:ln>
          <a:effectLst/>
        </p:spPr>
        <p:txBody>
          <a:bodyPr wrap="none" lIns="82936" tIns="41469" rIns="82936" bIns="41469" anchor="ctr">
            <a:prstTxWarp prst="textNoShape">
              <a:avLst/>
            </a:prstTxWarp>
          </a:bodyPr>
          <a:lstStyle/>
          <a:p>
            <a:endParaRPr lang="en-US"/>
          </a:p>
        </p:txBody>
      </p:sp>
      <p:sp>
        <p:nvSpPr>
          <p:cNvPr id="7251" name="AutoShape 83"/>
          <p:cNvSpPr>
            <a:spLocks noChangeArrowheads="1"/>
          </p:cNvSpPr>
          <p:nvPr/>
        </p:nvSpPr>
        <p:spPr bwMode="auto">
          <a:xfrm rot="5400000">
            <a:off x="4556599" y="3284179"/>
            <a:ext cx="691200" cy="2557709"/>
          </a:xfrm>
          <a:prstGeom prst="upDownArrow">
            <a:avLst>
              <a:gd name="adj1" fmla="val 50000"/>
              <a:gd name="adj2" fmla="val 74000"/>
            </a:avLst>
          </a:prstGeom>
          <a:gradFill rotWithShape="0">
            <a:gsLst>
              <a:gs pos="0">
                <a:srgbClr val="FF0000"/>
              </a:gs>
              <a:gs pos="100000">
                <a:srgbClr val="00FF00"/>
              </a:gs>
            </a:gsLst>
            <a:lin ang="5400000" scaled="1"/>
          </a:gradFill>
          <a:ln w="25400">
            <a:solidFill>
              <a:schemeClr val="tx1"/>
            </a:solidFill>
            <a:miter lim="800000"/>
            <a:headEnd/>
            <a:tailEnd/>
          </a:ln>
          <a:effectLst/>
        </p:spPr>
        <p:txBody>
          <a:bodyPr wrap="none" lIns="82936" tIns="41469" rIns="82936" bIns="41469" anchor="ctr">
            <a:prstTxWarp prst="textNoShape">
              <a:avLst/>
            </a:prstTxWarp>
          </a:bodyPr>
          <a:lstStyle/>
          <a:p>
            <a:endParaRPr lang="en-US"/>
          </a:p>
        </p:txBody>
      </p:sp>
      <p:sp>
        <p:nvSpPr>
          <p:cNvPr id="10" name="TextBox 9"/>
          <p:cNvSpPr txBox="1"/>
          <p:nvPr/>
        </p:nvSpPr>
        <p:spPr>
          <a:xfrm>
            <a:off x="2171701" y="3848100"/>
            <a:ext cx="184666" cy="369332"/>
          </a:xfrm>
          <a:prstGeom prst="rect">
            <a:avLst/>
          </a:prstGeom>
          <a:noFill/>
        </p:spPr>
        <p:txBody>
          <a:bodyPr wrap="none" lIns="91430" tIns="45715" rIns="91430" bIns="45715" rtlCol="0">
            <a:spAutoFit/>
          </a:bodyPr>
          <a:lstStyle/>
          <a:p>
            <a:endParaRPr lang="en-US" dirty="0"/>
          </a:p>
        </p:txBody>
      </p:sp>
      <p:sp>
        <p:nvSpPr>
          <p:cNvPr id="12" name="Rectangle 85"/>
          <p:cNvSpPr>
            <a:spLocks noChangeArrowheads="1"/>
          </p:cNvSpPr>
          <p:nvPr/>
        </p:nvSpPr>
        <p:spPr bwMode="auto">
          <a:xfrm>
            <a:off x="5091930" y="2501901"/>
            <a:ext cx="1245371" cy="764069"/>
          </a:xfrm>
          <a:prstGeom prst="rect">
            <a:avLst/>
          </a:prstGeom>
          <a:solidFill>
            <a:schemeClr val="accent5">
              <a:lumMod val="40000"/>
              <a:lumOff val="60000"/>
            </a:schemeClr>
          </a:solidFill>
          <a:ln w="9525">
            <a:noFill/>
            <a:miter lim="800000"/>
            <a:headEnd/>
            <a:tailEnd/>
          </a:ln>
          <a:effectLst/>
        </p:spPr>
        <p:txBody>
          <a:bodyPr wrap="none" lIns="82936" tIns="41469" rIns="82936" bIns="41469" anchor="ctr">
            <a:prstTxWarp prst="textNoShape">
              <a:avLst/>
            </a:prstTxWarp>
          </a:bodyPr>
          <a:lstStyle/>
          <a:p>
            <a:r>
              <a:rPr lang="en-US" dirty="0" smtClean="0"/>
              <a:t>MM-PBSA</a:t>
            </a:r>
            <a:endParaRPr lang="en-US" dirty="0"/>
          </a:p>
        </p:txBody>
      </p:sp>
      <p:sp>
        <p:nvSpPr>
          <p:cNvPr id="13" name="Rectangle 85"/>
          <p:cNvSpPr>
            <a:spLocks noChangeArrowheads="1"/>
          </p:cNvSpPr>
          <p:nvPr/>
        </p:nvSpPr>
        <p:spPr bwMode="auto">
          <a:xfrm>
            <a:off x="4367259" y="3084032"/>
            <a:ext cx="1017541" cy="764069"/>
          </a:xfrm>
          <a:prstGeom prst="rect">
            <a:avLst/>
          </a:prstGeom>
          <a:solidFill>
            <a:schemeClr val="accent5">
              <a:lumMod val="20000"/>
              <a:lumOff val="80000"/>
            </a:schemeClr>
          </a:solidFill>
          <a:ln w="9525">
            <a:noFill/>
            <a:miter lim="800000"/>
            <a:headEnd/>
            <a:tailEnd/>
          </a:ln>
          <a:effectLst/>
        </p:spPr>
        <p:txBody>
          <a:bodyPr wrap="none" lIns="82936" tIns="41469" rIns="82936" bIns="41469" anchor="ctr">
            <a:prstTxWarp prst="textNoShape">
              <a:avLst/>
            </a:prstTxWarp>
          </a:bodyPr>
          <a:lstStyle/>
          <a:p>
            <a:r>
              <a:rPr lang="en-US" dirty="0" smtClean="0"/>
              <a:t>LIE…</a:t>
            </a:r>
            <a:endParaRPr lang="en-US" dirty="0"/>
          </a:p>
        </p:txBody>
      </p:sp>
      <p:sp>
        <p:nvSpPr>
          <p:cNvPr id="14" name="Rectangle 85"/>
          <p:cNvSpPr>
            <a:spLocks noChangeArrowheads="1"/>
          </p:cNvSpPr>
          <p:nvPr/>
        </p:nvSpPr>
        <p:spPr bwMode="auto">
          <a:xfrm>
            <a:off x="5815830" y="1919770"/>
            <a:ext cx="1017541" cy="764069"/>
          </a:xfrm>
          <a:prstGeom prst="rect">
            <a:avLst/>
          </a:prstGeom>
          <a:solidFill>
            <a:schemeClr val="accent5">
              <a:lumMod val="60000"/>
              <a:lumOff val="40000"/>
            </a:schemeClr>
          </a:solidFill>
          <a:ln w="9525">
            <a:noFill/>
            <a:miter lim="800000"/>
            <a:headEnd/>
            <a:tailEnd/>
          </a:ln>
          <a:effectLst/>
        </p:spPr>
        <p:txBody>
          <a:bodyPr wrap="none" lIns="82936" tIns="41469" rIns="82936" bIns="41469" anchor="ctr">
            <a:prstTxWarp prst="textNoShape">
              <a:avLst/>
            </a:prstTxWarp>
          </a:bodyPr>
          <a:lstStyle/>
          <a:p>
            <a:r>
              <a:rPr lang="en-US" dirty="0" smtClean="0"/>
              <a:t>FEP/TI</a:t>
            </a:r>
          </a:p>
          <a:p>
            <a:r>
              <a:rPr lang="en-US" dirty="0" err="1" smtClean="0"/>
              <a:t>cv</a:t>
            </a:r>
            <a:r>
              <a:rPr lang="en-US" dirty="0" smtClean="0"/>
              <a:t>-SMD</a:t>
            </a:r>
          </a:p>
          <a:p>
            <a:r>
              <a:rPr lang="en-US" dirty="0" smtClean="0"/>
              <a:t>ABF</a:t>
            </a:r>
            <a:endParaRPr lang="en-US" dirty="0"/>
          </a:p>
        </p:txBody>
      </p:sp>
      <p:sp>
        <p:nvSpPr>
          <p:cNvPr id="15" name="TextBox 14"/>
          <p:cNvSpPr txBox="1"/>
          <p:nvPr/>
        </p:nvSpPr>
        <p:spPr>
          <a:xfrm>
            <a:off x="6069379" y="4346265"/>
            <a:ext cx="2430391" cy="646331"/>
          </a:xfrm>
          <a:prstGeom prst="rect">
            <a:avLst/>
          </a:prstGeom>
          <a:noFill/>
        </p:spPr>
        <p:txBody>
          <a:bodyPr wrap="square" lIns="91430" tIns="45715" rIns="91430" bIns="45715" rtlCol="0">
            <a:spAutoFit/>
          </a:bodyPr>
          <a:lstStyle/>
          <a:p>
            <a:r>
              <a:rPr lang="en-US" dirty="0" smtClean="0"/>
              <a:t>High</a:t>
            </a:r>
          </a:p>
          <a:p>
            <a:r>
              <a:rPr lang="en-US" dirty="0" smtClean="0"/>
              <a:t>Computational cost</a:t>
            </a:r>
            <a:endParaRPr lang="en-US" dirty="0"/>
          </a:p>
        </p:txBody>
      </p:sp>
      <p:sp>
        <p:nvSpPr>
          <p:cNvPr id="16" name="TextBox 15"/>
          <p:cNvSpPr txBox="1"/>
          <p:nvPr/>
        </p:nvSpPr>
        <p:spPr>
          <a:xfrm>
            <a:off x="2954410" y="4433142"/>
            <a:ext cx="2430391" cy="646331"/>
          </a:xfrm>
          <a:prstGeom prst="rect">
            <a:avLst/>
          </a:prstGeom>
          <a:noFill/>
        </p:spPr>
        <p:txBody>
          <a:bodyPr wrap="square" lIns="91430" tIns="45715" rIns="91430" bIns="45715" rtlCol="0">
            <a:spAutoFit/>
          </a:bodyPr>
          <a:lstStyle/>
          <a:p>
            <a:r>
              <a:rPr lang="en-US" dirty="0" smtClean="0"/>
              <a:t>Low</a:t>
            </a:r>
          </a:p>
          <a:p>
            <a:r>
              <a:rPr lang="en-US" dirty="0" smtClean="0"/>
              <a:t>Computational cost</a:t>
            </a:r>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4" name="Text Box 5"/>
          <p:cNvSpPr txBox="1">
            <a:spLocks noChangeArrowheads="1"/>
          </p:cNvSpPr>
          <p:nvPr/>
        </p:nvSpPr>
        <p:spPr bwMode="auto">
          <a:xfrm>
            <a:off x="4508501" y="3319463"/>
            <a:ext cx="3165475" cy="2559050"/>
          </a:xfrm>
          <a:prstGeom prst="rect">
            <a:avLst/>
          </a:prstGeom>
          <a:noFill/>
          <a:ln w="9525">
            <a:noFill/>
            <a:round/>
            <a:headEnd/>
            <a:tailEnd/>
          </a:ln>
        </p:spPr>
        <p:txBody>
          <a:bodyPr wrap="none" lIns="82936" tIns="41469" rIns="82936" bIns="41469" anchor="ctr">
            <a:prstTxWarp prst="textNoShape">
              <a:avLst/>
            </a:prstTxWarp>
          </a:bodyPr>
          <a:lstStyle/>
          <a:p>
            <a:endParaRPr lang="en-US"/>
          </a:p>
        </p:txBody>
      </p:sp>
      <p:sp>
        <p:nvSpPr>
          <p:cNvPr id="15367" name="Text Box 8"/>
          <p:cNvSpPr txBox="1">
            <a:spLocks noChangeArrowheads="1"/>
          </p:cNvSpPr>
          <p:nvPr/>
        </p:nvSpPr>
        <p:spPr bwMode="auto">
          <a:xfrm>
            <a:off x="4440238" y="1665288"/>
            <a:ext cx="3746500" cy="323060"/>
          </a:xfrm>
          <a:prstGeom prst="rect">
            <a:avLst/>
          </a:prstGeom>
          <a:noFill/>
          <a:ln w="9525">
            <a:noFill/>
            <a:round/>
            <a:headEnd/>
            <a:tailEnd/>
          </a:ln>
        </p:spPr>
        <p:txBody>
          <a:bodyPr lIns="81631" tIns="42448" rIns="81631" bIns="42448">
            <a:prstTxWarp prst="textNoShape">
              <a:avLst/>
            </a:prstTxWarp>
            <a:spAutoFit/>
          </a:bodyPr>
          <a:lstStyle/>
          <a:p>
            <a:pPr>
              <a:spcBef>
                <a:spcPts val="1025"/>
              </a:spcBef>
              <a:tabLst>
                <a:tab pos="0" algn="l"/>
                <a:tab pos="404771" algn="l"/>
                <a:tab pos="812715" algn="l"/>
                <a:tab pos="1220662" algn="l"/>
                <a:tab pos="1627019" algn="l"/>
                <a:tab pos="2034964" algn="l"/>
                <a:tab pos="2442910" algn="l"/>
                <a:tab pos="2850855" algn="l"/>
                <a:tab pos="3257212" algn="l"/>
                <a:tab pos="3665158" algn="l"/>
                <a:tab pos="4073103" algn="l"/>
                <a:tab pos="4479460" algn="l"/>
                <a:tab pos="4887406" algn="l"/>
                <a:tab pos="5295351" algn="l"/>
                <a:tab pos="5703297" algn="l"/>
                <a:tab pos="6109654" algn="l"/>
                <a:tab pos="6517600" algn="l"/>
                <a:tab pos="6925545" algn="l"/>
                <a:tab pos="7331902" algn="l"/>
                <a:tab pos="7739847" algn="l"/>
                <a:tab pos="8147794" algn="l"/>
              </a:tabLst>
            </a:pPr>
            <a:endParaRPr lang="en-GB" sz="1500" b="1" dirty="0">
              <a:solidFill>
                <a:srgbClr val="000000"/>
              </a:solidFill>
              <a:ea typeface="Arial" pitchFamily="-65" charset="0"/>
              <a:cs typeface="Arial" pitchFamily="-65" charset="0"/>
            </a:endParaRPr>
          </a:p>
        </p:txBody>
      </p:sp>
      <p:pic>
        <p:nvPicPr>
          <p:cNvPr id="109" name="Picture 60"/>
          <p:cNvPicPr>
            <a:picLocks noChangeAspect="1" noChangeArrowheads="1"/>
          </p:cNvPicPr>
          <p:nvPr/>
        </p:nvPicPr>
        <p:blipFill>
          <a:blip r:embed="rId3"/>
          <a:srcRect/>
          <a:stretch>
            <a:fillRect/>
          </a:stretch>
        </p:blipFill>
        <p:spPr bwMode="auto">
          <a:xfrm>
            <a:off x="824561" y="3682657"/>
            <a:ext cx="3352800" cy="2828925"/>
          </a:xfrm>
          <a:prstGeom prst="rect">
            <a:avLst/>
          </a:prstGeom>
          <a:noFill/>
          <a:ln w="9525">
            <a:noFill/>
            <a:round/>
            <a:headEnd/>
            <a:tailEnd/>
          </a:ln>
          <a:effectLst/>
        </p:spPr>
      </p:pic>
      <p:sp>
        <p:nvSpPr>
          <p:cNvPr id="114" name="Title 113"/>
          <p:cNvSpPr>
            <a:spLocks noGrp="1"/>
          </p:cNvSpPr>
          <p:nvPr>
            <p:ph type="title"/>
          </p:nvPr>
        </p:nvSpPr>
        <p:spPr/>
        <p:txBody>
          <a:bodyPr>
            <a:normAutofit fontScale="90000"/>
          </a:bodyPr>
          <a:lstStyle/>
          <a:p>
            <a:r>
              <a:rPr lang="en-US" smtClean="0"/>
              <a:t>DNA/RNA Transport through Alpha-Hemolysin (αHL)</a:t>
            </a:r>
            <a:endParaRPr lang="en-US" dirty="0"/>
          </a:p>
        </p:txBody>
      </p:sp>
      <p:sp>
        <p:nvSpPr>
          <p:cNvPr id="115" name="Content Placeholder 114"/>
          <p:cNvSpPr>
            <a:spLocks noGrp="1"/>
          </p:cNvSpPr>
          <p:nvPr>
            <p:ph idx="1"/>
          </p:nvPr>
        </p:nvSpPr>
        <p:spPr>
          <a:xfrm>
            <a:off x="757947" y="1529880"/>
            <a:ext cx="8194002" cy="4608884"/>
          </a:xfrm>
        </p:spPr>
        <p:txBody>
          <a:bodyPr/>
          <a:lstStyle/>
          <a:p>
            <a:r>
              <a:rPr lang="en-GB" dirty="0" smtClean="0"/>
              <a:t>Fundamental process: mRNA transport, infections, biotech</a:t>
            </a:r>
          </a:p>
          <a:p>
            <a:pPr lvl="1"/>
            <a:r>
              <a:rPr lang="en-GB" dirty="0" smtClean="0"/>
              <a:t>Need to understand microscopic basis</a:t>
            </a:r>
          </a:p>
          <a:p>
            <a:r>
              <a:rPr lang="en-US" dirty="0" smtClean="0"/>
              <a:t>7 </a:t>
            </a:r>
            <a:r>
              <a:rPr lang="en-US" dirty="0" err="1" smtClean="0"/>
              <a:t>monomeric</a:t>
            </a:r>
            <a:r>
              <a:rPr lang="en-US" dirty="0" smtClean="0"/>
              <a:t> units form </a:t>
            </a:r>
            <a:r>
              <a:rPr lang="en-US" dirty="0" err="1" smtClean="0"/>
              <a:t>heptamer</a:t>
            </a:r>
            <a:r>
              <a:rPr lang="en-US" dirty="0" smtClean="0"/>
              <a:t> pore on lipid membranes </a:t>
            </a:r>
          </a:p>
          <a:p>
            <a:r>
              <a:rPr lang="en-US" dirty="0" smtClean="0"/>
              <a:t>Pore allows only single-stranded nucleic acid chains to pass </a:t>
            </a:r>
          </a:p>
          <a:p>
            <a:pPr lvl="1"/>
            <a:r>
              <a:rPr lang="en-US" dirty="0" smtClean="0"/>
              <a:t>Ideal for DNA/RNA single channel current recordings</a:t>
            </a:r>
          </a:p>
          <a:p>
            <a:endParaRPr lang="en-US" dirty="0" smtClean="0"/>
          </a:p>
          <a:p>
            <a:endParaRPr lang="en-US" dirty="0" smtClean="0"/>
          </a:p>
          <a:p>
            <a:endParaRPr lang="en-US" dirty="0"/>
          </a:p>
        </p:txBody>
      </p:sp>
      <p:grpSp>
        <p:nvGrpSpPr>
          <p:cNvPr id="59" name="Group 9"/>
          <p:cNvGrpSpPr>
            <a:grpSpLocks/>
          </p:cNvGrpSpPr>
          <p:nvPr/>
        </p:nvGrpSpPr>
        <p:grpSpPr bwMode="auto">
          <a:xfrm>
            <a:off x="5276816" y="3934274"/>
            <a:ext cx="3124200" cy="2744788"/>
            <a:chOff x="3120" y="2064"/>
            <a:chExt cx="1968" cy="1729"/>
          </a:xfrm>
        </p:grpSpPr>
        <p:sp>
          <p:nvSpPr>
            <p:cNvPr id="113" name="Text Box 10"/>
            <p:cNvSpPr txBox="1">
              <a:spLocks noChangeArrowheads="1"/>
            </p:cNvSpPr>
            <p:nvPr/>
          </p:nvSpPr>
          <p:spPr bwMode="auto">
            <a:xfrm>
              <a:off x="4817" y="2769"/>
              <a:ext cx="228" cy="234"/>
            </a:xfrm>
            <a:prstGeom prst="rect">
              <a:avLst/>
            </a:prstGeom>
            <a:noFill/>
            <a:ln w="9525">
              <a:noFill/>
              <a:round/>
              <a:headEnd/>
              <a:tailEnd/>
            </a:ln>
            <a:effectLst/>
          </p:spPr>
          <p:txBody>
            <a:bodyPr wrap="none" lIns="90000" tIns="46800" rIns="90000" bIns="46800">
              <a:prstTxWarp prst="textNoShape">
                <a:avLst/>
              </a:prstTxWarp>
              <a:spAutoFit/>
            </a:bodyPr>
            <a:lstStyle/>
            <a:p>
              <a:pPr defTabSz="914305">
                <a:tabLst>
                  <a:tab pos="0" algn="l"/>
                  <a:tab pos="914305" algn="l"/>
                  <a:tab pos="1828610" algn="l"/>
                  <a:tab pos="2742915" algn="l"/>
                  <a:tab pos="3657220" algn="l"/>
                  <a:tab pos="4571526" algn="l"/>
                  <a:tab pos="5485831" algn="l"/>
                  <a:tab pos="6400137" algn="l"/>
                  <a:tab pos="7314442" algn="l"/>
                  <a:tab pos="8228747" algn="l"/>
                  <a:tab pos="9143052" algn="l"/>
                  <a:tab pos="10057357" algn="l"/>
                </a:tabLst>
                <a:defRPr/>
              </a:pPr>
              <a:r>
                <a:rPr lang="en-GB" kern="0" dirty="0">
                  <a:solidFill>
                    <a:srgbClr val="000000"/>
                  </a:solidFill>
                  <a:ea typeface="ＭＳ Ｐゴシック" pitchFamily="-65" charset="-128"/>
                  <a:cs typeface="ＭＳ Ｐゴシック" pitchFamily="-65" charset="-128"/>
                </a:rPr>
                <a:t>A</a:t>
              </a:r>
            </a:p>
          </p:txBody>
        </p:sp>
        <p:sp>
          <p:nvSpPr>
            <p:cNvPr id="116" name="Rectangle 11"/>
            <p:cNvSpPr>
              <a:spLocks noChangeArrowheads="1"/>
            </p:cNvSpPr>
            <p:nvPr/>
          </p:nvSpPr>
          <p:spPr bwMode="auto">
            <a:xfrm>
              <a:off x="3120" y="2064"/>
              <a:ext cx="1558" cy="1729"/>
            </a:xfrm>
            <a:prstGeom prst="rect">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17" name="Rectangle 12"/>
            <p:cNvSpPr>
              <a:spLocks noChangeArrowheads="1"/>
            </p:cNvSpPr>
            <p:nvPr/>
          </p:nvSpPr>
          <p:spPr bwMode="auto">
            <a:xfrm>
              <a:off x="3120" y="2907"/>
              <a:ext cx="738" cy="82"/>
            </a:xfrm>
            <a:prstGeom prst="rect">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18" name="Rectangle 13"/>
            <p:cNvSpPr>
              <a:spLocks noChangeArrowheads="1"/>
            </p:cNvSpPr>
            <p:nvPr/>
          </p:nvSpPr>
          <p:spPr bwMode="auto">
            <a:xfrm>
              <a:off x="3940" y="2901"/>
              <a:ext cx="738" cy="82"/>
            </a:xfrm>
            <a:prstGeom prst="rect">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19" name="AutoShape 14"/>
            <p:cNvSpPr>
              <a:spLocks noChangeArrowheads="1"/>
            </p:cNvSpPr>
            <p:nvPr/>
          </p:nvSpPr>
          <p:spPr bwMode="auto">
            <a:xfrm>
              <a:off x="3776" y="2884"/>
              <a:ext cx="82" cy="123"/>
            </a:xfrm>
            <a:prstGeom prst="roundRect">
              <a:avLst>
                <a:gd name="adj" fmla="val 16667"/>
              </a:avLst>
            </a:prstGeom>
            <a:solidFill>
              <a:srgbClr val="008080">
                <a:alpha val="79999"/>
              </a:srgbClr>
            </a:solid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20" name="AutoShape 15"/>
            <p:cNvSpPr>
              <a:spLocks noChangeArrowheads="1"/>
            </p:cNvSpPr>
            <p:nvPr/>
          </p:nvSpPr>
          <p:spPr bwMode="auto">
            <a:xfrm>
              <a:off x="3940" y="2884"/>
              <a:ext cx="82" cy="123"/>
            </a:xfrm>
            <a:prstGeom prst="roundRect">
              <a:avLst>
                <a:gd name="adj" fmla="val 16667"/>
              </a:avLst>
            </a:prstGeom>
            <a:solidFill>
              <a:srgbClr val="008080">
                <a:alpha val="79999"/>
              </a:srgbClr>
            </a:solid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21" name="AutoShape 16"/>
            <p:cNvSpPr>
              <a:spLocks noChangeArrowheads="1"/>
            </p:cNvSpPr>
            <p:nvPr/>
          </p:nvSpPr>
          <p:spPr bwMode="auto">
            <a:xfrm>
              <a:off x="3868" y="2802"/>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22" name="AutoShape 17"/>
            <p:cNvSpPr>
              <a:spLocks noChangeArrowheads="1"/>
            </p:cNvSpPr>
            <p:nvPr/>
          </p:nvSpPr>
          <p:spPr bwMode="auto">
            <a:xfrm flipH="1">
              <a:off x="3899" y="2843"/>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23" name="AutoShape 18"/>
            <p:cNvSpPr>
              <a:spLocks noChangeArrowheads="1"/>
            </p:cNvSpPr>
            <p:nvPr/>
          </p:nvSpPr>
          <p:spPr bwMode="auto">
            <a:xfrm>
              <a:off x="3868" y="2884"/>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24" name="AutoShape 19"/>
            <p:cNvSpPr>
              <a:spLocks noChangeArrowheads="1"/>
            </p:cNvSpPr>
            <p:nvPr/>
          </p:nvSpPr>
          <p:spPr bwMode="auto">
            <a:xfrm flipH="1">
              <a:off x="3899" y="2925"/>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nvGrpSpPr>
            <p:cNvPr id="125" name="Group 20"/>
            <p:cNvGrpSpPr>
              <a:grpSpLocks/>
            </p:cNvGrpSpPr>
            <p:nvPr/>
          </p:nvGrpSpPr>
          <p:grpSpPr bwMode="auto">
            <a:xfrm>
              <a:off x="3415" y="2539"/>
              <a:ext cx="150" cy="96"/>
              <a:chOff x="3415" y="2539"/>
              <a:chExt cx="150" cy="96"/>
            </a:xfrm>
          </p:grpSpPr>
          <p:sp>
            <p:nvSpPr>
              <p:cNvPr id="159" name="AutoShape 21"/>
              <p:cNvSpPr>
                <a:spLocks noChangeArrowheads="1"/>
              </p:cNvSpPr>
              <p:nvPr/>
            </p:nvSpPr>
            <p:spPr bwMode="auto">
              <a:xfrm rot="4320000">
                <a:off x="3530" y="2533"/>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60" name="AutoShape 22"/>
              <p:cNvSpPr>
                <a:spLocks noChangeArrowheads="1"/>
              </p:cNvSpPr>
              <p:nvPr/>
            </p:nvSpPr>
            <p:spPr bwMode="auto">
              <a:xfrm rot="4320000" flipH="1">
                <a:off x="3498" y="2575"/>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61" name="AutoShape 23"/>
              <p:cNvSpPr>
                <a:spLocks noChangeArrowheads="1"/>
              </p:cNvSpPr>
              <p:nvPr/>
            </p:nvSpPr>
            <p:spPr bwMode="auto">
              <a:xfrm rot="4320000">
                <a:off x="3452" y="2558"/>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62" name="AutoShape 24"/>
              <p:cNvSpPr>
                <a:spLocks noChangeArrowheads="1"/>
              </p:cNvSpPr>
              <p:nvPr/>
            </p:nvSpPr>
            <p:spPr bwMode="auto">
              <a:xfrm rot="4320000" flipH="1">
                <a:off x="3421" y="2600"/>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grpSp>
          <p:nvGrpSpPr>
            <p:cNvPr id="126" name="Group 25"/>
            <p:cNvGrpSpPr>
              <a:grpSpLocks/>
            </p:cNvGrpSpPr>
            <p:nvPr/>
          </p:nvGrpSpPr>
          <p:grpSpPr bwMode="auto">
            <a:xfrm>
              <a:off x="3824" y="2318"/>
              <a:ext cx="152" cy="91"/>
              <a:chOff x="3824" y="2318"/>
              <a:chExt cx="152" cy="91"/>
            </a:xfrm>
          </p:grpSpPr>
          <p:sp>
            <p:nvSpPr>
              <p:cNvPr id="155" name="AutoShape 26"/>
              <p:cNvSpPr>
                <a:spLocks noChangeArrowheads="1"/>
              </p:cNvSpPr>
              <p:nvPr/>
            </p:nvSpPr>
            <p:spPr bwMode="auto">
              <a:xfrm rot="8040000">
                <a:off x="3941" y="2374"/>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6" name="AutoShape 27"/>
              <p:cNvSpPr>
                <a:spLocks noChangeArrowheads="1"/>
              </p:cNvSpPr>
              <p:nvPr/>
            </p:nvSpPr>
            <p:spPr bwMode="auto">
              <a:xfrm rot="8040000" flipH="1">
                <a:off x="3889" y="2369"/>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7" name="AutoShape 28"/>
              <p:cNvSpPr>
                <a:spLocks noChangeArrowheads="1"/>
              </p:cNvSpPr>
              <p:nvPr/>
            </p:nvSpPr>
            <p:spPr bwMode="auto">
              <a:xfrm rot="8040000">
                <a:off x="3882" y="2318"/>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8" name="AutoShape 29"/>
              <p:cNvSpPr>
                <a:spLocks noChangeArrowheads="1"/>
              </p:cNvSpPr>
              <p:nvPr/>
            </p:nvSpPr>
            <p:spPr bwMode="auto">
              <a:xfrm rot="8040000" flipH="1">
                <a:off x="3830" y="2312"/>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grpSp>
          <p:nvGrpSpPr>
            <p:cNvPr id="127" name="Group 30"/>
            <p:cNvGrpSpPr>
              <a:grpSpLocks/>
            </p:cNvGrpSpPr>
            <p:nvPr/>
          </p:nvGrpSpPr>
          <p:grpSpPr bwMode="auto">
            <a:xfrm>
              <a:off x="4344" y="2596"/>
              <a:ext cx="73" cy="167"/>
              <a:chOff x="4344" y="2596"/>
              <a:chExt cx="73" cy="167"/>
            </a:xfrm>
          </p:grpSpPr>
          <p:sp>
            <p:nvSpPr>
              <p:cNvPr id="151" name="AutoShape 31"/>
              <p:cNvSpPr>
                <a:spLocks noChangeArrowheads="1"/>
              </p:cNvSpPr>
              <p:nvPr/>
            </p:nvSpPr>
            <p:spPr bwMode="auto">
              <a:xfrm rot="1500000">
                <a:off x="4378" y="2596"/>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2" name="AutoShape 32"/>
              <p:cNvSpPr>
                <a:spLocks noChangeArrowheads="1"/>
              </p:cNvSpPr>
              <p:nvPr/>
            </p:nvSpPr>
            <p:spPr bwMode="auto">
              <a:xfrm rot="1500000" flipH="1">
                <a:off x="4388" y="2647"/>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3" name="AutoShape 33"/>
              <p:cNvSpPr>
                <a:spLocks noChangeArrowheads="1"/>
              </p:cNvSpPr>
              <p:nvPr/>
            </p:nvSpPr>
            <p:spPr bwMode="auto">
              <a:xfrm rot="1500000">
                <a:off x="4344" y="2671"/>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4" name="AutoShape 34"/>
              <p:cNvSpPr>
                <a:spLocks noChangeArrowheads="1"/>
              </p:cNvSpPr>
              <p:nvPr/>
            </p:nvSpPr>
            <p:spPr bwMode="auto">
              <a:xfrm rot="1500000" flipH="1">
                <a:off x="4353" y="2722"/>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grpSp>
          <p:nvGrpSpPr>
            <p:cNvPr id="128" name="Group 35"/>
            <p:cNvGrpSpPr>
              <a:grpSpLocks/>
            </p:cNvGrpSpPr>
            <p:nvPr/>
          </p:nvGrpSpPr>
          <p:grpSpPr bwMode="auto">
            <a:xfrm>
              <a:off x="3259" y="2202"/>
              <a:ext cx="112" cy="137"/>
              <a:chOff x="3259" y="2202"/>
              <a:chExt cx="112" cy="137"/>
            </a:xfrm>
          </p:grpSpPr>
          <p:sp>
            <p:nvSpPr>
              <p:cNvPr id="147" name="AutoShape 36"/>
              <p:cNvSpPr>
                <a:spLocks noChangeArrowheads="1"/>
              </p:cNvSpPr>
              <p:nvPr/>
            </p:nvSpPr>
            <p:spPr bwMode="auto">
              <a:xfrm rot="9240000">
                <a:off x="3342" y="2298"/>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8" name="AutoShape 37"/>
              <p:cNvSpPr>
                <a:spLocks noChangeArrowheads="1"/>
              </p:cNvSpPr>
              <p:nvPr/>
            </p:nvSpPr>
            <p:spPr bwMode="auto">
              <a:xfrm rot="9240000" flipH="1">
                <a:off x="3296" y="2275"/>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9" name="AutoShape 38"/>
              <p:cNvSpPr>
                <a:spLocks noChangeArrowheads="1"/>
              </p:cNvSpPr>
              <p:nvPr/>
            </p:nvSpPr>
            <p:spPr bwMode="auto">
              <a:xfrm rot="9240000">
                <a:off x="3306" y="2225"/>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50" name="AutoShape 39"/>
              <p:cNvSpPr>
                <a:spLocks noChangeArrowheads="1"/>
              </p:cNvSpPr>
              <p:nvPr/>
            </p:nvSpPr>
            <p:spPr bwMode="auto">
              <a:xfrm rot="9240000" flipH="1">
                <a:off x="3259" y="2202"/>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grpSp>
          <p:nvGrpSpPr>
            <p:cNvPr id="129" name="Group 40"/>
            <p:cNvGrpSpPr>
              <a:grpSpLocks/>
            </p:cNvGrpSpPr>
            <p:nvPr/>
          </p:nvGrpSpPr>
          <p:grpSpPr bwMode="auto">
            <a:xfrm>
              <a:off x="4256" y="2241"/>
              <a:ext cx="108" cy="140"/>
              <a:chOff x="4256" y="2241"/>
              <a:chExt cx="108" cy="140"/>
            </a:xfrm>
          </p:grpSpPr>
          <p:sp>
            <p:nvSpPr>
              <p:cNvPr id="143" name="AutoShape 41"/>
              <p:cNvSpPr>
                <a:spLocks noChangeArrowheads="1"/>
              </p:cNvSpPr>
              <p:nvPr/>
            </p:nvSpPr>
            <p:spPr bwMode="auto">
              <a:xfrm rot="9300000">
                <a:off x="4335" y="2340"/>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4" name="AutoShape 42"/>
              <p:cNvSpPr>
                <a:spLocks noChangeArrowheads="1"/>
              </p:cNvSpPr>
              <p:nvPr/>
            </p:nvSpPr>
            <p:spPr bwMode="auto">
              <a:xfrm rot="9360000" flipH="1">
                <a:off x="4290" y="2316"/>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5" name="AutoShape 43"/>
              <p:cNvSpPr>
                <a:spLocks noChangeArrowheads="1"/>
              </p:cNvSpPr>
              <p:nvPr/>
            </p:nvSpPr>
            <p:spPr bwMode="auto">
              <a:xfrm rot="9300000">
                <a:off x="4301" y="2265"/>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6" name="AutoShape 44"/>
              <p:cNvSpPr>
                <a:spLocks noChangeArrowheads="1"/>
              </p:cNvSpPr>
              <p:nvPr/>
            </p:nvSpPr>
            <p:spPr bwMode="auto">
              <a:xfrm rot="9360000" flipH="1">
                <a:off x="4256" y="2241"/>
                <a:ext cx="29" cy="41"/>
              </a:xfrm>
              <a:prstGeom prst="moon">
                <a:avLst>
                  <a:gd name="adj" fmla="val 50000"/>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grpSp>
        <p:sp>
          <p:nvSpPr>
            <p:cNvPr id="130" name="Oval 45"/>
            <p:cNvSpPr>
              <a:spLocks noChangeArrowheads="1"/>
            </p:cNvSpPr>
            <p:nvPr/>
          </p:nvSpPr>
          <p:spPr bwMode="auto">
            <a:xfrm>
              <a:off x="4760" y="2782"/>
              <a:ext cx="328" cy="328"/>
            </a:xfrm>
            <a:prstGeom prst="ellipse">
              <a:avLst/>
            </a:prstGeom>
            <a:noFill/>
            <a:ln w="19080">
              <a:solidFill>
                <a:srgbClr val="00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31" name="Line 46"/>
            <p:cNvSpPr>
              <a:spLocks noChangeShapeType="1"/>
            </p:cNvSpPr>
            <p:nvPr/>
          </p:nvSpPr>
          <p:spPr bwMode="auto">
            <a:xfrm>
              <a:off x="4555" y="2146"/>
              <a:ext cx="369"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2" name="Line 47"/>
            <p:cNvSpPr>
              <a:spLocks noChangeShapeType="1"/>
            </p:cNvSpPr>
            <p:nvPr/>
          </p:nvSpPr>
          <p:spPr bwMode="auto">
            <a:xfrm>
              <a:off x="4924" y="3110"/>
              <a:ext cx="1" cy="613"/>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3" name="Line 48"/>
            <p:cNvSpPr>
              <a:spLocks noChangeShapeType="1"/>
            </p:cNvSpPr>
            <p:nvPr/>
          </p:nvSpPr>
          <p:spPr bwMode="auto">
            <a:xfrm>
              <a:off x="4555" y="3718"/>
              <a:ext cx="369"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4" name="Line 49"/>
            <p:cNvSpPr>
              <a:spLocks noChangeShapeType="1"/>
            </p:cNvSpPr>
            <p:nvPr/>
          </p:nvSpPr>
          <p:spPr bwMode="auto">
            <a:xfrm flipV="1">
              <a:off x="4924" y="2492"/>
              <a:ext cx="1" cy="296"/>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5" name="Line 50"/>
            <p:cNvSpPr>
              <a:spLocks noChangeShapeType="1"/>
            </p:cNvSpPr>
            <p:nvPr/>
          </p:nvSpPr>
          <p:spPr bwMode="auto">
            <a:xfrm flipV="1">
              <a:off x="4924" y="2145"/>
              <a:ext cx="1" cy="308"/>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6" name="Line 51"/>
            <p:cNvSpPr>
              <a:spLocks noChangeShapeType="1"/>
            </p:cNvSpPr>
            <p:nvPr/>
          </p:nvSpPr>
          <p:spPr bwMode="auto">
            <a:xfrm>
              <a:off x="4842" y="2493"/>
              <a:ext cx="164"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7" name="Line 52"/>
            <p:cNvSpPr>
              <a:spLocks noChangeShapeType="1"/>
            </p:cNvSpPr>
            <p:nvPr/>
          </p:nvSpPr>
          <p:spPr bwMode="auto">
            <a:xfrm>
              <a:off x="4869" y="2452"/>
              <a:ext cx="103"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8" name="Line 53"/>
            <p:cNvSpPr>
              <a:spLocks noChangeShapeType="1"/>
            </p:cNvSpPr>
            <p:nvPr/>
          </p:nvSpPr>
          <p:spPr bwMode="auto">
            <a:xfrm flipH="1" flipV="1">
              <a:off x="4800" y="2924"/>
              <a:ext cx="125" cy="125"/>
            </a:xfrm>
            <a:prstGeom prst="line">
              <a:avLst/>
            </a:prstGeom>
            <a:noFill/>
            <a:ln w="19080">
              <a:solidFill>
                <a:srgbClr val="000000"/>
              </a:solidFill>
              <a:miter lim="800000"/>
              <a:headEnd type="triangle" w="med" len="med"/>
              <a:tailEnd type="triangle" w="med" len="me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39" name="AutoShape 54"/>
            <p:cNvSpPr>
              <a:spLocks noChangeArrowheads="1"/>
            </p:cNvSpPr>
            <p:nvPr/>
          </p:nvSpPr>
          <p:spPr bwMode="auto">
            <a:xfrm>
              <a:off x="3868" y="3007"/>
              <a:ext cx="62" cy="133"/>
            </a:xfrm>
            <a:prstGeom prst="downArrow">
              <a:avLst>
                <a:gd name="adj1" fmla="val 50000"/>
                <a:gd name="adj2" fmla="val 53629"/>
              </a:avLst>
            </a:prstGeom>
            <a:noFill/>
            <a:ln w="19080">
              <a:solidFill>
                <a:srgbClr val="FF0000"/>
              </a:solidFill>
              <a:miter lim="800000"/>
              <a:headEnd/>
              <a:tailEnd/>
            </a:ln>
            <a:effectLst/>
          </p:spPr>
          <p:txBody>
            <a:bodyPr wrap="none" anchor="ctr">
              <a:prstTxWarp prst="textNoShape">
                <a:avLst/>
              </a:prstTxWarp>
            </a:bodyPr>
            <a:lstStyle/>
            <a:p>
              <a:pPr defTabSz="914305">
                <a:defRPr/>
              </a:pPr>
              <a:endParaRPr lang="en-US" kern="0" dirty="0" smtClean="0">
                <a:solidFill>
                  <a:sysClr val="windowText" lastClr="000000"/>
                </a:solidFill>
              </a:endParaRPr>
            </a:p>
          </p:txBody>
        </p:sp>
        <p:sp>
          <p:nvSpPr>
            <p:cNvPr id="140" name="Line 55"/>
            <p:cNvSpPr>
              <a:spLocks noChangeShapeType="1"/>
            </p:cNvSpPr>
            <p:nvPr/>
          </p:nvSpPr>
          <p:spPr bwMode="auto">
            <a:xfrm>
              <a:off x="4524" y="2209"/>
              <a:ext cx="73"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41" name="Line 56"/>
            <p:cNvSpPr>
              <a:spLocks noChangeShapeType="1"/>
            </p:cNvSpPr>
            <p:nvPr/>
          </p:nvSpPr>
          <p:spPr bwMode="auto">
            <a:xfrm>
              <a:off x="4523" y="3637"/>
              <a:ext cx="73" cy="1"/>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sp>
          <p:nvSpPr>
            <p:cNvPr id="142" name="Line 57"/>
            <p:cNvSpPr>
              <a:spLocks noChangeShapeType="1"/>
            </p:cNvSpPr>
            <p:nvPr/>
          </p:nvSpPr>
          <p:spPr bwMode="auto">
            <a:xfrm>
              <a:off x="4560" y="3601"/>
              <a:ext cx="1" cy="73"/>
            </a:xfrm>
            <a:prstGeom prst="line">
              <a:avLst/>
            </a:prstGeom>
            <a:noFill/>
            <a:ln w="19080">
              <a:solidFill>
                <a:srgbClr val="000000"/>
              </a:solidFill>
              <a:miter lim="800000"/>
              <a:headEnd/>
              <a:tailEnd/>
            </a:ln>
            <a:effectLst/>
          </p:spPr>
          <p:txBody>
            <a:bodyPr>
              <a:prstTxWarp prst="textNoShape">
                <a:avLst/>
              </a:prstTxWarp>
            </a:bodyPr>
            <a:lstStyle/>
            <a:p>
              <a:pPr defTabSz="914305">
                <a:defRPr/>
              </a:pPr>
              <a:endParaRPr lang="en-US" kern="0" dirty="0" smtClean="0">
                <a:solidFill>
                  <a:sysClr val="windowText" lastClr="000000"/>
                </a:solidFill>
              </a:endParaRPr>
            </a:p>
          </p:txBody>
        </p:sp>
      </p:gr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7" name="Text Box 8"/>
          <p:cNvSpPr txBox="1">
            <a:spLocks noChangeArrowheads="1"/>
          </p:cNvSpPr>
          <p:nvPr/>
        </p:nvSpPr>
        <p:spPr bwMode="auto">
          <a:xfrm>
            <a:off x="4440238" y="1665288"/>
            <a:ext cx="3746500" cy="323060"/>
          </a:xfrm>
          <a:prstGeom prst="rect">
            <a:avLst/>
          </a:prstGeom>
          <a:noFill/>
          <a:ln w="9525">
            <a:noFill/>
            <a:round/>
            <a:headEnd/>
            <a:tailEnd/>
          </a:ln>
        </p:spPr>
        <p:txBody>
          <a:bodyPr lIns="81631" tIns="42448" rIns="81631" bIns="42448">
            <a:prstTxWarp prst="textNoShape">
              <a:avLst/>
            </a:prstTxWarp>
            <a:spAutoFit/>
          </a:bodyPr>
          <a:lstStyle/>
          <a:p>
            <a:pPr>
              <a:spcBef>
                <a:spcPts val="1025"/>
              </a:spcBef>
              <a:tabLst>
                <a:tab pos="0" algn="l"/>
                <a:tab pos="404771" algn="l"/>
                <a:tab pos="812715" algn="l"/>
                <a:tab pos="1220662" algn="l"/>
                <a:tab pos="1627019" algn="l"/>
                <a:tab pos="2034964" algn="l"/>
                <a:tab pos="2442910" algn="l"/>
                <a:tab pos="2850855" algn="l"/>
                <a:tab pos="3257212" algn="l"/>
                <a:tab pos="3665158" algn="l"/>
                <a:tab pos="4073103" algn="l"/>
                <a:tab pos="4479460" algn="l"/>
                <a:tab pos="4887406" algn="l"/>
                <a:tab pos="5295351" algn="l"/>
                <a:tab pos="5703297" algn="l"/>
                <a:tab pos="6109654" algn="l"/>
                <a:tab pos="6517600" algn="l"/>
                <a:tab pos="6925545" algn="l"/>
                <a:tab pos="7331902" algn="l"/>
                <a:tab pos="7739847" algn="l"/>
                <a:tab pos="8147794" algn="l"/>
              </a:tabLst>
            </a:pPr>
            <a:endParaRPr lang="en-GB" sz="1500" b="1" dirty="0">
              <a:solidFill>
                <a:srgbClr val="000000"/>
              </a:solidFill>
              <a:ea typeface="Arial" pitchFamily="-65" charset="0"/>
              <a:cs typeface="Arial" pitchFamily="-65" charset="0"/>
            </a:endParaRPr>
          </a:p>
        </p:txBody>
      </p:sp>
      <p:sp>
        <p:nvSpPr>
          <p:cNvPr id="114" name="Title 113"/>
          <p:cNvSpPr>
            <a:spLocks noGrp="1"/>
          </p:cNvSpPr>
          <p:nvPr>
            <p:ph type="title"/>
          </p:nvPr>
        </p:nvSpPr>
        <p:spPr/>
        <p:txBody>
          <a:bodyPr>
            <a:normAutofit fontScale="90000"/>
          </a:bodyPr>
          <a:lstStyle/>
          <a:p>
            <a:r>
              <a:rPr lang="en-US" smtClean="0"/>
              <a:t>DNA/RNA Transport through Alpha-Hemolysin (αHL)</a:t>
            </a:r>
            <a:endParaRPr lang="en-US" dirty="0"/>
          </a:p>
        </p:txBody>
      </p:sp>
      <p:sp>
        <p:nvSpPr>
          <p:cNvPr id="115" name="Content Placeholder 114"/>
          <p:cNvSpPr>
            <a:spLocks noGrp="1"/>
          </p:cNvSpPr>
          <p:nvPr>
            <p:ph idx="1"/>
          </p:nvPr>
        </p:nvSpPr>
        <p:spPr>
          <a:xfrm>
            <a:off x="757947" y="1529880"/>
            <a:ext cx="8194002" cy="4608884"/>
          </a:xfrm>
        </p:spPr>
        <p:txBody>
          <a:bodyPr/>
          <a:lstStyle/>
          <a:p>
            <a:r>
              <a:rPr lang="en-GB" dirty="0" smtClean="0"/>
              <a:t>Fundamental process: mRNA transport, infections, biotech</a:t>
            </a:r>
          </a:p>
          <a:p>
            <a:pPr lvl="1"/>
            <a:r>
              <a:rPr lang="en-GB" dirty="0" smtClean="0"/>
              <a:t>Need to understand microscopic basis</a:t>
            </a:r>
          </a:p>
          <a:p>
            <a:r>
              <a:rPr lang="en-US" dirty="0" smtClean="0"/>
              <a:t>7 </a:t>
            </a:r>
            <a:r>
              <a:rPr lang="en-US" dirty="0" err="1" smtClean="0"/>
              <a:t>monomeric</a:t>
            </a:r>
            <a:r>
              <a:rPr lang="en-US" dirty="0" smtClean="0"/>
              <a:t> units form </a:t>
            </a:r>
            <a:r>
              <a:rPr lang="en-US" dirty="0" err="1" smtClean="0"/>
              <a:t>heptamer</a:t>
            </a:r>
            <a:r>
              <a:rPr lang="en-US" dirty="0" smtClean="0"/>
              <a:t> pore on lipid membranes </a:t>
            </a:r>
          </a:p>
          <a:p>
            <a:r>
              <a:rPr lang="en-US" dirty="0" smtClean="0"/>
              <a:t>Pore allows only single-stranded nucleic acid chains to pass </a:t>
            </a:r>
          </a:p>
          <a:p>
            <a:pPr lvl="1"/>
            <a:r>
              <a:rPr lang="en-US" dirty="0" smtClean="0"/>
              <a:t>Ideal for DNA/RNA single channel current recordings</a:t>
            </a:r>
          </a:p>
          <a:p>
            <a:endParaRPr lang="en-US" dirty="0" smtClean="0"/>
          </a:p>
          <a:p>
            <a:endParaRPr lang="en-US" dirty="0" smtClean="0"/>
          </a:p>
          <a:p>
            <a:endParaRPr lang="en-US" dirty="0"/>
          </a:p>
        </p:txBody>
      </p:sp>
      <p:sp>
        <p:nvSpPr>
          <p:cNvPr id="205" name="Text Box 5"/>
          <p:cNvSpPr txBox="1">
            <a:spLocks noChangeArrowheads="1"/>
          </p:cNvSpPr>
          <p:nvPr/>
        </p:nvSpPr>
        <p:spPr bwMode="auto">
          <a:xfrm>
            <a:off x="4618039" y="3898293"/>
            <a:ext cx="3165475" cy="2559050"/>
          </a:xfrm>
          <a:prstGeom prst="rect">
            <a:avLst/>
          </a:prstGeom>
          <a:noFill/>
          <a:ln w="9525">
            <a:noFill/>
            <a:round/>
            <a:headEnd/>
            <a:tailEnd/>
          </a:ln>
        </p:spPr>
        <p:txBody>
          <a:bodyPr wrap="none" lIns="82936" tIns="41469" rIns="82936" bIns="41469" anchor="ctr">
            <a:prstTxWarp prst="textNoShape">
              <a:avLst/>
            </a:prstTxWarp>
          </a:bodyPr>
          <a:lstStyle/>
          <a:p>
            <a:endParaRPr lang="en-US"/>
          </a:p>
        </p:txBody>
      </p:sp>
      <p:sp>
        <p:nvSpPr>
          <p:cNvPr id="206" name="Text Box 76"/>
          <p:cNvSpPr txBox="1">
            <a:spLocks noChangeArrowheads="1"/>
          </p:cNvSpPr>
          <p:nvPr/>
        </p:nvSpPr>
        <p:spPr bwMode="auto">
          <a:xfrm>
            <a:off x="7754939" y="4974617"/>
            <a:ext cx="364182" cy="369322"/>
          </a:xfrm>
          <a:prstGeom prst="rect">
            <a:avLst/>
          </a:prstGeom>
          <a:noFill/>
          <a:ln w="9525">
            <a:noFill/>
            <a:miter lim="800000"/>
            <a:headEnd/>
            <a:tailEnd/>
          </a:ln>
        </p:spPr>
        <p:txBody>
          <a:bodyPr wrap="none" lIns="91430" tIns="45715" rIns="91430" bIns="45715">
            <a:prstTxWarp prst="textNoShape">
              <a:avLst/>
            </a:prstTxWarp>
            <a:spAutoFit/>
          </a:bodyPr>
          <a:lstStyle/>
          <a:p>
            <a:r>
              <a:rPr lang="en-US" dirty="0"/>
              <a:t>A</a:t>
            </a:r>
            <a:endParaRPr lang="en-US" baseline="0" dirty="0"/>
          </a:p>
        </p:txBody>
      </p:sp>
      <p:sp>
        <p:nvSpPr>
          <p:cNvPr id="207" name="Rectangle 57"/>
          <p:cNvSpPr>
            <a:spLocks noChangeArrowheads="1"/>
          </p:cNvSpPr>
          <p:nvPr/>
        </p:nvSpPr>
        <p:spPr bwMode="auto">
          <a:xfrm>
            <a:off x="5062539" y="3855429"/>
            <a:ext cx="2473325" cy="2744788"/>
          </a:xfrm>
          <a:prstGeom prst="rect">
            <a:avLst/>
          </a:prstGeom>
          <a:noFill/>
          <a:ln w="19050">
            <a:solidFill>
              <a:schemeClr val="tx1"/>
            </a:solidFill>
            <a:miter lim="800000"/>
            <a:headEnd/>
            <a:tailEnd/>
          </a:ln>
        </p:spPr>
        <p:txBody>
          <a:bodyPr wrap="none" lIns="91430" tIns="45715" rIns="91430" bIns="45715" anchor="ctr">
            <a:prstTxWarp prst="textNoShape">
              <a:avLst/>
            </a:prstTxWarp>
          </a:bodyPr>
          <a:lstStyle/>
          <a:p>
            <a:endParaRPr lang="en-US"/>
          </a:p>
        </p:txBody>
      </p:sp>
      <p:sp>
        <p:nvSpPr>
          <p:cNvPr id="208" name="Rectangle 15"/>
          <p:cNvSpPr>
            <a:spLocks noChangeArrowheads="1"/>
          </p:cNvSpPr>
          <p:nvPr/>
        </p:nvSpPr>
        <p:spPr bwMode="auto">
          <a:xfrm>
            <a:off x="5062538" y="5193692"/>
            <a:ext cx="1171575" cy="130175"/>
          </a:xfrm>
          <a:prstGeom prst="rect">
            <a:avLst/>
          </a:prstGeom>
          <a:solidFill>
            <a:srgbClr val="9966CC"/>
          </a:solidFill>
          <a:ln w="19050">
            <a:solidFill>
              <a:schemeClr val="tx1"/>
            </a:solidFill>
            <a:miter lim="800000"/>
            <a:headEnd/>
            <a:tailEnd/>
          </a:ln>
        </p:spPr>
        <p:txBody>
          <a:bodyPr wrap="none" lIns="91430" tIns="45715" rIns="91430" bIns="45715" anchor="ctr">
            <a:prstTxWarp prst="textNoShape">
              <a:avLst/>
            </a:prstTxWarp>
          </a:bodyPr>
          <a:lstStyle/>
          <a:p>
            <a:endParaRPr lang="en-US"/>
          </a:p>
        </p:txBody>
      </p:sp>
      <p:sp>
        <p:nvSpPr>
          <p:cNvPr id="209" name="Rectangle 16"/>
          <p:cNvSpPr>
            <a:spLocks noChangeArrowheads="1"/>
          </p:cNvSpPr>
          <p:nvPr/>
        </p:nvSpPr>
        <p:spPr bwMode="auto">
          <a:xfrm>
            <a:off x="6364288" y="5184168"/>
            <a:ext cx="1171575" cy="130175"/>
          </a:xfrm>
          <a:prstGeom prst="rect">
            <a:avLst/>
          </a:prstGeom>
          <a:solidFill>
            <a:srgbClr val="9966CC"/>
          </a:solidFill>
          <a:ln w="19050">
            <a:solidFill>
              <a:schemeClr val="tx1"/>
            </a:solidFill>
            <a:miter lim="800000"/>
            <a:headEnd/>
            <a:tailEnd/>
          </a:ln>
        </p:spPr>
        <p:txBody>
          <a:bodyPr wrap="none" lIns="91430" tIns="45715" rIns="91430" bIns="45715" anchor="ctr">
            <a:prstTxWarp prst="textNoShape">
              <a:avLst/>
            </a:prstTxWarp>
          </a:bodyPr>
          <a:lstStyle/>
          <a:p>
            <a:endParaRPr lang="en-US"/>
          </a:p>
        </p:txBody>
      </p:sp>
      <p:sp>
        <p:nvSpPr>
          <p:cNvPr id="210" name="AutoShape 17"/>
          <p:cNvSpPr>
            <a:spLocks noChangeArrowheads="1"/>
          </p:cNvSpPr>
          <p:nvPr/>
        </p:nvSpPr>
        <p:spPr bwMode="auto">
          <a:xfrm>
            <a:off x="6103939" y="5157180"/>
            <a:ext cx="130175" cy="195263"/>
          </a:xfrm>
          <a:prstGeom prst="roundRect">
            <a:avLst>
              <a:gd name="adj" fmla="val 16667"/>
            </a:avLst>
          </a:prstGeom>
          <a:solidFill>
            <a:srgbClr val="3366FF"/>
          </a:solid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11" name="AutoShape 18"/>
          <p:cNvSpPr>
            <a:spLocks noChangeArrowheads="1"/>
          </p:cNvSpPr>
          <p:nvPr/>
        </p:nvSpPr>
        <p:spPr bwMode="auto">
          <a:xfrm>
            <a:off x="6364289" y="5157180"/>
            <a:ext cx="130175" cy="195263"/>
          </a:xfrm>
          <a:prstGeom prst="roundRect">
            <a:avLst>
              <a:gd name="adj" fmla="val 16667"/>
            </a:avLst>
          </a:prstGeom>
          <a:solidFill>
            <a:srgbClr val="3366FF"/>
          </a:solid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12" name="AutoShape 22"/>
          <p:cNvSpPr>
            <a:spLocks noChangeArrowheads="1"/>
          </p:cNvSpPr>
          <p:nvPr/>
        </p:nvSpPr>
        <p:spPr bwMode="auto">
          <a:xfrm>
            <a:off x="6249988" y="5027004"/>
            <a:ext cx="46038" cy="65088"/>
          </a:xfrm>
          <a:prstGeom prst="moon">
            <a:avLst>
              <a:gd name="adj" fmla="val 50000"/>
            </a:avLst>
          </a:prstGeom>
          <a:noFill/>
          <a:ln w="19050">
            <a:solidFill>
              <a:srgbClr val="00FF00"/>
            </a:solidFill>
            <a:miter lim="800000"/>
            <a:headEnd/>
            <a:tailEnd/>
          </a:ln>
        </p:spPr>
        <p:txBody>
          <a:bodyPr wrap="none" lIns="91430" tIns="45715" rIns="91430" bIns="45715" anchor="ctr">
            <a:prstTxWarp prst="textNoShape">
              <a:avLst/>
            </a:prstTxWarp>
          </a:bodyPr>
          <a:lstStyle/>
          <a:p>
            <a:endParaRPr lang="en-US"/>
          </a:p>
        </p:txBody>
      </p:sp>
      <p:sp>
        <p:nvSpPr>
          <p:cNvPr id="213" name="AutoShape 23"/>
          <p:cNvSpPr>
            <a:spLocks noChangeArrowheads="1"/>
          </p:cNvSpPr>
          <p:nvPr/>
        </p:nvSpPr>
        <p:spPr bwMode="auto">
          <a:xfrm flipH="1">
            <a:off x="6299202" y="5092092"/>
            <a:ext cx="46037" cy="65087"/>
          </a:xfrm>
          <a:prstGeom prst="moon">
            <a:avLst>
              <a:gd name="adj" fmla="val 50000"/>
            </a:avLst>
          </a:prstGeom>
          <a:noFill/>
          <a:ln w="19050">
            <a:solidFill>
              <a:srgbClr val="00FF00"/>
            </a:solidFill>
            <a:miter lim="800000"/>
            <a:headEnd/>
            <a:tailEnd/>
          </a:ln>
        </p:spPr>
        <p:txBody>
          <a:bodyPr wrap="none" lIns="91430" tIns="45715" rIns="91430" bIns="45715" anchor="ctr">
            <a:prstTxWarp prst="textNoShape">
              <a:avLst/>
            </a:prstTxWarp>
          </a:bodyPr>
          <a:lstStyle/>
          <a:p>
            <a:endParaRPr lang="en-US"/>
          </a:p>
        </p:txBody>
      </p:sp>
      <p:sp>
        <p:nvSpPr>
          <p:cNvPr id="214" name="AutoShape 24"/>
          <p:cNvSpPr>
            <a:spLocks noChangeArrowheads="1"/>
          </p:cNvSpPr>
          <p:nvPr/>
        </p:nvSpPr>
        <p:spPr bwMode="auto">
          <a:xfrm>
            <a:off x="6249988" y="5157179"/>
            <a:ext cx="46038" cy="65088"/>
          </a:xfrm>
          <a:prstGeom prst="moon">
            <a:avLst>
              <a:gd name="adj" fmla="val 50000"/>
            </a:avLst>
          </a:prstGeom>
          <a:noFill/>
          <a:ln w="19050">
            <a:solidFill>
              <a:srgbClr val="00FF00"/>
            </a:solidFill>
            <a:miter lim="800000"/>
            <a:headEnd/>
            <a:tailEnd/>
          </a:ln>
        </p:spPr>
        <p:txBody>
          <a:bodyPr wrap="none" lIns="91430" tIns="45715" rIns="91430" bIns="45715" anchor="ctr">
            <a:prstTxWarp prst="textNoShape">
              <a:avLst/>
            </a:prstTxWarp>
          </a:bodyPr>
          <a:lstStyle/>
          <a:p>
            <a:endParaRPr lang="en-US"/>
          </a:p>
        </p:txBody>
      </p:sp>
      <p:sp>
        <p:nvSpPr>
          <p:cNvPr id="215" name="AutoShape 25"/>
          <p:cNvSpPr>
            <a:spLocks noChangeArrowheads="1"/>
          </p:cNvSpPr>
          <p:nvPr/>
        </p:nvSpPr>
        <p:spPr bwMode="auto">
          <a:xfrm flipH="1">
            <a:off x="6299202" y="5235852"/>
            <a:ext cx="46037" cy="65087"/>
          </a:xfrm>
          <a:prstGeom prst="moon">
            <a:avLst>
              <a:gd name="adj" fmla="val 50000"/>
            </a:avLst>
          </a:prstGeom>
          <a:noFill/>
          <a:ln w="19050">
            <a:solidFill>
              <a:srgbClr val="00FF00"/>
            </a:solidFill>
            <a:miter lim="800000"/>
            <a:headEnd/>
            <a:tailEnd/>
          </a:ln>
        </p:spPr>
        <p:txBody>
          <a:bodyPr wrap="none" lIns="91430" tIns="45715" rIns="91430" bIns="45715" anchor="ctr">
            <a:prstTxWarp prst="textNoShape">
              <a:avLst/>
            </a:prstTxWarp>
          </a:bodyPr>
          <a:lstStyle/>
          <a:p>
            <a:endParaRPr lang="en-US"/>
          </a:p>
        </p:txBody>
      </p:sp>
      <p:grpSp>
        <p:nvGrpSpPr>
          <p:cNvPr id="216" name="Group 45"/>
          <p:cNvGrpSpPr>
            <a:grpSpLocks/>
          </p:cNvGrpSpPr>
          <p:nvPr/>
        </p:nvGrpSpPr>
        <p:grpSpPr bwMode="auto">
          <a:xfrm rot="-17268422">
            <a:off x="5600702" y="4553929"/>
            <a:ext cx="95250" cy="260350"/>
            <a:chOff x="3600" y="2064"/>
            <a:chExt cx="70" cy="192"/>
          </a:xfrm>
        </p:grpSpPr>
        <p:sp>
          <p:nvSpPr>
            <p:cNvPr id="217" name="AutoShape 41"/>
            <p:cNvSpPr>
              <a:spLocks noChangeArrowheads="1"/>
            </p:cNvSpPr>
            <p:nvPr/>
          </p:nvSpPr>
          <p:spPr bwMode="auto">
            <a:xfrm>
              <a:off x="3600" y="2064"/>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18" name="AutoShape 42"/>
            <p:cNvSpPr>
              <a:spLocks noChangeArrowheads="1"/>
            </p:cNvSpPr>
            <p:nvPr/>
          </p:nvSpPr>
          <p:spPr bwMode="auto">
            <a:xfrm flipH="1">
              <a:off x="3636" y="2112"/>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19" name="AutoShape 43"/>
            <p:cNvSpPr>
              <a:spLocks noChangeArrowheads="1"/>
            </p:cNvSpPr>
            <p:nvPr/>
          </p:nvSpPr>
          <p:spPr bwMode="auto">
            <a:xfrm>
              <a:off x="3600" y="2160"/>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0" name="AutoShape 44"/>
            <p:cNvSpPr>
              <a:spLocks noChangeArrowheads="1"/>
            </p:cNvSpPr>
            <p:nvPr/>
          </p:nvSpPr>
          <p:spPr bwMode="auto">
            <a:xfrm flipH="1">
              <a:off x="3636" y="2208"/>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grpSp>
      <p:grpSp>
        <p:nvGrpSpPr>
          <p:cNvPr id="221" name="Group 46"/>
          <p:cNvGrpSpPr>
            <a:grpSpLocks/>
          </p:cNvGrpSpPr>
          <p:nvPr/>
        </p:nvGrpSpPr>
        <p:grpSpPr bwMode="auto">
          <a:xfrm rot="-35172440">
            <a:off x="6251576" y="4198329"/>
            <a:ext cx="95250" cy="260350"/>
            <a:chOff x="3600" y="2064"/>
            <a:chExt cx="70" cy="192"/>
          </a:xfrm>
        </p:grpSpPr>
        <p:sp>
          <p:nvSpPr>
            <p:cNvPr id="222" name="AutoShape 47"/>
            <p:cNvSpPr>
              <a:spLocks noChangeArrowheads="1"/>
            </p:cNvSpPr>
            <p:nvPr/>
          </p:nvSpPr>
          <p:spPr bwMode="auto">
            <a:xfrm>
              <a:off x="3600" y="2064"/>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3" name="AutoShape 48"/>
            <p:cNvSpPr>
              <a:spLocks noChangeArrowheads="1"/>
            </p:cNvSpPr>
            <p:nvPr/>
          </p:nvSpPr>
          <p:spPr bwMode="auto">
            <a:xfrm flipH="1">
              <a:off x="3636" y="2112"/>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4" name="AutoShape 49"/>
            <p:cNvSpPr>
              <a:spLocks noChangeArrowheads="1"/>
            </p:cNvSpPr>
            <p:nvPr/>
          </p:nvSpPr>
          <p:spPr bwMode="auto">
            <a:xfrm>
              <a:off x="3600" y="2160"/>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5" name="AutoShape 50"/>
            <p:cNvSpPr>
              <a:spLocks noChangeArrowheads="1"/>
            </p:cNvSpPr>
            <p:nvPr/>
          </p:nvSpPr>
          <p:spPr bwMode="auto">
            <a:xfrm flipH="1">
              <a:off x="3636" y="2208"/>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grpSp>
      <p:grpSp>
        <p:nvGrpSpPr>
          <p:cNvPr id="226" name="Group 51"/>
          <p:cNvGrpSpPr>
            <a:grpSpLocks/>
          </p:cNvGrpSpPr>
          <p:nvPr/>
        </p:nvGrpSpPr>
        <p:grpSpPr bwMode="auto">
          <a:xfrm rot="-20114566">
            <a:off x="7015164" y="4701567"/>
            <a:ext cx="95250" cy="260350"/>
            <a:chOff x="3600" y="2064"/>
            <a:chExt cx="70" cy="192"/>
          </a:xfrm>
        </p:grpSpPr>
        <p:sp>
          <p:nvSpPr>
            <p:cNvPr id="227" name="AutoShape 52"/>
            <p:cNvSpPr>
              <a:spLocks noChangeArrowheads="1"/>
            </p:cNvSpPr>
            <p:nvPr/>
          </p:nvSpPr>
          <p:spPr bwMode="auto">
            <a:xfrm>
              <a:off x="3600" y="2064"/>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8" name="AutoShape 53"/>
            <p:cNvSpPr>
              <a:spLocks noChangeArrowheads="1"/>
            </p:cNvSpPr>
            <p:nvPr/>
          </p:nvSpPr>
          <p:spPr bwMode="auto">
            <a:xfrm flipH="1">
              <a:off x="3636" y="2112"/>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29" name="AutoShape 54"/>
            <p:cNvSpPr>
              <a:spLocks noChangeArrowheads="1"/>
            </p:cNvSpPr>
            <p:nvPr/>
          </p:nvSpPr>
          <p:spPr bwMode="auto">
            <a:xfrm>
              <a:off x="3600" y="2160"/>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0" name="AutoShape 55"/>
            <p:cNvSpPr>
              <a:spLocks noChangeArrowheads="1"/>
            </p:cNvSpPr>
            <p:nvPr/>
          </p:nvSpPr>
          <p:spPr bwMode="auto">
            <a:xfrm flipH="1">
              <a:off x="3636" y="2208"/>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grpSp>
      <p:grpSp>
        <p:nvGrpSpPr>
          <p:cNvPr id="231" name="Group 58"/>
          <p:cNvGrpSpPr>
            <a:grpSpLocks/>
          </p:cNvGrpSpPr>
          <p:nvPr/>
        </p:nvGrpSpPr>
        <p:grpSpPr bwMode="auto">
          <a:xfrm rot="-12378152">
            <a:off x="5322888" y="4050692"/>
            <a:ext cx="95250" cy="260350"/>
            <a:chOff x="3600" y="2064"/>
            <a:chExt cx="70" cy="192"/>
          </a:xfrm>
        </p:grpSpPr>
        <p:sp>
          <p:nvSpPr>
            <p:cNvPr id="232" name="AutoShape 59"/>
            <p:cNvSpPr>
              <a:spLocks noChangeArrowheads="1"/>
            </p:cNvSpPr>
            <p:nvPr/>
          </p:nvSpPr>
          <p:spPr bwMode="auto">
            <a:xfrm>
              <a:off x="3600" y="2064"/>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3" name="AutoShape 60"/>
            <p:cNvSpPr>
              <a:spLocks noChangeArrowheads="1"/>
            </p:cNvSpPr>
            <p:nvPr/>
          </p:nvSpPr>
          <p:spPr bwMode="auto">
            <a:xfrm flipH="1">
              <a:off x="3636" y="2112"/>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4" name="AutoShape 61"/>
            <p:cNvSpPr>
              <a:spLocks noChangeArrowheads="1"/>
            </p:cNvSpPr>
            <p:nvPr/>
          </p:nvSpPr>
          <p:spPr bwMode="auto">
            <a:xfrm>
              <a:off x="3600" y="2160"/>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5" name="AutoShape 62"/>
            <p:cNvSpPr>
              <a:spLocks noChangeArrowheads="1"/>
            </p:cNvSpPr>
            <p:nvPr/>
          </p:nvSpPr>
          <p:spPr bwMode="auto">
            <a:xfrm flipH="1">
              <a:off x="3636" y="2208"/>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grpSp>
      <p:grpSp>
        <p:nvGrpSpPr>
          <p:cNvPr id="236" name="Group 63"/>
          <p:cNvGrpSpPr>
            <a:grpSpLocks/>
          </p:cNvGrpSpPr>
          <p:nvPr/>
        </p:nvGrpSpPr>
        <p:grpSpPr bwMode="auto">
          <a:xfrm rot="-33870985">
            <a:off x="6902452" y="4115779"/>
            <a:ext cx="95250" cy="260350"/>
            <a:chOff x="3600" y="2064"/>
            <a:chExt cx="70" cy="192"/>
          </a:xfrm>
        </p:grpSpPr>
        <p:sp>
          <p:nvSpPr>
            <p:cNvPr id="237" name="AutoShape 64"/>
            <p:cNvSpPr>
              <a:spLocks noChangeArrowheads="1"/>
            </p:cNvSpPr>
            <p:nvPr/>
          </p:nvSpPr>
          <p:spPr bwMode="auto">
            <a:xfrm>
              <a:off x="3600" y="2064"/>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8" name="AutoShape 65"/>
            <p:cNvSpPr>
              <a:spLocks noChangeArrowheads="1"/>
            </p:cNvSpPr>
            <p:nvPr/>
          </p:nvSpPr>
          <p:spPr bwMode="auto">
            <a:xfrm flipH="1">
              <a:off x="3636" y="2112"/>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39" name="AutoShape 66"/>
            <p:cNvSpPr>
              <a:spLocks noChangeArrowheads="1"/>
            </p:cNvSpPr>
            <p:nvPr/>
          </p:nvSpPr>
          <p:spPr bwMode="auto">
            <a:xfrm>
              <a:off x="3600" y="2160"/>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sp>
          <p:nvSpPr>
            <p:cNvPr id="240" name="AutoShape 67"/>
            <p:cNvSpPr>
              <a:spLocks noChangeArrowheads="1"/>
            </p:cNvSpPr>
            <p:nvPr/>
          </p:nvSpPr>
          <p:spPr bwMode="auto">
            <a:xfrm flipH="1">
              <a:off x="3636" y="2208"/>
              <a:ext cx="34" cy="48"/>
            </a:xfrm>
            <a:prstGeom prst="moon">
              <a:avLst>
                <a:gd name="adj" fmla="val 50000"/>
              </a:avLst>
            </a:prstGeom>
            <a:noFill/>
            <a:ln w="19050">
              <a:solidFill>
                <a:srgbClr val="00FF00"/>
              </a:solidFill>
              <a:miter lim="800000"/>
              <a:headEnd/>
              <a:tailEnd/>
            </a:ln>
          </p:spPr>
          <p:txBody>
            <a:bodyPr wrap="none" anchor="ctr">
              <a:prstTxWarp prst="textNoShape">
                <a:avLst/>
              </a:prstTxWarp>
            </a:bodyPr>
            <a:lstStyle/>
            <a:p>
              <a:endParaRPr lang="en-US"/>
            </a:p>
          </p:txBody>
        </p:sp>
      </p:grpSp>
      <p:sp>
        <p:nvSpPr>
          <p:cNvPr id="241" name="Oval 68"/>
          <p:cNvSpPr>
            <a:spLocks noChangeArrowheads="1"/>
          </p:cNvSpPr>
          <p:nvPr/>
        </p:nvSpPr>
        <p:spPr bwMode="auto">
          <a:xfrm>
            <a:off x="7666038" y="4995255"/>
            <a:ext cx="520700" cy="520700"/>
          </a:xfrm>
          <a:prstGeom prst="ellips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2" name="Line 69"/>
          <p:cNvSpPr>
            <a:spLocks noChangeShapeType="1"/>
          </p:cNvSpPr>
          <p:nvPr/>
        </p:nvSpPr>
        <p:spPr bwMode="auto">
          <a:xfrm>
            <a:off x="7340602" y="3985604"/>
            <a:ext cx="585787" cy="1588"/>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3" name="Line 70"/>
          <p:cNvSpPr>
            <a:spLocks noChangeShapeType="1"/>
          </p:cNvSpPr>
          <p:nvPr/>
        </p:nvSpPr>
        <p:spPr bwMode="auto">
          <a:xfrm>
            <a:off x="7926388" y="5515954"/>
            <a:ext cx="1588" cy="973138"/>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4" name="Line 71"/>
          <p:cNvSpPr>
            <a:spLocks noChangeShapeType="1"/>
          </p:cNvSpPr>
          <p:nvPr/>
        </p:nvSpPr>
        <p:spPr bwMode="auto">
          <a:xfrm>
            <a:off x="7340602" y="6481154"/>
            <a:ext cx="585787" cy="1588"/>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5" name="Line 72"/>
          <p:cNvSpPr>
            <a:spLocks noChangeShapeType="1"/>
          </p:cNvSpPr>
          <p:nvPr/>
        </p:nvSpPr>
        <p:spPr bwMode="auto">
          <a:xfrm rot="10800000" flipH="1">
            <a:off x="7926388" y="4536467"/>
            <a:ext cx="0" cy="466725"/>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6" name="Line 73"/>
          <p:cNvSpPr>
            <a:spLocks noChangeShapeType="1"/>
          </p:cNvSpPr>
          <p:nvPr/>
        </p:nvSpPr>
        <p:spPr bwMode="auto">
          <a:xfrm rot="10800000" flipH="1">
            <a:off x="7926388" y="3985605"/>
            <a:ext cx="0" cy="485775"/>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7" name="Line 74"/>
          <p:cNvSpPr>
            <a:spLocks noChangeShapeType="1"/>
          </p:cNvSpPr>
          <p:nvPr/>
        </p:nvSpPr>
        <p:spPr bwMode="auto">
          <a:xfrm rot="10800000" flipH="1">
            <a:off x="7796213" y="4536467"/>
            <a:ext cx="260350" cy="0"/>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8" name="Line 75"/>
          <p:cNvSpPr>
            <a:spLocks noChangeShapeType="1"/>
          </p:cNvSpPr>
          <p:nvPr/>
        </p:nvSpPr>
        <p:spPr bwMode="auto">
          <a:xfrm rot="10800000" flipH="1">
            <a:off x="7839077" y="4471379"/>
            <a:ext cx="163512" cy="0"/>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49" name="Line 77"/>
          <p:cNvSpPr>
            <a:spLocks noChangeShapeType="1"/>
          </p:cNvSpPr>
          <p:nvPr/>
        </p:nvSpPr>
        <p:spPr bwMode="auto">
          <a:xfrm flipH="1" flipV="1">
            <a:off x="7731126" y="5222267"/>
            <a:ext cx="195262" cy="195262"/>
          </a:xfrm>
          <a:prstGeom prst="line">
            <a:avLst/>
          </a:prstGeom>
          <a:noFill/>
          <a:ln w="19050">
            <a:solidFill>
              <a:schemeClr val="tx1"/>
            </a:solidFill>
            <a:round/>
            <a:headEnd type="oval" w="sm" len="sm"/>
            <a:tailEnd type="triangle" w="sm" len="sm"/>
          </a:ln>
        </p:spPr>
        <p:txBody>
          <a:bodyPr wrap="none" lIns="91430" tIns="45715" rIns="91430" bIns="45715" anchor="ctr">
            <a:prstTxWarp prst="textNoShape">
              <a:avLst/>
            </a:prstTxWarp>
          </a:bodyPr>
          <a:lstStyle/>
          <a:p>
            <a:endParaRPr lang="en-US"/>
          </a:p>
        </p:txBody>
      </p:sp>
      <p:sp>
        <p:nvSpPr>
          <p:cNvPr id="250" name="AutoShape 83"/>
          <p:cNvSpPr>
            <a:spLocks noChangeArrowheads="1"/>
          </p:cNvSpPr>
          <p:nvPr/>
        </p:nvSpPr>
        <p:spPr bwMode="auto">
          <a:xfrm>
            <a:off x="6249989" y="5352443"/>
            <a:ext cx="98425" cy="211137"/>
          </a:xfrm>
          <a:prstGeom prst="downArrow">
            <a:avLst>
              <a:gd name="adj1" fmla="val 50000"/>
              <a:gd name="adj2" fmla="val 53629"/>
            </a:avLst>
          </a:prstGeom>
          <a:noFill/>
          <a:ln w="19050">
            <a:solidFill>
              <a:srgbClr val="FF0000"/>
            </a:solidFill>
            <a:miter lim="800000"/>
            <a:headEnd/>
            <a:tailEnd/>
          </a:ln>
        </p:spPr>
        <p:txBody>
          <a:bodyPr wrap="none" lIns="91430" tIns="45715" rIns="91430" bIns="45715" anchor="ctr">
            <a:prstTxWarp prst="textNoShape">
              <a:avLst/>
            </a:prstTxWarp>
          </a:bodyPr>
          <a:lstStyle/>
          <a:p>
            <a:endParaRPr lang="en-US"/>
          </a:p>
        </p:txBody>
      </p:sp>
      <p:sp>
        <p:nvSpPr>
          <p:cNvPr id="251" name="Line 86"/>
          <p:cNvSpPr>
            <a:spLocks noChangeShapeType="1"/>
          </p:cNvSpPr>
          <p:nvPr/>
        </p:nvSpPr>
        <p:spPr bwMode="auto">
          <a:xfrm>
            <a:off x="7291388" y="4085617"/>
            <a:ext cx="115888" cy="0"/>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52" name="Line 87"/>
          <p:cNvSpPr>
            <a:spLocks noChangeShapeType="1"/>
          </p:cNvSpPr>
          <p:nvPr/>
        </p:nvSpPr>
        <p:spPr bwMode="auto">
          <a:xfrm>
            <a:off x="7289802" y="6352567"/>
            <a:ext cx="115887" cy="0"/>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sp>
        <p:nvSpPr>
          <p:cNvPr id="253" name="Line 88"/>
          <p:cNvSpPr>
            <a:spLocks noChangeShapeType="1"/>
          </p:cNvSpPr>
          <p:nvPr/>
        </p:nvSpPr>
        <p:spPr bwMode="auto">
          <a:xfrm rot="5400000">
            <a:off x="7290595" y="6353361"/>
            <a:ext cx="115887" cy="0"/>
          </a:xfrm>
          <a:prstGeom prst="line">
            <a:avLst/>
          </a:prstGeom>
          <a:noFill/>
          <a:ln w="19050">
            <a:solidFill>
              <a:schemeClr val="tx1"/>
            </a:solidFill>
            <a:round/>
            <a:headEnd/>
            <a:tailEnd/>
          </a:ln>
        </p:spPr>
        <p:txBody>
          <a:bodyPr wrap="none" lIns="91430" tIns="45715" rIns="91430" bIns="45715" anchor="ctr">
            <a:prstTxWarp prst="textNoShape">
              <a:avLst/>
            </a:prstTxWarp>
          </a:bodyPr>
          <a:lstStyle/>
          <a:p>
            <a:endParaRPr lang="en-US"/>
          </a:p>
        </p:txBody>
      </p:sp>
      <p:pic>
        <p:nvPicPr>
          <p:cNvPr id="254" name="Picture 100"/>
          <p:cNvPicPr>
            <a:picLocks noChangeAspect="1" noChangeArrowheads="1"/>
          </p:cNvPicPr>
          <p:nvPr/>
        </p:nvPicPr>
        <p:blipFill>
          <a:blip r:embed="rId3"/>
          <a:srcRect/>
          <a:stretch>
            <a:fillRect/>
          </a:stretch>
        </p:blipFill>
        <p:spPr bwMode="auto">
          <a:xfrm>
            <a:off x="947738" y="3855430"/>
            <a:ext cx="3429000" cy="2614613"/>
          </a:xfrm>
          <a:prstGeom prst="rect">
            <a:avLst/>
          </a:prstGeom>
          <a:noFill/>
          <a:ln w="9525">
            <a:noFill/>
            <a:round/>
            <a:headEnd/>
            <a:tailEnd/>
          </a:ln>
          <a:effectLst/>
        </p:spPr>
      </p:pic>
      <p:sp>
        <p:nvSpPr>
          <p:cNvPr id="255" name="Line 93"/>
          <p:cNvSpPr>
            <a:spLocks noChangeShapeType="1"/>
          </p:cNvSpPr>
          <p:nvPr/>
        </p:nvSpPr>
        <p:spPr bwMode="auto">
          <a:xfrm>
            <a:off x="3157538" y="4617429"/>
            <a:ext cx="2895600" cy="533400"/>
          </a:xfrm>
          <a:prstGeom prst="line">
            <a:avLst/>
          </a:prstGeom>
          <a:noFill/>
          <a:ln w="12700">
            <a:solidFill>
              <a:srgbClr val="3366FF"/>
            </a:solidFill>
            <a:round/>
            <a:headEnd/>
            <a:tailEnd/>
          </a:ln>
        </p:spPr>
        <p:txBody>
          <a:bodyPr wrap="none" lIns="91430" tIns="45715" rIns="91430" bIns="45715" anchor="ctr">
            <a:prstTxWarp prst="textNoShape">
              <a:avLst/>
            </a:prstTxWarp>
          </a:bodyPr>
          <a:lstStyle/>
          <a:p>
            <a:endParaRPr lang="en-US"/>
          </a:p>
        </p:txBody>
      </p:sp>
      <p:sp>
        <p:nvSpPr>
          <p:cNvPr id="256" name="Line 94"/>
          <p:cNvSpPr>
            <a:spLocks noChangeShapeType="1"/>
          </p:cNvSpPr>
          <p:nvPr/>
        </p:nvSpPr>
        <p:spPr bwMode="auto">
          <a:xfrm flipV="1">
            <a:off x="3246438" y="5366729"/>
            <a:ext cx="2819400" cy="685800"/>
          </a:xfrm>
          <a:prstGeom prst="line">
            <a:avLst/>
          </a:prstGeom>
          <a:noFill/>
          <a:ln w="12700">
            <a:solidFill>
              <a:srgbClr val="3366FF"/>
            </a:solidFill>
            <a:round/>
            <a:headEnd/>
            <a:tailEnd/>
          </a:ln>
        </p:spPr>
        <p:txBody>
          <a:bodyPr wrap="none" lIns="91430" tIns="45715" rIns="91430" bIns="45715" anchor="ctr">
            <a:prstTxWarp prst="textNoShape">
              <a:avLst/>
            </a:prstTxWarp>
          </a:bodyPr>
          <a:lstStyle/>
          <a:p>
            <a:endParaRPr lang="en-US"/>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2286000" y="252414"/>
            <a:ext cx="3917950" cy="630237"/>
          </a:xfrm>
          <a:prstGeom prst="rect">
            <a:avLst/>
          </a:prstGeom>
          <a:noFill/>
          <a:ln w="9525">
            <a:noFill/>
            <a:miter lim="800000"/>
            <a:headEnd/>
            <a:tailEnd/>
          </a:ln>
        </p:spPr>
        <p:txBody>
          <a:bodyPr lIns="82936" tIns="41469" rIns="82936" bIns="41469">
            <a:prstTxWarp prst="textNoShape">
              <a:avLst/>
            </a:prstTxWarp>
            <a:spAutoFit/>
          </a:bodyPr>
          <a:lstStyle/>
          <a:p>
            <a:pPr algn="ctr" defTabSz="828589" hangingPunct="0">
              <a:lnSpc>
                <a:spcPct val="124000"/>
              </a:lnSpc>
              <a:spcBef>
                <a:spcPct val="50000"/>
              </a:spcBef>
              <a:buClr>
                <a:srgbClr val="000000"/>
              </a:buClr>
              <a:buSzPct val="45000"/>
            </a:pPr>
            <a:r>
              <a:rPr lang="en-GB" sz="2900" b="1" dirty="0">
                <a:solidFill>
                  <a:schemeClr val="bg1"/>
                </a:solidFill>
                <a:ea typeface="ＭＳ Ｐゴシック" pitchFamily="-65" charset="-128"/>
                <a:cs typeface="ＭＳ Ｐゴシック" pitchFamily="-65" charset="-128"/>
              </a:rPr>
              <a:t>Mutations</a:t>
            </a:r>
            <a:endParaRPr lang="en-US" sz="2900" b="1" dirty="0">
              <a:solidFill>
                <a:schemeClr val="bg1"/>
              </a:solidFill>
              <a:ea typeface="ＭＳ Ｐゴシック" pitchFamily="-65" charset="-128"/>
              <a:cs typeface="ＭＳ Ｐゴシック" pitchFamily="-65" charset="-128"/>
            </a:endParaRPr>
          </a:p>
        </p:txBody>
      </p:sp>
      <p:sp>
        <p:nvSpPr>
          <p:cNvPr id="17411" name="Title 9"/>
          <p:cNvSpPr>
            <a:spLocks noGrp="1"/>
          </p:cNvSpPr>
          <p:nvPr>
            <p:ph type="title"/>
          </p:nvPr>
        </p:nvSpPr>
        <p:spPr/>
        <p:txBody>
          <a:bodyPr/>
          <a:lstStyle/>
          <a:p>
            <a:r>
              <a:rPr lang="en-US" dirty="0" smtClean="0"/>
              <a:t>Computational Model</a:t>
            </a:r>
          </a:p>
        </p:txBody>
      </p:sp>
      <p:sp>
        <p:nvSpPr>
          <p:cNvPr id="9" name="Content Placeholder 8"/>
          <p:cNvSpPr>
            <a:spLocks noGrp="1"/>
          </p:cNvSpPr>
          <p:nvPr>
            <p:ph sz="half" idx="2"/>
          </p:nvPr>
        </p:nvSpPr>
        <p:spPr>
          <a:xfrm>
            <a:off x="4970847" y="1698628"/>
            <a:ext cx="3853973" cy="4524372"/>
          </a:xfrm>
        </p:spPr>
        <p:txBody>
          <a:bodyPr>
            <a:normAutofit fontScale="92500"/>
          </a:bodyPr>
          <a:lstStyle/>
          <a:p>
            <a:r>
              <a:rPr lang="en-GB" dirty="0" smtClean="0"/>
              <a:t>Fully Atomistic. ~330K atoms.</a:t>
            </a:r>
          </a:p>
          <a:p>
            <a:r>
              <a:rPr lang="en-GB" dirty="0" smtClean="0"/>
              <a:t>Single stranded DNA translocation through </a:t>
            </a:r>
            <a:r>
              <a:rPr lang="el-GR" dirty="0" smtClean="0"/>
              <a:t>α</a:t>
            </a:r>
            <a:r>
              <a:rPr lang="en-GB" dirty="0" smtClean="0"/>
              <a:t>HL</a:t>
            </a:r>
          </a:p>
          <a:p>
            <a:r>
              <a:rPr lang="en-GB" dirty="0" smtClean="0"/>
              <a:t>A cross-section of the protein pore </a:t>
            </a:r>
            <a:r>
              <a:rPr lang="el-GR" dirty="0" smtClean="0"/>
              <a:t>α</a:t>
            </a:r>
            <a:r>
              <a:rPr lang="en-GB" dirty="0" smtClean="0"/>
              <a:t>HL is depicted in blue.</a:t>
            </a:r>
          </a:p>
          <a:p>
            <a:r>
              <a:rPr lang="en-GB" dirty="0" smtClean="0"/>
              <a:t>Red represents a single strand of DNA (3’ end at the bottom)</a:t>
            </a:r>
          </a:p>
          <a:p>
            <a:r>
              <a:rPr lang="en-GB" dirty="0" smtClean="0"/>
              <a:t>Black represents the lipid </a:t>
            </a:r>
            <a:r>
              <a:rPr lang="en-GB" dirty="0" err="1" smtClean="0"/>
              <a:t>bilayer</a:t>
            </a:r>
            <a:r>
              <a:rPr lang="en-GB" dirty="0" smtClean="0"/>
              <a:t>. </a:t>
            </a:r>
          </a:p>
          <a:p>
            <a:r>
              <a:rPr lang="en-GB" dirty="0" smtClean="0"/>
              <a:t>The DNA strand is dragged from the </a:t>
            </a:r>
            <a:r>
              <a:rPr lang="en-GB" dirty="0" err="1" smtClean="0"/>
              <a:t>cis</a:t>
            </a:r>
            <a:r>
              <a:rPr lang="en-GB" dirty="0" smtClean="0"/>
              <a:t> (top) entrance to the trans (bottom) entrance.</a:t>
            </a:r>
            <a:endParaRPr lang="el-GR" dirty="0" smtClean="0"/>
          </a:p>
          <a:p>
            <a:endParaRPr lang="en-US" dirty="0"/>
          </a:p>
        </p:txBody>
      </p:sp>
      <p:pic>
        <p:nvPicPr>
          <p:cNvPr id="17412" name="Picture 3148"/>
          <p:cNvPicPr>
            <a:picLocks noChangeAspect="1" noChangeArrowheads="1"/>
          </p:cNvPicPr>
          <p:nvPr/>
        </p:nvPicPr>
        <p:blipFill>
          <a:blip r:embed="rId3"/>
          <a:srcRect/>
          <a:stretch>
            <a:fillRect/>
          </a:stretch>
        </p:blipFill>
        <p:spPr bwMode="auto">
          <a:xfrm>
            <a:off x="686183" y="2032003"/>
            <a:ext cx="4173538" cy="38100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2286000" y="252414"/>
            <a:ext cx="3917950" cy="630237"/>
          </a:xfrm>
          <a:prstGeom prst="rect">
            <a:avLst/>
          </a:prstGeom>
          <a:noFill/>
          <a:ln w="9525">
            <a:noFill/>
            <a:miter lim="800000"/>
            <a:headEnd/>
            <a:tailEnd/>
          </a:ln>
        </p:spPr>
        <p:txBody>
          <a:bodyPr lIns="82936" tIns="41469" rIns="82936" bIns="41469">
            <a:prstTxWarp prst="textNoShape">
              <a:avLst/>
            </a:prstTxWarp>
            <a:spAutoFit/>
          </a:bodyPr>
          <a:lstStyle/>
          <a:p>
            <a:pPr algn="ctr" defTabSz="828589" hangingPunct="0">
              <a:lnSpc>
                <a:spcPct val="124000"/>
              </a:lnSpc>
              <a:spcBef>
                <a:spcPct val="50000"/>
              </a:spcBef>
              <a:buClr>
                <a:srgbClr val="000000"/>
              </a:buClr>
              <a:buSzPct val="45000"/>
            </a:pPr>
            <a:r>
              <a:rPr lang="en-GB" sz="2900" b="1" dirty="0">
                <a:solidFill>
                  <a:schemeClr val="bg1"/>
                </a:solidFill>
                <a:ea typeface="ＭＳ Ｐゴシック" pitchFamily="-65" charset="-128"/>
                <a:cs typeface="ＭＳ Ｐゴシック" pitchFamily="-65" charset="-128"/>
              </a:rPr>
              <a:t>Mutations</a:t>
            </a:r>
            <a:endParaRPr lang="en-US" sz="2900" b="1" dirty="0">
              <a:solidFill>
                <a:schemeClr val="bg1"/>
              </a:solidFill>
              <a:ea typeface="ＭＳ Ｐゴシック" pitchFamily="-65" charset="-128"/>
              <a:cs typeface="ＭＳ Ｐゴシック" pitchFamily="-65" charset="-128"/>
            </a:endParaRPr>
          </a:p>
        </p:txBody>
      </p:sp>
      <p:sp>
        <p:nvSpPr>
          <p:cNvPr id="17411" name="Title 9"/>
          <p:cNvSpPr>
            <a:spLocks noGrp="1"/>
          </p:cNvSpPr>
          <p:nvPr>
            <p:ph type="title"/>
          </p:nvPr>
        </p:nvSpPr>
        <p:spPr/>
        <p:txBody>
          <a:bodyPr/>
          <a:lstStyle/>
          <a:p>
            <a:r>
              <a:rPr lang="en-US" dirty="0" smtClean="0"/>
              <a:t>Computational Model</a:t>
            </a:r>
          </a:p>
        </p:txBody>
      </p:sp>
      <p:sp>
        <p:nvSpPr>
          <p:cNvPr id="9" name="Content Placeholder 8"/>
          <p:cNvSpPr>
            <a:spLocks noGrp="1"/>
          </p:cNvSpPr>
          <p:nvPr>
            <p:ph sz="half" idx="2"/>
          </p:nvPr>
        </p:nvSpPr>
        <p:spPr>
          <a:xfrm>
            <a:off x="4970847" y="1698628"/>
            <a:ext cx="3853973" cy="4524372"/>
          </a:xfrm>
        </p:spPr>
        <p:txBody>
          <a:bodyPr>
            <a:normAutofit fontScale="92500"/>
          </a:bodyPr>
          <a:lstStyle/>
          <a:p>
            <a:r>
              <a:rPr lang="en-GB" dirty="0" smtClean="0"/>
              <a:t>Fully Atomistic. ~330K atoms.</a:t>
            </a:r>
          </a:p>
          <a:p>
            <a:r>
              <a:rPr lang="en-GB" dirty="0" smtClean="0"/>
              <a:t>Single stranded DNA translocation through </a:t>
            </a:r>
            <a:r>
              <a:rPr lang="el-GR" dirty="0" smtClean="0"/>
              <a:t>α</a:t>
            </a:r>
            <a:r>
              <a:rPr lang="en-GB" dirty="0" smtClean="0"/>
              <a:t>HL</a:t>
            </a:r>
          </a:p>
          <a:p>
            <a:r>
              <a:rPr lang="en-GB" dirty="0" smtClean="0"/>
              <a:t>A cross-section of the protein pore </a:t>
            </a:r>
            <a:r>
              <a:rPr lang="el-GR" dirty="0" smtClean="0"/>
              <a:t>α</a:t>
            </a:r>
            <a:r>
              <a:rPr lang="en-GB" dirty="0" smtClean="0"/>
              <a:t>HL is depicted in blue.</a:t>
            </a:r>
          </a:p>
          <a:p>
            <a:r>
              <a:rPr lang="en-GB" dirty="0" smtClean="0"/>
              <a:t>Red represents a single strand of DNA (3’ end at the bottom)</a:t>
            </a:r>
          </a:p>
          <a:p>
            <a:r>
              <a:rPr lang="en-GB" dirty="0" smtClean="0"/>
              <a:t>Black represents the lipid </a:t>
            </a:r>
            <a:r>
              <a:rPr lang="en-GB" dirty="0" err="1" smtClean="0"/>
              <a:t>bilayer</a:t>
            </a:r>
            <a:r>
              <a:rPr lang="en-GB" dirty="0" smtClean="0"/>
              <a:t>. </a:t>
            </a:r>
          </a:p>
          <a:p>
            <a:r>
              <a:rPr lang="en-GB" dirty="0" smtClean="0"/>
              <a:t>The DNA strand is dragged from the </a:t>
            </a:r>
            <a:r>
              <a:rPr lang="en-GB" dirty="0" err="1" smtClean="0"/>
              <a:t>cis</a:t>
            </a:r>
            <a:r>
              <a:rPr lang="en-GB" dirty="0" smtClean="0"/>
              <a:t> (top) entrance to the trans (bottom) entrance.</a:t>
            </a:r>
            <a:endParaRPr lang="el-GR" dirty="0" smtClean="0"/>
          </a:p>
          <a:p>
            <a:endParaRPr lang="en-US" dirty="0"/>
          </a:p>
        </p:txBody>
      </p:sp>
      <p:pic>
        <p:nvPicPr>
          <p:cNvPr id="7" name="polynuctrans.mpg">
            <a:hlinkClick r:id="" action="ppaction://media"/>
          </p:cNvPr>
          <p:cNvPicPr/>
          <p:nvPr>
            <a:videoFile r:link="rId1"/>
          </p:nvPr>
        </p:nvPicPr>
        <p:blipFill>
          <a:blip r:embed="rId4"/>
          <a:stretch>
            <a:fillRect/>
          </a:stretch>
        </p:blipFill>
        <p:spPr>
          <a:xfrm>
            <a:off x="430946" y="1178114"/>
            <a:ext cx="4176634" cy="515937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2"/>
          <p:cNvSpPr>
            <a:spLocks noGrp="1"/>
          </p:cNvSpPr>
          <p:nvPr>
            <p:ph type="title"/>
          </p:nvPr>
        </p:nvSpPr>
        <p:spPr/>
        <p:txBody>
          <a:bodyPr/>
          <a:lstStyle/>
          <a:p>
            <a:r>
              <a:rPr lang="en-US" dirty="0" smtClean="0"/>
              <a:t>Model: Atomistic-level Detail</a:t>
            </a:r>
          </a:p>
        </p:txBody>
      </p:sp>
      <p:pic>
        <p:nvPicPr>
          <p:cNvPr id="19459" name="Picture 3"/>
          <p:cNvPicPr>
            <a:picLocks noChangeAspect="1"/>
          </p:cNvPicPr>
          <p:nvPr/>
        </p:nvPicPr>
        <p:blipFill>
          <a:blip r:embed="rId2"/>
          <a:srcRect/>
          <a:stretch>
            <a:fillRect/>
          </a:stretch>
        </p:blipFill>
        <p:spPr bwMode="auto">
          <a:xfrm>
            <a:off x="990600" y="1238357"/>
            <a:ext cx="6607313" cy="5516456"/>
          </a:xfrm>
          <a:prstGeom prst="rect">
            <a:avLst/>
          </a:prstGeom>
          <a:noFill/>
          <a:ln w="9525">
            <a:noFill/>
            <a:miter lim="800000"/>
            <a:headEnd/>
            <a:tailEnd/>
          </a:ln>
        </p:spPr>
      </p:pic>
      <p:sp>
        <p:nvSpPr>
          <p:cNvPr id="4" name="TextBox 3"/>
          <p:cNvSpPr txBox="1"/>
          <p:nvPr/>
        </p:nvSpPr>
        <p:spPr>
          <a:xfrm>
            <a:off x="4829343" y="1457533"/>
            <a:ext cx="620683" cy="369332"/>
          </a:xfrm>
          <a:prstGeom prst="rect">
            <a:avLst/>
          </a:prstGeom>
          <a:noFill/>
        </p:spPr>
        <p:txBody>
          <a:bodyPr wrap="none" lIns="91430" tIns="45715" rIns="91430" bIns="45715" rtlCol="0">
            <a:spAutoFit/>
          </a:bodyPr>
          <a:lstStyle/>
          <a:p>
            <a:r>
              <a:rPr lang="en-US" dirty="0" smtClean="0"/>
              <a:t>28A</a:t>
            </a:r>
            <a:endParaRPr lang="en-US" dirty="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ext Box 3"/>
          <p:cNvSpPr txBox="1">
            <a:spLocks noChangeArrowheads="1"/>
          </p:cNvSpPr>
          <p:nvPr/>
        </p:nvSpPr>
        <p:spPr bwMode="auto">
          <a:xfrm>
            <a:off x="2286000" y="252414"/>
            <a:ext cx="3917950" cy="630237"/>
          </a:xfrm>
          <a:prstGeom prst="rect">
            <a:avLst/>
          </a:prstGeom>
          <a:noFill/>
          <a:ln w="9525">
            <a:noFill/>
            <a:miter lim="800000"/>
            <a:headEnd/>
            <a:tailEnd/>
          </a:ln>
        </p:spPr>
        <p:txBody>
          <a:bodyPr lIns="82936" tIns="41469" rIns="82936" bIns="41469">
            <a:prstTxWarp prst="textNoShape">
              <a:avLst/>
            </a:prstTxWarp>
            <a:spAutoFit/>
          </a:bodyPr>
          <a:lstStyle/>
          <a:p>
            <a:pPr algn="ctr" defTabSz="828589" hangingPunct="0">
              <a:lnSpc>
                <a:spcPct val="124000"/>
              </a:lnSpc>
              <a:spcBef>
                <a:spcPct val="50000"/>
              </a:spcBef>
              <a:buClr>
                <a:srgbClr val="000000"/>
              </a:buClr>
              <a:buSzPct val="45000"/>
            </a:pPr>
            <a:r>
              <a:rPr lang="en-GB" sz="2900" b="1" dirty="0">
                <a:solidFill>
                  <a:schemeClr val="bg1"/>
                </a:solidFill>
                <a:ea typeface="ＭＳ Ｐゴシック" pitchFamily="-65" charset="-128"/>
                <a:cs typeface="ＭＳ Ｐゴシック" pitchFamily="-65" charset="-128"/>
              </a:rPr>
              <a:t>-SMD</a:t>
            </a:r>
            <a:endParaRPr lang="en-US" sz="2900" b="1" dirty="0">
              <a:solidFill>
                <a:schemeClr val="bg1"/>
              </a:solidFill>
              <a:ea typeface="ＭＳ Ｐゴシック" pitchFamily="-65" charset="-128"/>
              <a:cs typeface="ＭＳ Ｐゴシック" pitchFamily="-65" charset="-128"/>
            </a:endParaRPr>
          </a:p>
        </p:txBody>
      </p:sp>
      <p:pic>
        <p:nvPicPr>
          <p:cNvPr id="20488" name="Picture 9"/>
          <p:cNvPicPr>
            <a:picLocks noChangeAspect="1" noChangeArrowheads="1"/>
          </p:cNvPicPr>
          <p:nvPr/>
        </p:nvPicPr>
        <p:blipFill>
          <a:blip r:embed="rId3"/>
          <a:srcRect/>
          <a:stretch>
            <a:fillRect/>
          </a:stretch>
        </p:blipFill>
        <p:spPr bwMode="auto">
          <a:xfrm>
            <a:off x="6156326" y="3935413"/>
            <a:ext cx="1914525" cy="646112"/>
          </a:xfrm>
          <a:prstGeom prst="rect">
            <a:avLst/>
          </a:prstGeom>
          <a:noFill/>
          <a:ln w="19050">
            <a:solidFill>
              <a:schemeClr val="tx1"/>
            </a:solidFill>
            <a:miter lim="800000"/>
            <a:headEnd/>
            <a:tailEnd/>
          </a:ln>
        </p:spPr>
      </p:pic>
      <p:pic>
        <p:nvPicPr>
          <p:cNvPr id="20490" name="Picture 11"/>
          <p:cNvPicPr>
            <a:picLocks noChangeAspect="1" noChangeArrowheads="1"/>
          </p:cNvPicPr>
          <p:nvPr/>
        </p:nvPicPr>
        <p:blipFill>
          <a:blip r:embed="rId4"/>
          <a:srcRect/>
          <a:stretch>
            <a:fillRect/>
          </a:stretch>
        </p:blipFill>
        <p:spPr bwMode="auto">
          <a:xfrm>
            <a:off x="6156326" y="3213100"/>
            <a:ext cx="1152525" cy="519113"/>
          </a:xfrm>
          <a:prstGeom prst="rect">
            <a:avLst/>
          </a:prstGeom>
          <a:noFill/>
          <a:ln w="19050">
            <a:solidFill>
              <a:schemeClr val="tx1"/>
            </a:solidFill>
            <a:miter lim="800000"/>
            <a:headEnd/>
            <a:tailEnd/>
          </a:ln>
        </p:spPr>
      </p:pic>
      <p:pic>
        <p:nvPicPr>
          <p:cNvPr id="20492" name="Picture 14" descr="cvsmd"/>
          <p:cNvPicPr>
            <a:picLocks noChangeAspect="1" noChangeArrowheads="1"/>
          </p:cNvPicPr>
          <p:nvPr/>
        </p:nvPicPr>
        <p:blipFill>
          <a:blip r:embed="rId5"/>
          <a:srcRect/>
          <a:stretch>
            <a:fillRect/>
          </a:stretch>
        </p:blipFill>
        <p:spPr bwMode="auto">
          <a:xfrm>
            <a:off x="6162676" y="1268414"/>
            <a:ext cx="1649413" cy="1728787"/>
          </a:xfrm>
          <a:prstGeom prst="rect">
            <a:avLst/>
          </a:prstGeom>
          <a:noFill/>
          <a:ln w="9525">
            <a:noFill/>
            <a:miter lim="800000"/>
            <a:headEnd/>
            <a:tailEnd/>
          </a:ln>
        </p:spPr>
      </p:pic>
      <p:sp>
        <p:nvSpPr>
          <p:cNvPr id="20493" name="Title 13"/>
          <p:cNvSpPr>
            <a:spLocks noGrp="1"/>
          </p:cNvSpPr>
          <p:nvPr>
            <p:ph type="title"/>
          </p:nvPr>
        </p:nvSpPr>
        <p:spPr/>
        <p:txBody>
          <a:bodyPr/>
          <a:lstStyle/>
          <a:p>
            <a:r>
              <a:rPr lang="en-US" dirty="0" smtClean="0"/>
              <a:t>Formalism/Methodology</a:t>
            </a:r>
          </a:p>
        </p:txBody>
      </p:sp>
      <p:pic>
        <p:nvPicPr>
          <p:cNvPr id="17" name="Picture 10"/>
          <p:cNvPicPr>
            <a:picLocks noChangeAspect="1" noChangeArrowheads="1"/>
          </p:cNvPicPr>
          <p:nvPr/>
        </p:nvPicPr>
        <p:blipFill>
          <a:blip r:embed="rId6"/>
          <a:srcRect/>
          <a:stretch>
            <a:fillRect/>
          </a:stretch>
        </p:blipFill>
        <p:spPr bwMode="auto">
          <a:xfrm>
            <a:off x="5785418" y="4707420"/>
            <a:ext cx="3046864" cy="2150580"/>
          </a:xfrm>
          <a:prstGeom prst="rect">
            <a:avLst/>
          </a:prstGeom>
          <a:noFill/>
          <a:ln w="9525">
            <a:noFill/>
            <a:round/>
            <a:headEnd/>
            <a:tailEnd/>
          </a:ln>
          <a:effectLst/>
        </p:spPr>
      </p:pic>
      <p:sp>
        <p:nvSpPr>
          <p:cNvPr id="10" name="Content Placeholder 8"/>
          <p:cNvSpPr>
            <a:spLocks noGrp="1"/>
          </p:cNvSpPr>
          <p:nvPr>
            <p:ph sz="half" idx="1"/>
          </p:nvPr>
        </p:nvSpPr>
        <p:spPr>
          <a:xfrm>
            <a:off x="385935" y="2595564"/>
            <a:ext cx="3566160" cy="3681412"/>
          </a:xfrm>
        </p:spPr>
        <p:txBody>
          <a:bodyPr/>
          <a:lstStyle/>
          <a:p>
            <a:endParaRPr lang="en-US"/>
          </a:p>
        </p:txBody>
      </p:sp>
      <p:pic>
        <p:nvPicPr>
          <p:cNvPr id="11" name="Picture 11"/>
          <p:cNvPicPr>
            <a:picLocks noChangeAspect="1" noChangeArrowheads="1"/>
          </p:cNvPicPr>
          <p:nvPr/>
        </p:nvPicPr>
        <p:blipFill>
          <a:blip r:embed="rId4"/>
          <a:srcRect/>
          <a:stretch>
            <a:fillRect/>
          </a:stretch>
        </p:blipFill>
        <p:spPr bwMode="auto">
          <a:xfrm>
            <a:off x="4665386" y="3213100"/>
            <a:ext cx="1152525" cy="519113"/>
          </a:xfrm>
          <a:prstGeom prst="rect">
            <a:avLst/>
          </a:prstGeom>
          <a:noFill/>
          <a:ln w="19050">
            <a:solidFill>
              <a:schemeClr val="tx1"/>
            </a:solidFill>
            <a:miter lim="800000"/>
            <a:headEnd/>
            <a:tailEnd/>
          </a:ln>
        </p:spPr>
      </p:pic>
      <p:sp>
        <p:nvSpPr>
          <p:cNvPr id="12" name="Rectangle 14"/>
          <p:cNvSpPr>
            <a:spLocks noChangeArrowheads="1"/>
          </p:cNvSpPr>
          <p:nvPr/>
        </p:nvSpPr>
        <p:spPr bwMode="auto">
          <a:xfrm>
            <a:off x="261660" y="5867400"/>
            <a:ext cx="6019800" cy="635000"/>
          </a:xfrm>
          <a:prstGeom prst="rect">
            <a:avLst/>
          </a:prstGeom>
          <a:solidFill>
            <a:srgbClr val="CCFFCC"/>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13" name="AutoShape 12"/>
          <p:cNvSpPr>
            <a:spLocks noChangeArrowheads="1"/>
          </p:cNvSpPr>
          <p:nvPr/>
        </p:nvSpPr>
        <p:spPr bwMode="auto">
          <a:xfrm>
            <a:off x="261660" y="5097464"/>
            <a:ext cx="6019800" cy="846137"/>
          </a:xfrm>
          <a:prstGeom prst="downArrowCallout">
            <a:avLst>
              <a:gd name="adj1" fmla="val 23715"/>
              <a:gd name="adj2" fmla="val 26679"/>
              <a:gd name="adj3" fmla="val 20514"/>
              <a:gd name="adj4" fmla="val 66667"/>
            </a:avLst>
          </a:prstGeom>
          <a:solidFill>
            <a:srgbClr val="BBE0E3"/>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14" name="AutoShape 11"/>
          <p:cNvSpPr>
            <a:spLocks noChangeArrowheads="1"/>
          </p:cNvSpPr>
          <p:nvPr/>
        </p:nvSpPr>
        <p:spPr bwMode="auto">
          <a:xfrm>
            <a:off x="261660" y="4114801"/>
            <a:ext cx="6019800" cy="1058863"/>
          </a:xfrm>
          <a:prstGeom prst="downArrowCallout">
            <a:avLst>
              <a:gd name="adj1" fmla="val 18951"/>
              <a:gd name="adj2" fmla="val 21319"/>
              <a:gd name="adj3" fmla="val 20514"/>
              <a:gd name="adj4" fmla="val 66667"/>
            </a:avLst>
          </a:prstGeom>
          <a:solidFill>
            <a:srgbClr val="BBE0E3"/>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16" name="AutoShape 10"/>
          <p:cNvSpPr>
            <a:spLocks noChangeArrowheads="1"/>
          </p:cNvSpPr>
          <p:nvPr/>
        </p:nvSpPr>
        <p:spPr bwMode="auto">
          <a:xfrm>
            <a:off x="261660" y="3175000"/>
            <a:ext cx="6019800" cy="1058863"/>
          </a:xfrm>
          <a:prstGeom prst="downArrowCallout">
            <a:avLst>
              <a:gd name="adj1" fmla="val 18951"/>
              <a:gd name="adj2" fmla="val 21319"/>
              <a:gd name="adj3" fmla="val 20514"/>
              <a:gd name="adj4" fmla="val 66667"/>
            </a:avLst>
          </a:prstGeom>
          <a:solidFill>
            <a:srgbClr val="BBE0E3"/>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18" name="AutoShape 16"/>
          <p:cNvSpPr>
            <a:spLocks noChangeArrowheads="1"/>
          </p:cNvSpPr>
          <p:nvPr/>
        </p:nvSpPr>
        <p:spPr bwMode="auto">
          <a:xfrm>
            <a:off x="261660" y="2217739"/>
            <a:ext cx="6019800" cy="1058862"/>
          </a:xfrm>
          <a:prstGeom prst="downArrowCallout">
            <a:avLst>
              <a:gd name="adj1" fmla="val 18951"/>
              <a:gd name="adj2" fmla="val 21319"/>
              <a:gd name="adj3" fmla="val 20514"/>
              <a:gd name="adj4" fmla="val 66667"/>
            </a:avLst>
          </a:prstGeom>
          <a:solidFill>
            <a:srgbClr val="CCFFCC"/>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19" name="AutoShape 9"/>
          <p:cNvSpPr>
            <a:spLocks noChangeArrowheads="1"/>
          </p:cNvSpPr>
          <p:nvPr/>
        </p:nvSpPr>
        <p:spPr bwMode="auto">
          <a:xfrm>
            <a:off x="261660" y="1371600"/>
            <a:ext cx="6019800" cy="915988"/>
          </a:xfrm>
          <a:prstGeom prst="downArrowCallout">
            <a:avLst>
              <a:gd name="adj1" fmla="val 21906"/>
              <a:gd name="adj2" fmla="val 24645"/>
              <a:gd name="adj3" fmla="val 20514"/>
              <a:gd name="adj4" fmla="val 66667"/>
            </a:avLst>
          </a:prstGeom>
          <a:solidFill>
            <a:srgbClr val="FF9999"/>
          </a:solidFill>
          <a:ln w="12700">
            <a:solidFill>
              <a:srgbClr val="000000"/>
            </a:solidFill>
            <a:miter lim="800000"/>
            <a:headEnd/>
            <a:tailEnd/>
          </a:ln>
        </p:spPr>
        <p:txBody>
          <a:bodyPr wrap="none" lIns="91430" tIns="45715" rIns="91430" bIns="45715" anchor="ctr">
            <a:prstTxWarp prst="textNoShape">
              <a:avLst/>
            </a:prstTxWarp>
          </a:bodyPr>
          <a:lstStyle/>
          <a:p>
            <a:pPr defTabSz="914305">
              <a:defRPr/>
            </a:pPr>
            <a:endParaRPr lang="en-US" kern="0" dirty="0" smtClean="0">
              <a:solidFill>
                <a:sysClr val="windowText" lastClr="000000"/>
              </a:solidFill>
            </a:endParaRPr>
          </a:p>
        </p:txBody>
      </p:sp>
      <p:sp>
        <p:nvSpPr>
          <p:cNvPr id="20" name="Text Box 4"/>
          <p:cNvSpPr txBox="1">
            <a:spLocks noChangeArrowheads="1"/>
          </p:cNvSpPr>
          <p:nvPr/>
        </p:nvSpPr>
        <p:spPr bwMode="auto">
          <a:xfrm>
            <a:off x="175936" y="1485901"/>
            <a:ext cx="6194425" cy="342280"/>
          </a:xfrm>
          <a:prstGeom prst="rect">
            <a:avLst/>
          </a:prstGeom>
          <a:noFill/>
          <a:ln w="9525">
            <a:noFill/>
            <a:miter lim="800000"/>
            <a:headEnd/>
            <a:tailEnd/>
          </a:ln>
        </p:spPr>
        <p:txBody>
          <a:bodyPr lIns="82936" tIns="41469" rIns="82936" bIns="41469">
            <a:prstTxWarp prst="textNoShape">
              <a:avLst/>
            </a:prstTxWarp>
            <a:spAutoFit/>
          </a:bodyPr>
          <a:lstStyle/>
          <a:p>
            <a:pPr algn="ctr" defTabSz="828589">
              <a:lnSpc>
                <a:spcPct val="124000"/>
              </a:lnSpc>
              <a:spcBef>
                <a:spcPct val="50000"/>
              </a:spcBef>
              <a:buClr>
                <a:srgbClr val="000000"/>
              </a:buClr>
              <a:buSzPct val="45000"/>
              <a:defRPr/>
            </a:pPr>
            <a:r>
              <a:rPr lang="en-GB" sz="1400" kern="0" dirty="0">
                <a:solidFill>
                  <a:sysClr val="windowText" lastClr="000000"/>
                </a:solidFill>
              </a:rPr>
              <a:t>Two major limitations: </a:t>
            </a:r>
            <a:r>
              <a:rPr lang="en-GB" sz="1400" b="1" kern="0" dirty="0">
                <a:solidFill>
                  <a:sysClr val="windowText" lastClr="000000"/>
                </a:solidFill>
              </a:rPr>
              <a:t>Time</a:t>
            </a:r>
            <a:r>
              <a:rPr lang="en-GB" sz="1400" kern="0" dirty="0">
                <a:solidFill>
                  <a:sysClr val="windowText" lastClr="000000"/>
                </a:solidFill>
              </a:rPr>
              <a:t> and </a:t>
            </a:r>
            <a:r>
              <a:rPr lang="en-GB" sz="1400" b="1" kern="0" dirty="0">
                <a:solidFill>
                  <a:sysClr val="windowText" lastClr="000000"/>
                </a:solidFill>
              </a:rPr>
              <a:t>Computational Resources</a:t>
            </a:r>
            <a:endParaRPr lang="en-GB" sz="1400" kern="0" dirty="0">
              <a:solidFill>
                <a:sysClr val="windowText" lastClr="000000"/>
              </a:solidFill>
            </a:endParaRPr>
          </a:p>
        </p:txBody>
      </p:sp>
      <p:sp>
        <p:nvSpPr>
          <p:cNvPr id="21" name="Rectangle 17"/>
          <p:cNvSpPr>
            <a:spLocks noChangeArrowheads="1"/>
          </p:cNvSpPr>
          <p:nvPr/>
        </p:nvSpPr>
        <p:spPr bwMode="auto">
          <a:xfrm>
            <a:off x="947461" y="2374901"/>
            <a:ext cx="5212101" cy="350855"/>
          </a:xfrm>
          <a:prstGeom prst="rect">
            <a:avLst/>
          </a:prstGeom>
          <a:noFill/>
          <a:ln w="9525">
            <a:noFill/>
            <a:miter lim="800000"/>
            <a:headEnd/>
            <a:tailEnd/>
          </a:ln>
        </p:spPr>
        <p:txBody>
          <a:bodyPr wrap="none" lIns="91430" tIns="45715" rIns="91430" bIns="45715">
            <a:prstTxWarp prst="textNoShape">
              <a:avLst/>
            </a:prstTxWarp>
            <a:spAutoFit/>
          </a:bodyPr>
          <a:lstStyle/>
          <a:p>
            <a:pPr defTabSz="914305">
              <a:lnSpc>
                <a:spcPct val="124000"/>
              </a:lnSpc>
              <a:spcBef>
                <a:spcPct val="50000"/>
              </a:spcBef>
              <a:buClr>
                <a:srgbClr val="000000"/>
              </a:buClr>
              <a:buSzPct val="45000"/>
              <a:defRPr/>
            </a:pPr>
            <a:r>
              <a:rPr lang="en-GB" sz="1400" b="1" kern="0" dirty="0" err="1">
                <a:solidFill>
                  <a:sysClr val="windowText" lastClr="000000"/>
                </a:solidFill>
              </a:rPr>
              <a:t>Parrallel</a:t>
            </a:r>
            <a:r>
              <a:rPr lang="en-GB" sz="1400" b="1" kern="0" dirty="0">
                <a:solidFill>
                  <a:sysClr val="windowText" lastClr="000000"/>
                </a:solidFill>
              </a:rPr>
              <a:t> MD code</a:t>
            </a:r>
            <a:r>
              <a:rPr lang="en-GB" sz="1400" kern="0" dirty="0">
                <a:solidFill>
                  <a:sysClr val="windowText" lastClr="000000"/>
                </a:solidFill>
              </a:rPr>
              <a:t> greatly increases simulation capabilities</a:t>
            </a:r>
          </a:p>
        </p:txBody>
      </p:sp>
      <p:sp>
        <p:nvSpPr>
          <p:cNvPr id="22" name="Rectangle 18"/>
          <p:cNvSpPr>
            <a:spLocks noChangeArrowheads="1"/>
          </p:cNvSpPr>
          <p:nvPr/>
        </p:nvSpPr>
        <p:spPr bwMode="auto">
          <a:xfrm>
            <a:off x="1176060" y="3200400"/>
            <a:ext cx="4489485" cy="654015"/>
          </a:xfrm>
          <a:prstGeom prst="rect">
            <a:avLst/>
          </a:prstGeom>
          <a:noFill/>
          <a:ln w="9525">
            <a:noFill/>
            <a:miter lim="800000"/>
            <a:headEnd/>
            <a:tailEnd/>
          </a:ln>
        </p:spPr>
        <p:txBody>
          <a:bodyPr wrap="none" lIns="91430" tIns="45715" rIns="91430" bIns="45715">
            <a:prstTxWarp prst="textNoShape">
              <a:avLst/>
            </a:prstTxWarp>
            <a:spAutoFit/>
          </a:bodyPr>
          <a:lstStyle/>
          <a:p>
            <a:pPr algn="ctr" defTabSz="914305">
              <a:spcBef>
                <a:spcPct val="50000"/>
              </a:spcBef>
              <a:buClr>
                <a:srgbClr val="000000"/>
              </a:buClr>
              <a:buSzPct val="45000"/>
              <a:defRPr/>
            </a:pPr>
            <a:r>
              <a:rPr lang="en-GB" sz="1400" kern="0" dirty="0">
                <a:solidFill>
                  <a:sysClr val="windowText" lastClr="000000"/>
                </a:solidFill>
              </a:rPr>
              <a:t>Simulation model is </a:t>
            </a:r>
            <a:r>
              <a:rPr lang="en-GB" sz="1400" b="1" kern="0" dirty="0">
                <a:solidFill>
                  <a:sysClr val="windowText" lastClr="000000"/>
                </a:solidFill>
              </a:rPr>
              <a:t>~330k atoms</a:t>
            </a:r>
            <a:endParaRPr lang="en-GB" sz="1400" kern="0" dirty="0">
              <a:solidFill>
                <a:sysClr val="windowText" lastClr="000000"/>
              </a:solidFill>
            </a:endParaRPr>
          </a:p>
          <a:p>
            <a:pPr algn="ctr" defTabSz="914305">
              <a:spcBef>
                <a:spcPct val="50000"/>
              </a:spcBef>
              <a:buClr>
                <a:srgbClr val="000000"/>
              </a:buClr>
              <a:buSzPct val="45000"/>
              <a:defRPr/>
            </a:pPr>
            <a:r>
              <a:rPr lang="en-GB" sz="1400" kern="0" dirty="0">
                <a:solidFill>
                  <a:sysClr val="windowText" lastClr="000000"/>
                </a:solidFill>
              </a:rPr>
              <a:t>Various calculations made for all atoms </a:t>
            </a:r>
            <a:r>
              <a:rPr lang="en-GB" sz="1400" b="1" kern="0" dirty="0">
                <a:solidFill>
                  <a:sysClr val="windowText" lastClr="000000"/>
                </a:solidFill>
              </a:rPr>
              <a:t>every 2fs</a:t>
            </a:r>
            <a:endParaRPr lang="en-US" sz="1400" b="1" kern="0" dirty="0">
              <a:solidFill>
                <a:sysClr val="windowText" lastClr="000000"/>
              </a:solidFill>
            </a:endParaRPr>
          </a:p>
        </p:txBody>
      </p:sp>
      <p:sp>
        <p:nvSpPr>
          <p:cNvPr id="23" name="Rectangle 19"/>
          <p:cNvSpPr>
            <a:spLocks noChangeArrowheads="1"/>
          </p:cNvSpPr>
          <p:nvPr/>
        </p:nvSpPr>
        <p:spPr bwMode="auto">
          <a:xfrm>
            <a:off x="566460" y="4165601"/>
            <a:ext cx="5257800" cy="618005"/>
          </a:xfrm>
          <a:prstGeom prst="rect">
            <a:avLst/>
          </a:prstGeom>
          <a:noFill/>
          <a:ln w="9525">
            <a:noFill/>
            <a:miter lim="800000"/>
            <a:headEnd/>
            <a:tailEnd/>
          </a:ln>
        </p:spPr>
        <p:txBody>
          <a:bodyPr lIns="91430" tIns="45715" rIns="91430" bIns="45715">
            <a:prstTxWarp prst="textNoShape">
              <a:avLst/>
            </a:prstTxWarp>
            <a:spAutoFit/>
          </a:bodyPr>
          <a:lstStyle/>
          <a:p>
            <a:pPr algn="ctr" defTabSz="914305">
              <a:lnSpc>
                <a:spcPct val="124000"/>
              </a:lnSpc>
              <a:spcBef>
                <a:spcPct val="50000"/>
              </a:spcBef>
              <a:buClr>
                <a:srgbClr val="000000"/>
              </a:buClr>
              <a:buSzPct val="45000"/>
              <a:defRPr/>
            </a:pPr>
            <a:r>
              <a:rPr lang="en-GB" sz="1400" kern="0" dirty="0" err="1">
                <a:solidFill>
                  <a:sysClr val="windowText" lastClr="000000"/>
                </a:solidFill>
              </a:rPr>
              <a:t>Atomistically</a:t>
            </a:r>
            <a:r>
              <a:rPr lang="en-GB" sz="1400" kern="0" dirty="0">
                <a:solidFill>
                  <a:sysClr val="windowText" lastClr="000000"/>
                </a:solidFill>
              </a:rPr>
              <a:t> detailed simulations of this system are </a:t>
            </a:r>
            <a:r>
              <a:rPr lang="en-GB" sz="1400" b="1" kern="0" dirty="0">
                <a:solidFill>
                  <a:sysClr val="windowText" lastClr="000000"/>
                </a:solidFill>
              </a:rPr>
              <a:t>limited to nanoseconds</a:t>
            </a:r>
            <a:r>
              <a:rPr lang="en-GB" sz="1400" kern="0" dirty="0">
                <a:solidFill>
                  <a:sysClr val="windowText" lastClr="000000"/>
                </a:solidFill>
              </a:rPr>
              <a:t> on available machines/budgets</a:t>
            </a:r>
          </a:p>
        </p:txBody>
      </p:sp>
      <p:sp>
        <p:nvSpPr>
          <p:cNvPr id="24" name="Rectangle 20"/>
          <p:cNvSpPr>
            <a:spLocks noChangeArrowheads="1"/>
          </p:cNvSpPr>
          <p:nvPr/>
        </p:nvSpPr>
        <p:spPr bwMode="auto">
          <a:xfrm>
            <a:off x="1233211" y="5207000"/>
            <a:ext cx="4342384" cy="350855"/>
          </a:xfrm>
          <a:prstGeom prst="rect">
            <a:avLst/>
          </a:prstGeom>
          <a:noFill/>
          <a:ln w="9525">
            <a:noFill/>
            <a:miter lim="800000"/>
            <a:headEnd/>
            <a:tailEnd/>
          </a:ln>
        </p:spPr>
        <p:txBody>
          <a:bodyPr wrap="none" lIns="91430" tIns="45715" rIns="91430" bIns="45715">
            <a:prstTxWarp prst="textNoShape">
              <a:avLst/>
            </a:prstTxWarp>
            <a:spAutoFit/>
          </a:bodyPr>
          <a:lstStyle/>
          <a:p>
            <a:pPr defTabSz="914305">
              <a:lnSpc>
                <a:spcPct val="124000"/>
              </a:lnSpc>
              <a:spcBef>
                <a:spcPct val="80000"/>
              </a:spcBef>
              <a:buClr>
                <a:srgbClr val="000000"/>
              </a:buClr>
              <a:buSzPct val="45000"/>
              <a:defRPr/>
            </a:pPr>
            <a:r>
              <a:rPr lang="en-GB" sz="1400" kern="0" dirty="0">
                <a:solidFill>
                  <a:sysClr val="windowText" lastClr="000000"/>
                </a:solidFill>
              </a:rPr>
              <a:t>Experimental event in the region of </a:t>
            </a:r>
            <a:r>
              <a:rPr lang="en-GB" sz="1400" b="1" kern="0" dirty="0">
                <a:solidFill>
                  <a:sysClr val="windowText" lastClr="000000"/>
                </a:solidFill>
              </a:rPr>
              <a:t>milliseconds</a:t>
            </a:r>
          </a:p>
        </p:txBody>
      </p:sp>
      <p:sp>
        <p:nvSpPr>
          <p:cNvPr id="25" name="Rectangle 21"/>
          <p:cNvSpPr>
            <a:spLocks noChangeArrowheads="1"/>
          </p:cNvSpPr>
          <p:nvPr/>
        </p:nvSpPr>
        <p:spPr bwMode="auto">
          <a:xfrm>
            <a:off x="1099860" y="6019801"/>
            <a:ext cx="4610286" cy="350855"/>
          </a:xfrm>
          <a:prstGeom prst="rect">
            <a:avLst/>
          </a:prstGeom>
          <a:noFill/>
          <a:ln w="9525">
            <a:noFill/>
            <a:miter lim="800000"/>
            <a:headEnd/>
            <a:tailEnd/>
          </a:ln>
        </p:spPr>
        <p:txBody>
          <a:bodyPr wrap="none" lIns="91430" tIns="45715" rIns="91430" bIns="45715">
            <a:prstTxWarp prst="textNoShape">
              <a:avLst/>
            </a:prstTxWarp>
            <a:spAutoFit/>
          </a:bodyPr>
          <a:lstStyle/>
          <a:p>
            <a:pPr defTabSz="914305">
              <a:lnSpc>
                <a:spcPct val="124000"/>
              </a:lnSpc>
              <a:buClr>
                <a:srgbClr val="000000"/>
              </a:buClr>
              <a:buSzPct val="45000"/>
              <a:defRPr/>
            </a:pPr>
            <a:r>
              <a:rPr lang="en-GB" sz="1400" kern="0" dirty="0">
                <a:solidFill>
                  <a:sysClr val="windowText" lastClr="000000"/>
                </a:solidFill>
              </a:rPr>
              <a:t>Solution: perform </a:t>
            </a:r>
            <a:r>
              <a:rPr lang="en-GB" sz="1400" b="1" kern="0" dirty="0">
                <a:solidFill>
                  <a:sysClr val="windowText" lastClr="000000"/>
                </a:solidFill>
              </a:rPr>
              <a:t>partial translocation</a:t>
            </a:r>
            <a:r>
              <a:rPr lang="en-GB" sz="1400" kern="0" dirty="0">
                <a:solidFill>
                  <a:sysClr val="windowText" lastClr="000000"/>
                </a:solidFill>
              </a:rPr>
              <a:t> at </a:t>
            </a:r>
            <a:r>
              <a:rPr lang="en-GB" sz="1400" b="1" kern="0" dirty="0">
                <a:solidFill>
                  <a:sysClr val="windowText" lastClr="000000"/>
                </a:solidFill>
              </a:rPr>
              <a:t>fast speed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ext Box 3"/>
          <p:cNvSpPr txBox="1">
            <a:spLocks noChangeArrowheads="1"/>
          </p:cNvSpPr>
          <p:nvPr/>
        </p:nvSpPr>
        <p:spPr bwMode="auto">
          <a:xfrm>
            <a:off x="2286000" y="252414"/>
            <a:ext cx="3917950" cy="630237"/>
          </a:xfrm>
          <a:prstGeom prst="rect">
            <a:avLst/>
          </a:prstGeom>
          <a:noFill/>
          <a:ln w="9525">
            <a:noFill/>
            <a:miter lim="800000"/>
            <a:headEnd/>
            <a:tailEnd/>
          </a:ln>
        </p:spPr>
        <p:txBody>
          <a:bodyPr lIns="82936" tIns="41469" rIns="82936" bIns="41469">
            <a:prstTxWarp prst="textNoShape">
              <a:avLst/>
            </a:prstTxWarp>
            <a:spAutoFit/>
          </a:bodyPr>
          <a:lstStyle/>
          <a:p>
            <a:pPr algn="ctr" defTabSz="828589" hangingPunct="0">
              <a:lnSpc>
                <a:spcPct val="124000"/>
              </a:lnSpc>
              <a:spcBef>
                <a:spcPct val="50000"/>
              </a:spcBef>
              <a:buClr>
                <a:srgbClr val="000000"/>
              </a:buClr>
              <a:buSzPct val="45000"/>
            </a:pPr>
            <a:r>
              <a:rPr lang="en-GB" sz="2900" b="1" dirty="0">
                <a:solidFill>
                  <a:schemeClr val="bg1"/>
                </a:solidFill>
                <a:ea typeface="ＭＳ Ｐゴシック" pitchFamily="-65" charset="-128"/>
                <a:cs typeface="ＭＳ Ｐゴシック" pitchFamily="-65" charset="-128"/>
              </a:rPr>
              <a:t>-SMD</a:t>
            </a:r>
            <a:endParaRPr lang="en-US" sz="2900" b="1" dirty="0">
              <a:solidFill>
                <a:schemeClr val="bg1"/>
              </a:solidFill>
              <a:ea typeface="ＭＳ Ｐゴシック" pitchFamily="-65" charset="-128"/>
              <a:cs typeface="ＭＳ Ｐゴシック" pitchFamily="-65" charset="-128"/>
            </a:endParaRPr>
          </a:p>
        </p:txBody>
      </p:sp>
      <p:pic>
        <p:nvPicPr>
          <p:cNvPr id="20488" name="Picture 9"/>
          <p:cNvPicPr>
            <a:picLocks noChangeAspect="1" noChangeArrowheads="1"/>
          </p:cNvPicPr>
          <p:nvPr/>
        </p:nvPicPr>
        <p:blipFill>
          <a:blip r:embed="rId3"/>
          <a:srcRect/>
          <a:stretch>
            <a:fillRect/>
          </a:stretch>
        </p:blipFill>
        <p:spPr bwMode="auto">
          <a:xfrm>
            <a:off x="6156326" y="3935413"/>
            <a:ext cx="1914525" cy="646112"/>
          </a:xfrm>
          <a:prstGeom prst="rect">
            <a:avLst/>
          </a:prstGeom>
          <a:noFill/>
          <a:ln w="19050">
            <a:solidFill>
              <a:schemeClr val="tx1"/>
            </a:solidFill>
            <a:miter lim="800000"/>
            <a:headEnd/>
            <a:tailEnd/>
          </a:ln>
        </p:spPr>
      </p:pic>
      <p:pic>
        <p:nvPicPr>
          <p:cNvPr id="20490" name="Picture 11"/>
          <p:cNvPicPr>
            <a:picLocks noChangeAspect="1" noChangeArrowheads="1"/>
          </p:cNvPicPr>
          <p:nvPr/>
        </p:nvPicPr>
        <p:blipFill>
          <a:blip r:embed="rId4"/>
          <a:srcRect/>
          <a:stretch>
            <a:fillRect/>
          </a:stretch>
        </p:blipFill>
        <p:spPr bwMode="auto">
          <a:xfrm>
            <a:off x="6156326" y="3213100"/>
            <a:ext cx="1152525" cy="519113"/>
          </a:xfrm>
          <a:prstGeom prst="rect">
            <a:avLst/>
          </a:prstGeom>
          <a:noFill/>
          <a:ln w="19050">
            <a:solidFill>
              <a:schemeClr val="tx1"/>
            </a:solidFill>
            <a:miter lim="800000"/>
            <a:headEnd/>
            <a:tailEnd/>
          </a:ln>
        </p:spPr>
      </p:pic>
      <p:pic>
        <p:nvPicPr>
          <p:cNvPr id="20492" name="Picture 14" descr="cvsmd"/>
          <p:cNvPicPr>
            <a:picLocks noChangeAspect="1" noChangeArrowheads="1"/>
          </p:cNvPicPr>
          <p:nvPr/>
        </p:nvPicPr>
        <p:blipFill>
          <a:blip r:embed="rId5"/>
          <a:srcRect/>
          <a:stretch>
            <a:fillRect/>
          </a:stretch>
        </p:blipFill>
        <p:spPr bwMode="auto">
          <a:xfrm>
            <a:off x="6162676" y="1268414"/>
            <a:ext cx="1649413" cy="1728787"/>
          </a:xfrm>
          <a:prstGeom prst="rect">
            <a:avLst/>
          </a:prstGeom>
          <a:noFill/>
          <a:ln w="9525">
            <a:noFill/>
            <a:miter lim="800000"/>
            <a:headEnd/>
            <a:tailEnd/>
          </a:ln>
        </p:spPr>
      </p:pic>
      <p:sp>
        <p:nvSpPr>
          <p:cNvPr id="20493" name="Title 13"/>
          <p:cNvSpPr>
            <a:spLocks noGrp="1"/>
          </p:cNvSpPr>
          <p:nvPr>
            <p:ph type="title"/>
          </p:nvPr>
        </p:nvSpPr>
        <p:spPr/>
        <p:txBody>
          <a:bodyPr/>
          <a:lstStyle/>
          <a:p>
            <a:r>
              <a:rPr lang="en-US" smtClean="0"/>
              <a:t>Methodology</a:t>
            </a:r>
          </a:p>
        </p:txBody>
      </p:sp>
      <p:sp>
        <p:nvSpPr>
          <p:cNvPr id="15" name="Content Placeholder 14"/>
          <p:cNvSpPr>
            <a:spLocks noGrp="1"/>
          </p:cNvSpPr>
          <p:nvPr>
            <p:ph sz="half" idx="1"/>
          </p:nvPr>
        </p:nvSpPr>
        <p:spPr>
          <a:xfrm>
            <a:off x="773044" y="1402522"/>
            <a:ext cx="4892261" cy="4874453"/>
          </a:xfrm>
        </p:spPr>
        <p:txBody>
          <a:bodyPr/>
          <a:lstStyle/>
          <a:p>
            <a:r>
              <a:rPr lang="en-US" dirty="0" smtClean="0"/>
              <a:t>Time-scale problem:</a:t>
            </a:r>
          </a:p>
          <a:p>
            <a:pPr lvl="1"/>
            <a:r>
              <a:rPr lang="en-US" dirty="0" smtClean="0"/>
              <a:t>One long running (ms) simulations equilibrium </a:t>
            </a:r>
            <a:r>
              <a:rPr lang="en-US" dirty="0" err="1" smtClean="0"/>
              <a:t>vs</a:t>
            </a:r>
            <a:r>
              <a:rPr lang="en-US" dirty="0" smtClean="0"/>
              <a:t> multiple shorter non-equilibrium simulations (10ns)</a:t>
            </a:r>
          </a:p>
          <a:p>
            <a:r>
              <a:rPr lang="en-US" dirty="0" smtClean="0">
                <a:ea typeface="ＭＳ Ｐゴシック" pitchFamily="-65" charset="-128"/>
                <a:cs typeface="ＭＳ Ｐゴシック" pitchFamily="-65" charset="-128"/>
              </a:rPr>
              <a:t>Convert force to work profile. Average of the work profile =~ free energy profile (PMF) according to </a:t>
            </a:r>
            <a:r>
              <a:rPr lang="en-US" dirty="0" err="1" smtClean="0">
                <a:ea typeface="ＭＳ Ｐゴシック" pitchFamily="-65" charset="-128"/>
                <a:cs typeface="ＭＳ Ｐゴシック" pitchFamily="-65" charset="-128"/>
              </a:rPr>
              <a:t>Jarzynski’s</a:t>
            </a:r>
            <a:r>
              <a:rPr lang="en-US" dirty="0" smtClean="0">
                <a:ea typeface="ＭＳ Ｐゴシック" pitchFamily="-65" charset="-128"/>
                <a:cs typeface="ＭＳ Ｐゴシック" pitchFamily="-65" charset="-128"/>
              </a:rPr>
              <a:t> Equality</a:t>
            </a:r>
          </a:p>
          <a:p>
            <a:r>
              <a:rPr lang="en-GB" dirty="0" err="1" smtClean="0">
                <a:ea typeface="ＭＳ Ｐゴシック" pitchFamily="-65" charset="-128"/>
                <a:cs typeface="ＭＳ Ｐゴシック" pitchFamily="-65" charset="-128"/>
              </a:rPr>
              <a:t>cv</a:t>
            </a:r>
            <a:r>
              <a:rPr lang="en-GB" dirty="0" smtClean="0">
                <a:ea typeface="ＭＳ Ｐゴシック" pitchFamily="-65" charset="-128"/>
                <a:cs typeface="ＭＳ Ｐゴシック" pitchFamily="-65" charset="-128"/>
              </a:rPr>
              <a:t> Steered Molecular Dynamics</a:t>
            </a:r>
          </a:p>
          <a:p>
            <a:r>
              <a:rPr lang="en-US" dirty="0" smtClean="0">
                <a:ea typeface="ＭＳ Ｐゴシック" pitchFamily="-65" charset="-128"/>
                <a:cs typeface="ＭＳ Ｐゴシック" pitchFamily="-65" charset="-128"/>
              </a:rPr>
              <a:t>Repeat N translocation simulations -&gt; take average -&gt; plot energy profile</a:t>
            </a:r>
          </a:p>
          <a:p>
            <a:r>
              <a:rPr lang="en-US" dirty="0" smtClean="0">
                <a:ea typeface="ＭＳ Ｐゴシック" pitchFamily="-65" charset="-128"/>
                <a:cs typeface="ＭＳ Ｐゴシック" pitchFamily="-65" charset="-128"/>
              </a:rPr>
              <a:t>Use profiles to distinguish </a:t>
            </a:r>
            <a:r>
              <a:rPr lang="en-US" dirty="0" err="1" smtClean="0">
                <a:ea typeface="ＭＳ Ｐゴシック" pitchFamily="-65" charset="-128"/>
                <a:cs typeface="ＭＳ Ｐゴシック" pitchFamily="-65" charset="-128"/>
              </a:rPr>
              <a:t>homonuclear</a:t>
            </a:r>
            <a:r>
              <a:rPr lang="en-US" dirty="0" smtClean="0">
                <a:ea typeface="ＭＳ Ｐゴシック" pitchFamily="-65" charset="-128"/>
                <a:cs typeface="ＭＳ Ｐゴシック" pitchFamily="-65" charset="-128"/>
              </a:rPr>
              <a:t> DNA chain </a:t>
            </a:r>
          </a:p>
          <a:p>
            <a:endParaRPr lang="en-US" dirty="0" smtClean="0">
              <a:ea typeface="ＭＳ Ｐゴシック" pitchFamily="-65" charset="-128"/>
              <a:cs typeface="ＭＳ Ｐゴシック" pitchFamily="-65" charset="-128"/>
            </a:endParaRPr>
          </a:p>
          <a:p>
            <a:endParaRPr lang="en-GB" dirty="0" smtClean="0">
              <a:ea typeface="ＭＳ Ｐゴシック" pitchFamily="-65" charset="-128"/>
              <a:cs typeface="ＭＳ Ｐゴシック" pitchFamily="-65" charset="-128"/>
            </a:endParaRPr>
          </a:p>
          <a:p>
            <a:pPr lvl="1"/>
            <a:endParaRPr lang="en-US" dirty="0"/>
          </a:p>
        </p:txBody>
      </p:sp>
      <p:pic>
        <p:nvPicPr>
          <p:cNvPr id="17" name="Picture 10"/>
          <p:cNvPicPr>
            <a:picLocks noChangeAspect="1" noChangeArrowheads="1"/>
          </p:cNvPicPr>
          <p:nvPr/>
        </p:nvPicPr>
        <p:blipFill>
          <a:blip r:embed="rId6"/>
          <a:srcRect/>
          <a:stretch>
            <a:fillRect/>
          </a:stretch>
        </p:blipFill>
        <p:spPr bwMode="auto">
          <a:xfrm>
            <a:off x="5785418" y="4707420"/>
            <a:ext cx="3046864" cy="215058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295400" y="252413"/>
            <a:ext cx="5334000" cy="631825"/>
          </a:xfrm>
          <a:prstGeom prst="rect">
            <a:avLst/>
          </a:prstGeom>
          <a:noFill/>
          <a:ln w="9525">
            <a:noFill/>
            <a:round/>
            <a:headEnd/>
            <a:tailEnd/>
          </a:ln>
          <a:effectLst/>
        </p:spPr>
        <p:txBody>
          <a:bodyPr lIns="82791" tIns="41396" rIns="82791" bIns="41396">
            <a:prstTxWarp prst="textNoShape">
              <a:avLst/>
            </a:prstTxWarp>
            <a:spAutoFit/>
          </a:bodyPr>
          <a:lstStyle/>
          <a:p>
            <a:pPr algn="ctr">
              <a:lnSpc>
                <a:spcPct val="124000"/>
              </a:lnSpc>
              <a:spcBef>
                <a:spcPts val="1812"/>
              </a:spcBef>
              <a:buSzPct val="45000"/>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sz="2900" b="1" dirty="0">
                <a:solidFill>
                  <a:srgbClr val="FFFFFF"/>
                </a:solidFill>
                <a:ea typeface="ＭＳ Ｐゴシック" pitchFamily="-65" charset="-128"/>
                <a:cs typeface="ＭＳ Ｐゴシック" pitchFamily="-65" charset="-128"/>
              </a:rPr>
              <a:t>Polynucleotide Translocation</a:t>
            </a:r>
          </a:p>
        </p:txBody>
      </p:sp>
      <p:pic>
        <p:nvPicPr>
          <p:cNvPr id="8198" name="Picture 6"/>
          <p:cNvPicPr>
            <a:picLocks noChangeAspect="1" noChangeArrowheads="1"/>
          </p:cNvPicPr>
          <p:nvPr/>
        </p:nvPicPr>
        <p:blipFill>
          <a:blip r:embed="rId3"/>
          <a:srcRect/>
          <a:stretch>
            <a:fillRect/>
          </a:stretch>
        </p:blipFill>
        <p:spPr bwMode="auto">
          <a:xfrm>
            <a:off x="838200" y="1447800"/>
            <a:ext cx="1136650" cy="1524000"/>
          </a:xfrm>
          <a:prstGeom prst="rect">
            <a:avLst/>
          </a:prstGeom>
          <a:noFill/>
          <a:ln w="9525">
            <a:noFill/>
            <a:round/>
            <a:headEnd/>
            <a:tailEnd/>
          </a:ln>
          <a:effectLst/>
        </p:spPr>
      </p:pic>
      <p:pic>
        <p:nvPicPr>
          <p:cNvPr id="8199" name="Picture 7"/>
          <p:cNvPicPr>
            <a:picLocks noChangeAspect="1" noChangeArrowheads="1"/>
          </p:cNvPicPr>
          <p:nvPr/>
        </p:nvPicPr>
        <p:blipFill>
          <a:blip r:embed="rId4"/>
          <a:srcRect/>
          <a:stretch>
            <a:fillRect/>
          </a:stretch>
        </p:blipFill>
        <p:spPr bwMode="auto">
          <a:xfrm>
            <a:off x="2279651" y="1447801"/>
            <a:ext cx="2057400" cy="1736725"/>
          </a:xfrm>
          <a:prstGeom prst="rect">
            <a:avLst/>
          </a:prstGeom>
          <a:noFill/>
          <a:ln w="9525">
            <a:noFill/>
            <a:round/>
            <a:headEnd/>
            <a:tailEnd/>
          </a:ln>
          <a:effectLst/>
        </p:spPr>
      </p:pic>
      <p:grpSp>
        <p:nvGrpSpPr>
          <p:cNvPr id="2" name="Group 8"/>
          <p:cNvGrpSpPr>
            <a:grpSpLocks/>
          </p:cNvGrpSpPr>
          <p:nvPr/>
        </p:nvGrpSpPr>
        <p:grpSpPr bwMode="auto">
          <a:xfrm>
            <a:off x="838201" y="2539028"/>
            <a:ext cx="8056563" cy="2708276"/>
            <a:chOff x="414" y="2640"/>
            <a:chExt cx="5075" cy="1706"/>
          </a:xfrm>
        </p:grpSpPr>
        <p:pic>
          <p:nvPicPr>
            <p:cNvPr id="8202" name="Picture 10"/>
            <p:cNvPicPr>
              <a:picLocks noChangeAspect="1" noChangeArrowheads="1"/>
            </p:cNvPicPr>
            <p:nvPr/>
          </p:nvPicPr>
          <p:blipFill>
            <a:blip r:embed="rId5"/>
            <a:srcRect/>
            <a:stretch>
              <a:fillRect/>
            </a:stretch>
          </p:blipFill>
          <p:spPr bwMode="auto">
            <a:xfrm>
              <a:off x="3072" y="2640"/>
              <a:ext cx="2417" cy="1706"/>
            </a:xfrm>
            <a:prstGeom prst="rect">
              <a:avLst/>
            </a:prstGeom>
            <a:noFill/>
            <a:ln w="9525">
              <a:noFill/>
              <a:round/>
              <a:headEnd/>
              <a:tailEnd/>
            </a:ln>
            <a:effectLst/>
          </p:spPr>
        </p:pic>
        <p:sp>
          <p:nvSpPr>
            <p:cNvPr id="8203" name="Text Box 11"/>
            <p:cNvSpPr txBox="1">
              <a:spLocks noChangeArrowheads="1"/>
            </p:cNvSpPr>
            <p:nvPr/>
          </p:nvSpPr>
          <p:spPr bwMode="auto">
            <a:xfrm>
              <a:off x="414" y="3108"/>
              <a:ext cx="2658" cy="215"/>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endParaRPr lang="en-GB" sz="1600" dirty="0">
                <a:solidFill>
                  <a:srgbClr val="000000"/>
                </a:solidFill>
                <a:ea typeface="ＭＳ Ｐゴシック" pitchFamily="-65" charset="-128"/>
                <a:cs typeface="ＭＳ Ｐゴシック" pitchFamily="-65" charset="-128"/>
              </a:endParaRPr>
            </a:p>
          </p:txBody>
        </p:sp>
      </p:grpSp>
      <p:sp>
        <p:nvSpPr>
          <p:cNvPr id="14" name="Title 13"/>
          <p:cNvSpPr>
            <a:spLocks noGrp="1"/>
          </p:cNvSpPr>
          <p:nvPr>
            <p:ph type="title"/>
          </p:nvPr>
        </p:nvSpPr>
        <p:spPr/>
        <p:txBody>
          <a:bodyPr>
            <a:noAutofit/>
          </a:bodyPr>
          <a:lstStyle/>
          <a:p>
            <a:r>
              <a:rPr lang="en-US" sz="2400" dirty="0" smtClean="0"/>
              <a:t>Polynucleotide Translocation</a:t>
            </a:r>
            <a:br>
              <a:rPr lang="en-US" sz="2400" dirty="0" smtClean="0"/>
            </a:br>
            <a:r>
              <a:rPr lang="en-US" sz="2400" dirty="0" smtClean="0"/>
              <a:t>Macroscopic </a:t>
            </a:r>
            <a:r>
              <a:rPr lang="en-US" sz="2400" dirty="0" err="1" smtClean="0"/>
              <a:t>Behaviour</a:t>
            </a:r>
            <a:endParaRPr lang="en-US" sz="2400" dirty="0"/>
          </a:p>
        </p:txBody>
      </p:sp>
      <p:sp>
        <p:nvSpPr>
          <p:cNvPr id="11" name="Content Placeholder 10"/>
          <p:cNvSpPr>
            <a:spLocks noGrp="1"/>
          </p:cNvSpPr>
          <p:nvPr>
            <p:ph sz="half" idx="1"/>
          </p:nvPr>
        </p:nvSpPr>
        <p:spPr>
          <a:xfrm>
            <a:off x="657226" y="3254605"/>
            <a:ext cx="4219575" cy="3425036"/>
          </a:xfrm>
        </p:spPr>
        <p:txBody>
          <a:bodyPr>
            <a:normAutofit/>
          </a:bodyPr>
          <a:lstStyle/>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dirty="0" smtClean="0">
                <a:solidFill>
                  <a:srgbClr val="000000"/>
                </a:solidFill>
                <a:ea typeface="ＭＳ Ｐゴシック" pitchFamily="-65" charset="-128"/>
                <a:cs typeface="ＭＳ Ｐゴシック" pitchFamily="-65" charset="-128"/>
              </a:rPr>
              <a:t>Local free energy profiles shows stronger peaks for A</a:t>
            </a:r>
            <a:r>
              <a:rPr lang="en-GB" baseline="-25000" dirty="0" smtClean="0">
                <a:solidFill>
                  <a:srgbClr val="000000"/>
                </a:solidFill>
                <a:ea typeface="ＭＳ Ｐゴシック" pitchFamily="-65" charset="-128"/>
                <a:cs typeface="ＭＳ Ｐゴシック" pitchFamily="-65" charset="-128"/>
              </a:rPr>
              <a:t>25</a:t>
            </a:r>
            <a:r>
              <a:rPr lang="en-GB" dirty="0" smtClean="0">
                <a:solidFill>
                  <a:srgbClr val="000000"/>
                </a:solidFill>
                <a:ea typeface="ＭＳ Ｐゴシック" pitchFamily="-65" charset="-128"/>
                <a:cs typeface="ＭＳ Ｐゴシック" pitchFamily="-65" charset="-128"/>
              </a:rPr>
              <a:t> than dC</a:t>
            </a:r>
            <a:r>
              <a:rPr lang="en-GB" baseline="-25000" dirty="0" smtClean="0">
                <a:solidFill>
                  <a:srgbClr val="000000"/>
                </a:solidFill>
                <a:ea typeface="ＭＳ Ｐゴシック" pitchFamily="-65" charset="-128"/>
                <a:cs typeface="ＭＳ Ｐゴシック" pitchFamily="-65" charset="-128"/>
              </a:rPr>
              <a:t>25</a:t>
            </a:r>
          </a:p>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dirty="0" smtClean="0">
                <a:solidFill>
                  <a:srgbClr val="000000"/>
                </a:solidFill>
                <a:ea typeface="ＭＳ Ｐゴシック" pitchFamily="-65" charset="-128"/>
                <a:cs typeface="ＭＳ Ｐゴシック" pitchFamily="-65" charset="-128"/>
              </a:rPr>
              <a:t>Global profile shows good separation</a:t>
            </a:r>
          </a:p>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dirty="0" smtClean="0">
                <a:solidFill>
                  <a:srgbClr val="000000"/>
                </a:solidFill>
                <a:ea typeface="ＭＳ Ｐゴシック" pitchFamily="-65" charset="-128"/>
                <a:cs typeface="ＭＳ Ｐゴシック" pitchFamily="-65" charset="-128"/>
              </a:rPr>
              <a:t>Rough calculation using global profile shows 25 fold difference in translocation time</a:t>
            </a:r>
          </a:p>
          <a:p>
            <a:pPr lvl="1">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dirty="0" smtClean="0">
                <a:solidFill>
                  <a:srgbClr val="000000"/>
                </a:solidFill>
                <a:ea typeface="ＭＳ Ｐゴシック" pitchFamily="-65" charset="-128"/>
                <a:cs typeface="ＭＳ Ｐゴシック" pitchFamily="-65" charset="-128"/>
              </a:rPr>
              <a:t>Consistent with SCCR</a:t>
            </a:r>
          </a:p>
          <a:p>
            <a:endParaRPr lang="en-GB" dirty="0" smtClean="0">
              <a:solidFill>
                <a:srgbClr val="000000"/>
              </a:solidFill>
              <a:ea typeface="ＭＳ Ｐゴシック" pitchFamily="-65" charset="-128"/>
              <a:cs typeface="ＭＳ Ｐゴシック" pitchFamily="-65" charset="-128"/>
            </a:endParaRPr>
          </a:p>
          <a:p>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Challenge of Integrating Compute and Data CI</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613534" y="1486406"/>
            <a:ext cx="8168003" cy="4725190"/>
          </a:xfr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295400" y="252413"/>
            <a:ext cx="5334000" cy="631825"/>
          </a:xfrm>
          <a:prstGeom prst="rect">
            <a:avLst/>
          </a:prstGeom>
          <a:noFill/>
          <a:ln w="9525">
            <a:noFill/>
            <a:round/>
            <a:headEnd/>
            <a:tailEnd/>
          </a:ln>
          <a:effectLst/>
        </p:spPr>
        <p:txBody>
          <a:bodyPr lIns="82791" tIns="41396" rIns="82791" bIns="41396">
            <a:prstTxWarp prst="textNoShape">
              <a:avLst/>
            </a:prstTxWarp>
            <a:spAutoFit/>
          </a:bodyPr>
          <a:lstStyle/>
          <a:p>
            <a:pPr algn="ctr">
              <a:lnSpc>
                <a:spcPct val="124000"/>
              </a:lnSpc>
              <a:spcBef>
                <a:spcPts val="1812"/>
              </a:spcBef>
              <a:buSzPct val="45000"/>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sz="2900" b="1" dirty="0">
                <a:solidFill>
                  <a:srgbClr val="FFFFFF"/>
                </a:solidFill>
                <a:ea typeface="ＭＳ Ｐゴシック" pitchFamily="-65" charset="-128"/>
                <a:cs typeface="ＭＳ Ｐゴシック" pitchFamily="-65" charset="-128"/>
              </a:rPr>
              <a:t>Polynucleotide Translocation</a:t>
            </a:r>
          </a:p>
        </p:txBody>
      </p:sp>
      <p:pic>
        <p:nvPicPr>
          <p:cNvPr id="9221" name="Picture 5"/>
          <p:cNvPicPr>
            <a:picLocks noChangeAspect="1" noChangeArrowheads="1"/>
          </p:cNvPicPr>
          <p:nvPr/>
        </p:nvPicPr>
        <p:blipFill>
          <a:blip r:embed="rId3"/>
          <a:srcRect/>
          <a:stretch>
            <a:fillRect/>
          </a:stretch>
        </p:blipFill>
        <p:spPr bwMode="auto">
          <a:xfrm>
            <a:off x="5076826" y="1239084"/>
            <a:ext cx="3838575" cy="2708275"/>
          </a:xfrm>
          <a:prstGeom prst="rect">
            <a:avLst/>
          </a:prstGeom>
          <a:noFill/>
          <a:ln w="9525">
            <a:noFill/>
            <a:round/>
            <a:headEnd/>
            <a:tailEnd/>
          </a:ln>
          <a:effectLst/>
        </p:spPr>
      </p:pic>
      <p:pic>
        <p:nvPicPr>
          <p:cNvPr id="9222" name="Picture 6"/>
          <p:cNvPicPr>
            <a:picLocks noChangeAspect="1" noChangeArrowheads="1"/>
          </p:cNvPicPr>
          <p:nvPr/>
        </p:nvPicPr>
        <p:blipFill>
          <a:blip r:embed="rId4"/>
          <a:srcRect/>
          <a:stretch>
            <a:fillRect/>
          </a:stretch>
        </p:blipFill>
        <p:spPr bwMode="auto">
          <a:xfrm>
            <a:off x="721474" y="3389924"/>
            <a:ext cx="3774326" cy="3185502"/>
          </a:xfrm>
          <a:prstGeom prst="rect">
            <a:avLst/>
          </a:prstGeom>
          <a:noFill/>
          <a:ln w="9525">
            <a:noFill/>
            <a:round/>
            <a:headEnd/>
            <a:tailEnd/>
          </a:ln>
          <a:effectLst/>
        </p:spPr>
      </p:pic>
      <p:grpSp>
        <p:nvGrpSpPr>
          <p:cNvPr id="2" name="Group 7"/>
          <p:cNvGrpSpPr>
            <a:grpSpLocks/>
          </p:cNvGrpSpPr>
          <p:nvPr/>
        </p:nvGrpSpPr>
        <p:grpSpPr bwMode="auto">
          <a:xfrm>
            <a:off x="381000" y="2801590"/>
            <a:ext cx="7848600" cy="3730626"/>
            <a:chOff x="240" y="1730"/>
            <a:chExt cx="4944" cy="2350"/>
          </a:xfrm>
        </p:grpSpPr>
        <p:pic>
          <p:nvPicPr>
            <p:cNvPr id="9225" name="Picture 9"/>
            <p:cNvPicPr>
              <a:picLocks noChangeAspect="1" noChangeArrowheads="1"/>
            </p:cNvPicPr>
            <p:nvPr/>
          </p:nvPicPr>
          <p:blipFill>
            <a:blip r:embed="rId5"/>
            <a:srcRect/>
            <a:stretch>
              <a:fillRect/>
            </a:stretch>
          </p:blipFill>
          <p:spPr bwMode="auto">
            <a:xfrm>
              <a:off x="3504" y="2552"/>
              <a:ext cx="1680" cy="1528"/>
            </a:xfrm>
            <a:prstGeom prst="rect">
              <a:avLst/>
            </a:prstGeom>
            <a:noFill/>
            <a:ln w="9525">
              <a:noFill/>
              <a:round/>
              <a:headEnd/>
              <a:tailEnd/>
            </a:ln>
            <a:effectLst/>
          </p:spPr>
        </p:pic>
        <p:sp>
          <p:nvSpPr>
            <p:cNvPr id="9226" name="AutoShape 10"/>
            <p:cNvSpPr>
              <a:spLocks noChangeArrowheads="1"/>
            </p:cNvSpPr>
            <p:nvPr/>
          </p:nvSpPr>
          <p:spPr bwMode="auto">
            <a:xfrm flipV="1">
              <a:off x="240" y="3168"/>
              <a:ext cx="3264" cy="193"/>
            </a:xfrm>
            <a:custGeom>
              <a:avLst/>
              <a:gdLst>
                <a:gd name="G0" fmla="sin 10800 17694720"/>
                <a:gd name="G1" fmla="+- G0 10800 0"/>
                <a:gd name="G2" fmla="cos 10800 17694720"/>
                <a:gd name="G3" fmla="+- G2 10800 0"/>
                <a:gd name="G4" fmla="sin 10800 0"/>
                <a:gd name="G5" fmla="+- G4 10800 0"/>
                <a:gd name="G6" fmla="cos 10800 0"/>
                <a:gd name="G7" fmla="+- G6 10800 0"/>
                <a:gd name="T0" fmla="*/ 240 w 21600"/>
                <a:gd name="T1" fmla="*/ 3168 h 21600"/>
                <a:gd name="T2" fmla="*/ 0 w 21600"/>
                <a:gd name="T3" fmla="*/ 0 h 21600"/>
                <a:gd name="T4" fmla="*/ 3504 w 21600"/>
                <a:gd name="T5" fmla="*/ 3361 h 21600"/>
                <a:gd name="T6" fmla="*/ 48458384 w 21600"/>
                <a:gd name="T7" fmla="*/ -1 h 21600"/>
                <a:gd name="T8" fmla="*/ 16 w 21600"/>
                <a:gd name="T9" fmla="*/ -1073767456 h 21600"/>
                <a:gd name="T10" fmla="*/ 0 w 21600"/>
                <a:gd name="T11" fmla="*/ 67629056 h 21600"/>
                <a:gd name="T12" fmla="*/ 10799 w 21600"/>
                <a:gd name="T13" fmla="*/ 0 h 21600"/>
                <a:gd name="T14" fmla="*/ 21599 w 21600"/>
                <a:gd name="T15" fmla="*/ 107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0799" y="0"/>
                  </a:moveTo>
                  <a:cubicBezTo>
                    <a:pt x="10799" y="0"/>
                    <a:pt x="10799" y="-1"/>
                    <a:pt x="10800" y="-1"/>
                  </a:cubicBezTo>
                  <a:cubicBezTo>
                    <a:pt x="16764" y="-1"/>
                    <a:pt x="21600" y="4835"/>
                    <a:pt x="21600" y="10800"/>
                  </a:cubicBezTo>
                  <a:lnTo>
                    <a:pt x="10800" y="10800"/>
                  </a:lnTo>
                  <a:close/>
                </a:path>
                <a:path w="21600" h="21600" fill="none">
                  <a:moveTo>
                    <a:pt x="10799" y="0"/>
                  </a:moveTo>
                  <a:cubicBezTo>
                    <a:pt x="10799" y="0"/>
                    <a:pt x="10799" y="-1"/>
                    <a:pt x="10800" y="-1"/>
                  </a:cubicBezTo>
                  <a:cubicBezTo>
                    <a:pt x="16764" y="-1"/>
                    <a:pt x="21600" y="4835"/>
                    <a:pt x="21600" y="10800"/>
                  </a:cubicBezTo>
                </a:path>
              </a:pathLst>
            </a:custGeom>
            <a:noFill/>
            <a:ln w="9360">
              <a:solidFill>
                <a:srgbClr val="FFCC00"/>
              </a:solidFill>
              <a:miter lim="800000"/>
              <a:headEnd/>
              <a:tailEnd/>
            </a:ln>
            <a:effectLst/>
          </p:spPr>
          <p:txBody>
            <a:bodyPr wrap="none" anchor="ctr">
              <a:prstTxWarp prst="textNoShape">
                <a:avLst/>
              </a:prstTxWarp>
            </a:bodyPr>
            <a:lstStyle/>
            <a:p>
              <a:endParaRPr lang="en-US"/>
            </a:p>
          </p:txBody>
        </p:sp>
        <p:sp>
          <p:nvSpPr>
            <p:cNvPr id="9227" name="AutoShape 11"/>
            <p:cNvSpPr>
              <a:spLocks noChangeArrowheads="1"/>
            </p:cNvSpPr>
            <p:nvPr/>
          </p:nvSpPr>
          <p:spPr bwMode="auto">
            <a:xfrm>
              <a:off x="240" y="3408"/>
              <a:ext cx="3264" cy="288"/>
            </a:xfrm>
            <a:custGeom>
              <a:avLst/>
              <a:gdLst>
                <a:gd name="G0" fmla="sin 10800 17694720"/>
                <a:gd name="G1" fmla="+- G0 10800 0"/>
                <a:gd name="G2" fmla="cos 10800 17694720"/>
                <a:gd name="G3" fmla="+- G2 10800 0"/>
                <a:gd name="G4" fmla="sin 10800 0"/>
                <a:gd name="G5" fmla="+- G4 10800 0"/>
                <a:gd name="G6" fmla="cos 10800 0"/>
                <a:gd name="G7" fmla="+- G6 10800 0"/>
                <a:gd name="T0" fmla="*/ 240 w 21600"/>
                <a:gd name="T1" fmla="*/ 3408 h 21600"/>
                <a:gd name="T2" fmla="*/ 0 w 21600"/>
                <a:gd name="T3" fmla="*/ 0 h 21600"/>
                <a:gd name="T4" fmla="*/ 3504 w 21600"/>
                <a:gd name="T5" fmla="*/ 3696 h 21600"/>
                <a:gd name="T6" fmla="*/ 48458384 w 21600"/>
                <a:gd name="T7" fmla="*/ -1 h 21600"/>
                <a:gd name="T8" fmla="*/ 16 w 21600"/>
                <a:gd name="T9" fmla="*/ -1073767456 h 21600"/>
                <a:gd name="T10" fmla="*/ 0 w 21600"/>
                <a:gd name="T11" fmla="*/ 67629056 h 21600"/>
                <a:gd name="T12" fmla="*/ 10799 w 21600"/>
                <a:gd name="T13" fmla="*/ 0 h 21600"/>
                <a:gd name="T14" fmla="*/ 21599 w 21600"/>
                <a:gd name="T15" fmla="*/ 107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0799" y="0"/>
                  </a:moveTo>
                  <a:cubicBezTo>
                    <a:pt x="10799" y="0"/>
                    <a:pt x="10799" y="-1"/>
                    <a:pt x="10800" y="-1"/>
                  </a:cubicBezTo>
                  <a:cubicBezTo>
                    <a:pt x="16764" y="-1"/>
                    <a:pt x="21600" y="4835"/>
                    <a:pt x="21600" y="10800"/>
                  </a:cubicBezTo>
                  <a:lnTo>
                    <a:pt x="10800" y="10800"/>
                  </a:lnTo>
                  <a:close/>
                </a:path>
                <a:path w="21600" h="21600" fill="none">
                  <a:moveTo>
                    <a:pt x="10799" y="0"/>
                  </a:moveTo>
                  <a:cubicBezTo>
                    <a:pt x="10799" y="0"/>
                    <a:pt x="10799" y="-1"/>
                    <a:pt x="10800" y="-1"/>
                  </a:cubicBezTo>
                  <a:cubicBezTo>
                    <a:pt x="16764" y="-1"/>
                    <a:pt x="21600" y="4835"/>
                    <a:pt x="21600" y="10800"/>
                  </a:cubicBezTo>
                </a:path>
              </a:pathLst>
            </a:custGeom>
            <a:noFill/>
            <a:ln w="9360">
              <a:solidFill>
                <a:srgbClr val="FFCC00"/>
              </a:solidFill>
              <a:miter lim="800000"/>
              <a:headEnd/>
              <a:tailEnd/>
            </a:ln>
            <a:effectLst/>
          </p:spPr>
          <p:txBody>
            <a:bodyPr wrap="none" anchor="ctr">
              <a:prstTxWarp prst="textNoShape">
                <a:avLst/>
              </a:prstTxWarp>
            </a:bodyPr>
            <a:lstStyle/>
            <a:p>
              <a:endParaRPr lang="en-US"/>
            </a:p>
          </p:txBody>
        </p:sp>
        <p:sp>
          <p:nvSpPr>
            <p:cNvPr id="9228" name="Text Box 12"/>
            <p:cNvSpPr txBox="1">
              <a:spLocks noChangeArrowheads="1"/>
            </p:cNvSpPr>
            <p:nvPr/>
          </p:nvSpPr>
          <p:spPr bwMode="auto">
            <a:xfrm>
              <a:off x="414" y="1730"/>
              <a:ext cx="2802" cy="215"/>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endParaRPr lang="en-GB" sz="1600" dirty="0">
                <a:solidFill>
                  <a:srgbClr val="000000"/>
                </a:solidFill>
                <a:ea typeface="ＭＳ Ｐゴシック" pitchFamily="-65" charset="-128"/>
                <a:cs typeface="ＭＳ Ｐゴシック" pitchFamily="-65" charset="-128"/>
              </a:endParaRPr>
            </a:p>
          </p:txBody>
        </p:sp>
      </p:grpSp>
      <p:sp>
        <p:nvSpPr>
          <p:cNvPr id="14" name="Title 13"/>
          <p:cNvSpPr>
            <a:spLocks noGrp="1"/>
          </p:cNvSpPr>
          <p:nvPr>
            <p:ph type="title"/>
          </p:nvPr>
        </p:nvSpPr>
        <p:spPr/>
        <p:txBody>
          <a:bodyPr>
            <a:noAutofit/>
          </a:bodyPr>
          <a:lstStyle/>
          <a:p>
            <a:r>
              <a:rPr lang="en-US" sz="2400" dirty="0" smtClean="0"/>
              <a:t/>
            </a:r>
            <a:br>
              <a:rPr lang="en-US" sz="2400" dirty="0" smtClean="0"/>
            </a:br>
            <a:r>
              <a:rPr lang="en-US" sz="2400" dirty="0" smtClean="0"/>
              <a:t>Polynucleotide Translocation </a:t>
            </a:r>
            <a:br>
              <a:rPr lang="en-US" sz="2400" dirty="0" smtClean="0"/>
            </a:br>
            <a:r>
              <a:rPr lang="en-US" sz="2400" dirty="0" smtClean="0"/>
              <a:t>Microscopic Effects</a:t>
            </a:r>
            <a:br>
              <a:rPr lang="en-US" sz="2400" dirty="0" smtClean="0"/>
            </a:br>
            <a:endParaRPr lang="en-US" sz="2400" dirty="0"/>
          </a:p>
        </p:txBody>
      </p:sp>
      <p:sp>
        <p:nvSpPr>
          <p:cNvPr id="12" name="Content Placeholder 11"/>
          <p:cNvSpPr>
            <a:spLocks noGrp="1"/>
          </p:cNvSpPr>
          <p:nvPr>
            <p:ph sz="half" idx="1"/>
          </p:nvPr>
        </p:nvSpPr>
        <p:spPr>
          <a:xfrm>
            <a:off x="657226" y="1555751"/>
            <a:ext cx="4026535" cy="2391609"/>
          </a:xfrm>
        </p:spPr>
        <p:txBody>
          <a:bodyPr/>
          <a:lstStyle/>
          <a:p>
            <a:r>
              <a:rPr lang="en-GB" dirty="0" smtClean="0">
                <a:solidFill>
                  <a:srgbClr val="000000"/>
                </a:solidFill>
                <a:ea typeface="ＭＳ Ｐゴシック" pitchFamily="-65" charset="-128"/>
                <a:cs typeface="ＭＳ Ｐゴシック" pitchFamily="-65" charset="-128"/>
              </a:rPr>
              <a:t>Many nucleotides moving past many protein residues makes cause of peaks unclear</a:t>
            </a:r>
          </a:p>
          <a:p>
            <a:r>
              <a:rPr lang="en-GB" dirty="0" smtClean="0">
                <a:solidFill>
                  <a:srgbClr val="000000"/>
                </a:solidFill>
                <a:ea typeface="ＭＳ Ｐゴシック" pitchFamily="-65" charset="-128"/>
                <a:cs typeface="ＭＳ Ｐゴシック" pitchFamily="-65" charset="-128"/>
              </a:rPr>
              <a:t>Peaks appear to correlate to a phosphate-lysine interaction</a:t>
            </a:r>
          </a:p>
          <a:p>
            <a:pPr>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endParaRPr lang="en-GB" dirty="0" smtClean="0">
              <a:solidFill>
                <a:srgbClr val="000000"/>
              </a:solidFill>
              <a:ea typeface="ＭＳ Ｐゴシック" pitchFamily="-65" charset="-128"/>
              <a:cs typeface="ＭＳ Ｐゴシック" pitchFamily="-65" charset="-128"/>
            </a:endParaRPr>
          </a:p>
          <a:p>
            <a:endParaRPr lang="en-GB" dirty="0" smtClean="0">
              <a:solidFill>
                <a:srgbClr val="000000"/>
              </a:solidFill>
              <a:ea typeface="ＭＳ Ｐゴシック" pitchFamily="-65" charset="-128"/>
              <a:cs typeface="ＭＳ Ｐゴシック" pitchFamily="-65" charset="-128"/>
            </a:endParaRPr>
          </a:p>
          <a:p>
            <a:endParaRPr lang="en-US"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295400" y="252413"/>
            <a:ext cx="5334000" cy="631825"/>
          </a:xfrm>
          <a:prstGeom prst="rect">
            <a:avLst/>
          </a:prstGeom>
          <a:noFill/>
          <a:ln w="9525">
            <a:noFill/>
            <a:round/>
            <a:headEnd/>
            <a:tailEnd/>
          </a:ln>
          <a:effectLst/>
        </p:spPr>
        <p:txBody>
          <a:bodyPr lIns="82791" tIns="41396" rIns="82791" bIns="41396">
            <a:prstTxWarp prst="textNoShape">
              <a:avLst/>
            </a:prstTxWarp>
            <a:spAutoFit/>
          </a:bodyPr>
          <a:lstStyle/>
          <a:p>
            <a:pPr algn="ctr">
              <a:lnSpc>
                <a:spcPct val="124000"/>
              </a:lnSpc>
              <a:spcBef>
                <a:spcPts val="1812"/>
              </a:spcBef>
              <a:buSzPct val="45000"/>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sz="2900" b="1" dirty="0">
                <a:solidFill>
                  <a:srgbClr val="FFFFFF"/>
                </a:solidFill>
                <a:ea typeface="ＭＳ Ｐゴシック" pitchFamily="-65" charset="-128"/>
                <a:cs typeface="ＭＳ Ｐゴシック" pitchFamily="-65" charset="-128"/>
              </a:rPr>
              <a:t>Polynucleotide Translocation</a:t>
            </a:r>
          </a:p>
        </p:txBody>
      </p:sp>
      <p:pic>
        <p:nvPicPr>
          <p:cNvPr id="10244" name="Picture 4"/>
          <p:cNvPicPr>
            <a:picLocks noChangeAspect="1" noChangeArrowheads="1"/>
          </p:cNvPicPr>
          <p:nvPr/>
        </p:nvPicPr>
        <p:blipFill>
          <a:blip r:embed="rId3"/>
          <a:srcRect/>
          <a:stretch>
            <a:fillRect/>
          </a:stretch>
        </p:blipFill>
        <p:spPr bwMode="auto">
          <a:xfrm>
            <a:off x="5181600" y="3698876"/>
            <a:ext cx="2667000" cy="2425700"/>
          </a:xfrm>
          <a:prstGeom prst="rect">
            <a:avLst/>
          </a:prstGeom>
          <a:noFill/>
          <a:ln w="9525">
            <a:noFill/>
            <a:round/>
            <a:headEnd/>
            <a:tailEnd/>
          </a:ln>
          <a:effectLst/>
        </p:spPr>
      </p:pic>
      <p:pic>
        <p:nvPicPr>
          <p:cNvPr id="10245" name="Picture 5"/>
          <p:cNvPicPr>
            <a:picLocks noChangeAspect="1" noChangeArrowheads="1"/>
          </p:cNvPicPr>
          <p:nvPr/>
        </p:nvPicPr>
        <p:blipFill>
          <a:blip r:embed="rId4"/>
          <a:srcRect/>
          <a:stretch>
            <a:fillRect/>
          </a:stretch>
        </p:blipFill>
        <p:spPr bwMode="auto">
          <a:xfrm>
            <a:off x="685800" y="4092575"/>
            <a:ext cx="3733800" cy="1682750"/>
          </a:xfrm>
          <a:prstGeom prst="rect">
            <a:avLst/>
          </a:prstGeom>
          <a:noFill/>
          <a:ln w="9525">
            <a:noFill/>
            <a:round/>
            <a:headEnd/>
            <a:tailEnd/>
          </a:ln>
          <a:effectLst/>
        </p:spPr>
      </p:pic>
      <p:sp>
        <p:nvSpPr>
          <p:cNvPr id="10" name="Title 9"/>
          <p:cNvSpPr>
            <a:spLocks noGrp="1"/>
          </p:cNvSpPr>
          <p:nvPr>
            <p:ph type="title"/>
          </p:nvPr>
        </p:nvSpPr>
        <p:spPr/>
        <p:txBody>
          <a:bodyPr>
            <a:normAutofit fontScale="90000"/>
          </a:bodyPr>
          <a:lstStyle/>
          <a:p>
            <a:r>
              <a:rPr lang="en-US" smtClean="0"/>
              <a:t>Polynucleotide Translocation (3)</a:t>
            </a:r>
            <a:br>
              <a:rPr lang="en-US" smtClean="0"/>
            </a:br>
            <a:endParaRPr lang="en-US" dirty="0"/>
          </a:p>
        </p:txBody>
      </p:sp>
      <p:sp>
        <p:nvSpPr>
          <p:cNvPr id="13" name="Content Placeholder 12"/>
          <p:cNvSpPr>
            <a:spLocks noGrp="1"/>
          </p:cNvSpPr>
          <p:nvPr>
            <p:ph idx="1"/>
          </p:nvPr>
        </p:nvSpPr>
        <p:spPr>
          <a:xfrm>
            <a:off x="757947" y="1529880"/>
            <a:ext cx="7966954" cy="2356320"/>
          </a:xfrm>
        </p:spPr>
        <p:txBody>
          <a:bodyPr/>
          <a:lstStyle/>
          <a:p>
            <a:r>
              <a:rPr lang="en-GB" dirty="0" smtClean="0"/>
              <a:t>Stronger A</a:t>
            </a:r>
            <a:r>
              <a:rPr lang="en-GB" baseline="-25000" dirty="0" smtClean="0"/>
              <a:t>25</a:t>
            </a:r>
            <a:r>
              <a:rPr lang="en-GB" dirty="0" smtClean="0"/>
              <a:t> peaks than dC</a:t>
            </a:r>
            <a:r>
              <a:rPr lang="en-GB" baseline="-25000" dirty="0" smtClean="0"/>
              <a:t>25</a:t>
            </a:r>
            <a:r>
              <a:rPr lang="en-GB" dirty="0" smtClean="0"/>
              <a:t> indicate a stronger phosphate lysine interaction</a:t>
            </a:r>
          </a:p>
          <a:p>
            <a:r>
              <a:rPr lang="en-GB" dirty="0" err="1" smtClean="0"/>
              <a:t>Sterics</a:t>
            </a:r>
            <a:r>
              <a:rPr lang="en-GB" dirty="0" smtClean="0"/>
              <a:t> of adenine may bring phosphate closer to lysine</a:t>
            </a:r>
          </a:p>
          <a:p>
            <a:r>
              <a:rPr lang="en-GB" dirty="0" smtClean="0"/>
              <a:t>Hydroxyl group of A</a:t>
            </a:r>
            <a:r>
              <a:rPr lang="en-GB" baseline="-25000" dirty="0" smtClean="0"/>
              <a:t>25</a:t>
            </a:r>
            <a:r>
              <a:rPr lang="en-GB" dirty="0" smtClean="0"/>
              <a:t> can be seen to repulse phosphate group</a:t>
            </a:r>
          </a:p>
          <a:p>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838200" y="252413"/>
            <a:ext cx="5867400" cy="631825"/>
          </a:xfrm>
          <a:prstGeom prst="rect">
            <a:avLst/>
          </a:prstGeom>
          <a:noFill/>
          <a:ln w="9525">
            <a:noFill/>
            <a:round/>
            <a:headEnd/>
            <a:tailEnd/>
          </a:ln>
          <a:effectLst/>
        </p:spPr>
        <p:txBody>
          <a:bodyPr lIns="82791" tIns="41396" rIns="82791" bIns="41396">
            <a:prstTxWarp prst="textNoShape">
              <a:avLst/>
            </a:prstTxWarp>
            <a:spAutoFit/>
          </a:bodyPr>
          <a:lstStyle/>
          <a:p>
            <a:pPr algn="ctr">
              <a:lnSpc>
                <a:spcPct val="124000"/>
              </a:lnSpc>
              <a:spcBef>
                <a:spcPts val="1812"/>
              </a:spcBef>
              <a:buSzPct val="45000"/>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sz="2900" b="1" dirty="0">
                <a:solidFill>
                  <a:srgbClr val="FFFFFF"/>
                </a:solidFill>
                <a:ea typeface="ＭＳ Ｐゴシック" pitchFamily="-65" charset="-128"/>
                <a:cs typeface="ＭＳ Ｐゴシック" pitchFamily="-65" charset="-128"/>
              </a:rPr>
              <a:t>Single Nucleotide Translocation</a:t>
            </a:r>
          </a:p>
        </p:txBody>
      </p:sp>
      <p:pic>
        <p:nvPicPr>
          <p:cNvPr id="11267" name="Picture 3"/>
          <p:cNvPicPr>
            <a:picLocks noChangeAspect="1" noChangeArrowheads="1"/>
          </p:cNvPicPr>
          <p:nvPr/>
        </p:nvPicPr>
        <p:blipFill>
          <a:blip r:embed="rId3"/>
          <a:srcRect/>
          <a:stretch>
            <a:fillRect/>
          </a:stretch>
        </p:blipFill>
        <p:spPr bwMode="auto">
          <a:xfrm>
            <a:off x="4786314" y="1371601"/>
            <a:ext cx="4205287" cy="5257800"/>
          </a:xfrm>
          <a:prstGeom prst="rect">
            <a:avLst/>
          </a:prstGeom>
          <a:noFill/>
          <a:ln w="9525">
            <a:noFill/>
            <a:round/>
            <a:headEnd/>
            <a:tailEnd/>
          </a:ln>
          <a:effectLst/>
        </p:spPr>
      </p:pic>
      <p:pic>
        <p:nvPicPr>
          <p:cNvPr id="11268" name="Picture 4"/>
          <p:cNvPicPr>
            <a:picLocks noChangeAspect="1" noChangeArrowheads="1"/>
          </p:cNvPicPr>
          <p:nvPr/>
        </p:nvPicPr>
        <p:blipFill>
          <a:blip r:embed="rId4"/>
          <a:srcRect/>
          <a:stretch>
            <a:fillRect/>
          </a:stretch>
        </p:blipFill>
        <p:spPr bwMode="auto">
          <a:xfrm>
            <a:off x="7464426" y="1570039"/>
            <a:ext cx="1389063" cy="896937"/>
          </a:xfrm>
          <a:prstGeom prst="rect">
            <a:avLst/>
          </a:prstGeom>
          <a:noFill/>
          <a:ln w="9525">
            <a:noFill/>
            <a:round/>
            <a:headEnd/>
            <a:tailEnd/>
          </a:ln>
          <a:effectLst/>
        </p:spPr>
      </p:pic>
      <p:pic>
        <p:nvPicPr>
          <p:cNvPr id="11269" name="Picture 5"/>
          <p:cNvPicPr>
            <a:picLocks noChangeAspect="1" noChangeArrowheads="1"/>
          </p:cNvPicPr>
          <p:nvPr/>
        </p:nvPicPr>
        <p:blipFill>
          <a:blip r:embed="rId5"/>
          <a:srcRect/>
          <a:stretch>
            <a:fillRect/>
          </a:stretch>
        </p:blipFill>
        <p:spPr bwMode="auto">
          <a:xfrm>
            <a:off x="7467600" y="4114800"/>
            <a:ext cx="1371600" cy="890588"/>
          </a:xfrm>
          <a:prstGeom prst="rect">
            <a:avLst/>
          </a:prstGeom>
          <a:noFill/>
          <a:ln w="9525">
            <a:noFill/>
            <a:round/>
            <a:headEnd/>
            <a:tailEnd/>
          </a:ln>
          <a:effectLst/>
        </p:spPr>
      </p:pic>
      <p:sp>
        <p:nvSpPr>
          <p:cNvPr id="14" name="Title 13"/>
          <p:cNvSpPr>
            <a:spLocks noGrp="1"/>
          </p:cNvSpPr>
          <p:nvPr>
            <p:ph type="title"/>
          </p:nvPr>
        </p:nvSpPr>
        <p:spPr/>
        <p:txBody>
          <a:bodyPr>
            <a:normAutofit fontScale="90000"/>
          </a:bodyPr>
          <a:lstStyle/>
          <a:p>
            <a:r>
              <a:rPr lang="en-US" dirty="0" smtClean="0"/>
              <a:t>Single Nucleotide Translocation</a:t>
            </a:r>
            <a:br>
              <a:rPr lang="en-US" dirty="0" smtClean="0"/>
            </a:br>
            <a:endParaRPr lang="en-US" dirty="0"/>
          </a:p>
        </p:txBody>
      </p:sp>
      <p:sp>
        <p:nvSpPr>
          <p:cNvPr id="10" name="Content Placeholder 9"/>
          <p:cNvSpPr>
            <a:spLocks noGrp="1"/>
          </p:cNvSpPr>
          <p:nvPr>
            <p:ph sz="half" idx="1"/>
          </p:nvPr>
        </p:nvSpPr>
        <p:spPr>
          <a:xfrm>
            <a:off x="766129" y="1969750"/>
            <a:ext cx="4020185" cy="3035638"/>
          </a:xfrm>
        </p:spPr>
        <p:txBody>
          <a:bodyPr>
            <a:normAutofit fontScale="92500"/>
          </a:bodyPr>
          <a:lstStyle/>
          <a:p>
            <a:r>
              <a:rPr lang="en-GB" dirty="0" smtClean="0">
                <a:solidFill>
                  <a:srgbClr val="000000"/>
                </a:solidFill>
                <a:ea typeface="ＭＳ Ｐゴシック" pitchFamily="-65" charset="-128"/>
                <a:cs typeface="ＭＳ Ｐゴシック" pitchFamily="-65" charset="-128"/>
              </a:rPr>
              <a:t>Single nucleotide translocation performed to clarify peak contributions</a:t>
            </a:r>
          </a:p>
          <a:p>
            <a:r>
              <a:rPr lang="en-GB" dirty="0" smtClean="0">
                <a:solidFill>
                  <a:srgbClr val="000000"/>
                </a:solidFill>
                <a:ea typeface="ＭＳ Ｐゴシック" pitchFamily="-65" charset="-128"/>
                <a:cs typeface="ＭＳ Ｐゴシック" pitchFamily="-65" charset="-128"/>
              </a:rPr>
              <a:t>Plots show majority of activity occurs at constriction</a:t>
            </a:r>
          </a:p>
          <a:p>
            <a:r>
              <a:rPr lang="en-GB" dirty="0" smtClean="0">
                <a:solidFill>
                  <a:srgbClr val="000000"/>
                </a:solidFill>
                <a:ea typeface="ＭＳ Ｐゴシック" pitchFamily="-65" charset="-128"/>
                <a:cs typeface="ＭＳ Ｐゴシック" pitchFamily="-65" charset="-128"/>
              </a:rPr>
              <a:t>dC</a:t>
            </a:r>
            <a:r>
              <a:rPr lang="en-GB" baseline="-25000" dirty="0" smtClean="0">
                <a:solidFill>
                  <a:srgbClr val="000000"/>
                </a:solidFill>
                <a:ea typeface="ＭＳ Ｐゴシック" pitchFamily="-65" charset="-128"/>
                <a:cs typeface="ＭＳ Ｐゴシック" pitchFamily="-65" charset="-128"/>
              </a:rPr>
              <a:t>1</a:t>
            </a:r>
            <a:r>
              <a:rPr lang="en-GB" dirty="0" smtClean="0">
                <a:solidFill>
                  <a:srgbClr val="000000"/>
                </a:solidFill>
                <a:ea typeface="ＭＳ Ｐゴシック" pitchFamily="-65" charset="-128"/>
                <a:cs typeface="ＭＳ Ｐゴシック" pitchFamily="-65" charset="-128"/>
              </a:rPr>
              <a:t> interaction stronger than A</a:t>
            </a:r>
            <a:r>
              <a:rPr lang="en-GB" baseline="-25000" dirty="0" smtClean="0">
                <a:solidFill>
                  <a:srgbClr val="000000"/>
                </a:solidFill>
                <a:ea typeface="ＭＳ Ｐゴシック" pitchFamily="-65" charset="-128"/>
                <a:cs typeface="ＭＳ Ｐゴシック" pitchFamily="-65" charset="-128"/>
              </a:rPr>
              <a:t>1</a:t>
            </a:r>
            <a:r>
              <a:rPr lang="en-GB" dirty="0" smtClean="0">
                <a:solidFill>
                  <a:srgbClr val="000000"/>
                </a:solidFill>
                <a:ea typeface="ＭＳ Ｐゴシック" pitchFamily="-65" charset="-128"/>
                <a:cs typeface="ＭＳ Ｐゴシック" pitchFamily="-65" charset="-128"/>
              </a:rPr>
              <a:t>, contrary to polynucleotide case:</a:t>
            </a:r>
          </a:p>
          <a:p>
            <a:pPr lvl="1"/>
            <a:r>
              <a:rPr lang="en-US" dirty="0" smtClean="0">
                <a:solidFill>
                  <a:srgbClr val="000000"/>
                </a:solidFill>
                <a:ea typeface="ＭＳ Ｐゴシック" pitchFamily="-65" charset="-128"/>
                <a:cs typeface="ＭＳ Ｐゴシック" pitchFamily="-65" charset="-128"/>
              </a:rPr>
              <a:t>C</a:t>
            </a:r>
            <a:r>
              <a:rPr lang="en-GB" dirty="0" err="1" smtClean="0">
                <a:solidFill>
                  <a:srgbClr val="000000"/>
                </a:solidFill>
                <a:ea typeface="ＭＳ Ｐゴシック" pitchFamily="-65" charset="-128"/>
                <a:cs typeface="ＭＳ Ｐゴシック" pitchFamily="-65" charset="-128"/>
              </a:rPr>
              <a:t>ollective</a:t>
            </a:r>
            <a:r>
              <a:rPr lang="en-GB" dirty="0" smtClean="0">
                <a:solidFill>
                  <a:srgbClr val="000000"/>
                </a:solidFill>
                <a:ea typeface="ＭＳ Ｐゴシック" pitchFamily="-65" charset="-128"/>
                <a:cs typeface="ＭＳ Ｐゴシック" pitchFamily="-65" charset="-128"/>
              </a:rPr>
              <a:t> behaviour weakening</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95400" y="252413"/>
            <a:ext cx="5334000" cy="619132"/>
          </a:xfrm>
          <a:prstGeom prst="rect">
            <a:avLst/>
          </a:prstGeom>
          <a:noFill/>
          <a:ln w="9525">
            <a:noFill/>
            <a:round/>
            <a:headEnd/>
            <a:tailEnd/>
          </a:ln>
          <a:effectLst/>
        </p:spPr>
        <p:txBody>
          <a:bodyPr lIns="82791" tIns="41396" rIns="82791" bIns="41396">
            <a:prstTxWarp prst="textNoShape">
              <a:avLst/>
            </a:prstTxWarp>
            <a:spAutoFit/>
          </a:bodyPr>
          <a:lstStyle/>
          <a:p>
            <a:pPr algn="ctr">
              <a:lnSpc>
                <a:spcPct val="124000"/>
              </a:lnSpc>
              <a:spcBef>
                <a:spcPts val="1812"/>
              </a:spcBef>
              <a:buSzPct val="45000"/>
              <a:tabLst>
                <a:tab pos="0" algn="l"/>
                <a:tab pos="914305" algn="l"/>
                <a:tab pos="1828610" algn="l"/>
                <a:tab pos="2742915" algn="l"/>
                <a:tab pos="3657220" algn="l"/>
                <a:tab pos="4571526" algn="l"/>
                <a:tab pos="5485831" algn="l"/>
                <a:tab pos="6400137" algn="l"/>
                <a:tab pos="7314442" algn="l"/>
                <a:tab pos="8228747" algn="l"/>
                <a:tab pos="9143052" algn="l"/>
                <a:tab pos="10057357" algn="l"/>
              </a:tabLst>
            </a:pPr>
            <a:r>
              <a:rPr lang="en-GB" sz="2900" b="1" dirty="0">
                <a:solidFill>
                  <a:srgbClr val="FFFFFF"/>
                </a:solidFill>
                <a:ea typeface="ＭＳ Ｐゴシック" pitchFamily="-65" charset="-128"/>
                <a:cs typeface="ＭＳ Ｐゴシック" pitchFamily="-65" charset="-128"/>
              </a:rPr>
              <a:t>Mutated </a:t>
            </a:r>
            <a:r>
              <a:rPr lang="en-GB" sz="2900" b="1" dirty="0" err="1">
                <a:solidFill>
                  <a:srgbClr val="FFFFFF"/>
                </a:solidFill>
                <a:ea typeface="ＭＳ Ｐゴシック" pitchFamily="-65" charset="-128"/>
                <a:cs typeface="ＭＳ Ｐゴシック" pitchFamily="-65" charset="-128"/>
              </a:rPr>
              <a:t>Nanopore</a:t>
            </a:r>
            <a:endParaRPr lang="en-GB" sz="2900" b="1" dirty="0">
              <a:solidFill>
                <a:srgbClr val="FFFFFF"/>
              </a:solidFill>
              <a:ea typeface="ＭＳ Ｐゴシック" pitchFamily="-65" charset="-128"/>
              <a:cs typeface="ＭＳ Ｐゴシック" pitchFamily="-65" charset="-128"/>
            </a:endParaRPr>
          </a:p>
        </p:txBody>
      </p:sp>
      <p:pic>
        <p:nvPicPr>
          <p:cNvPr id="14341" name="Picture 5"/>
          <p:cNvPicPr>
            <a:picLocks noChangeAspect="1" noChangeArrowheads="1"/>
          </p:cNvPicPr>
          <p:nvPr/>
        </p:nvPicPr>
        <p:blipFill>
          <a:blip r:embed="rId3"/>
          <a:srcRect/>
          <a:stretch>
            <a:fillRect/>
          </a:stretch>
        </p:blipFill>
        <p:spPr bwMode="auto">
          <a:xfrm>
            <a:off x="575366" y="3230563"/>
            <a:ext cx="3124200" cy="2636837"/>
          </a:xfrm>
          <a:prstGeom prst="rect">
            <a:avLst/>
          </a:prstGeom>
          <a:noFill/>
          <a:ln w="9525">
            <a:noFill/>
            <a:round/>
            <a:headEnd/>
            <a:tailEnd/>
          </a:ln>
          <a:effectLst/>
        </p:spPr>
      </p:pic>
      <p:pic>
        <p:nvPicPr>
          <p:cNvPr id="14342" name="Picture 6"/>
          <p:cNvPicPr>
            <a:picLocks noChangeAspect="1" noChangeArrowheads="1"/>
          </p:cNvPicPr>
          <p:nvPr/>
        </p:nvPicPr>
        <p:blipFill>
          <a:blip r:embed="rId4"/>
          <a:srcRect/>
          <a:stretch>
            <a:fillRect/>
          </a:stretch>
        </p:blipFill>
        <p:spPr bwMode="auto">
          <a:xfrm>
            <a:off x="5807766" y="1917700"/>
            <a:ext cx="3160713" cy="3949700"/>
          </a:xfrm>
          <a:prstGeom prst="rect">
            <a:avLst/>
          </a:prstGeom>
          <a:noFill/>
          <a:ln w="9525">
            <a:noFill/>
            <a:round/>
            <a:headEnd/>
            <a:tailEnd/>
          </a:ln>
          <a:effectLst/>
        </p:spPr>
      </p:pic>
      <p:sp>
        <p:nvSpPr>
          <p:cNvPr id="8" name="Title 7"/>
          <p:cNvSpPr>
            <a:spLocks noGrp="1"/>
          </p:cNvSpPr>
          <p:nvPr>
            <p:ph type="title"/>
          </p:nvPr>
        </p:nvSpPr>
        <p:spPr/>
        <p:txBody>
          <a:bodyPr>
            <a:normAutofit fontScale="90000"/>
          </a:bodyPr>
          <a:lstStyle/>
          <a:p>
            <a:r>
              <a:rPr lang="en-US" dirty="0" smtClean="0"/>
              <a:t>Mutated </a:t>
            </a:r>
            <a:r>
              <a:rPr lang="en-US" dirty="0" err="1" smtClean="0"/>
              <a:t>Nanopore</a:t>
            </a:r>
            <a:r>
              <a:rPr lang="en-US" dirty="0" smtClean="0"/>
              <a:t/>
            </a:r>
            <a:br>
              <a:rPr lang="en-US" dirty="0" smtClean="0"/>
            </a:br>
            <a:endParaRPr lang="en-US" dirty="0"/>
          </a:p>
        </p:txBody>
      </p:sp>
      <p:sp>
        <p:nvSpPr>
          <p:cNvPr id="10" name="Content Placeholder 9"/>
          <p:cNvSpPr>
            <a:spLocks noGrp="1"/>
          </p:cNvSpPr>
          <p:nvPr>
            <p:ph sz="half" idx="1"/>
          </p:nvPr>
        </p:nvSpPr>
        <p:spPr>
          <a:xfrm>
            <a:off x="575368" y="1806575"/>
            <a:ext cx="4345883" cy="1312863"/>
          </a:xfrm>
        </p:spPr>
        <p:txBody>
          <a:bodyPr/>
          <a:lstStyle/>
          <a:p>
            <a:r>
              <a:rPr lang="en-GB" dirty="0" smtClean="0">
                <a:solidFill>
                  <a:srgbClr val="000000"/>
                </a:solidFill>
                <a:ea typeface="ＭＳ Ｐゴシック" pitchFamily="-65" charset="-128"/>
                <a:cs typeface="ＭＳ Ｐゴシック" pitchFamily="-65" charset="-128"/>
              </a:rPr>
              <a:t>Point mutation of Lys-147 (yellow) confirms cause of peaks</a:t>
            </a:r>
          </a:p>
          <a:p>
            <a:endParaRPr lang="en-US" dirty="0"/>
          </a:p>
        </p:txBody>
      </p:sp>
      <p:pic>
        <p:nvPicPr>
          <p:cNvPr id="9" name="Picture 5"/>
          <p:cNvPicPr>
            <a:picLocks noChangeAspect="1" noChangeArrowheads="1"/>
          </p:cNvPicPr>
          <p:nvPr/>
        </p:nvPicPr>
        <p:blipFill>
          <a:blip r:embed="rId5"/>
          <a:srcRect/>
          <a:stretch>
            <a:fillRect/>
          </a:stretch>
        </p:blipFill>
        <p:spPr bwMode="auto">
          <a:xfrm>
            <a:off x="3699566" y="2665588"/>
            <a:ext cx="1744870" cy="1744870"/>
          </a:xfrm>
          <a:prstGeom prst="rect">
            <a:avLst/>
          </a:prstGeom>
          <a:noFill/>
          <a:ln w="9525">
            <a:noFill/>
            <a:round/>
            <a:headEnd/>
            <a:tailEnd/>
          </a:ln>
          <a:effectLst/>
        </p:spPr>
      </p:pic>
      <p:cxnSp>
        <p:nvCxnSpPr>
          <p:cNvPr id="13" name="Straight Arrow Connector 12"/>
          <p:cNvCxnSpPr/>
          <p:nvPr/>
        </p:nvCxnSpPr>
        <p:spPr>
          <a:xfrm rot="10800000" flipV="1">
            <a:off x="2153479" y="3655389"/>
            <a:ext cx="1568174" cy="102704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Learnt: Computing on TG</a:t>
            </a:r>
            <a:endParaRPr lang="en-US" dirty="0"/>
          </a:p>
        </p:txBody>
      </p:sp>
      <p:pic>
        <p:nvPicPr>
          <p:cNvPr id="5" name="Content Placeholder 4" descr="nsfnews-hemolysin.png"/>
          <p:cNvPicPr>
            <a:picLocks noGrp="1" noChangeAspect="1"/>
          </p:cNvPicPr>
          <p:nvPr>
            <p:ph sz="half" idx="1"/>
          </p:nvPr>
        </p:nvPicPr>
        <p:blipFill>
          <a:blip r:embed="rId2"/>
          <a:srcRect l="-5962" r="-5962"/>
          <a:stretch>
            <a:fillRect/>
          </a:stretch>
        </p:blipFill>
        <p:spPr>
          <a:xfrm>
            <a:off x="927100" y="2382839"/>
            <a:ext cx="3566160" cy="3681412"/>
          </a:xfrm>
        </p:spPr>
      </p:pic>
      <p:pic>
        <p:nvPicPr>
          <p:cNvPr id="10" name="Picture 3148"/>
          <p:cNvPicPr>
            <a:picLocks noChangeAspect="1" noChangeArrowheads="1"/>
          </p:cNvPicPr>
          <p:nvPr/>
        </p:nvPicPr>
        <p:blipFill>
          <a:blip r:embed="rId3"/>
          <a:srcRect/>
          <a:stretch>
            <a:fillRect/>
          </a:stretch>
        </p:blipFill>
        <p:spPr bwMode="auto">
          <a:xfrm>
            <a:off x="4683760" y="2422539"/>
            <a:ext cx="4173538" cy="3810000"/>
          </a:xfrm>
          <a:prstGeom prst="rect">
            <a:avLst/>
          </a:prstGeom>
          <a:noFill/>
          <a:ln w="9525">
            <a:noFill/>
            <a:miter lim="800000"/>
            <a:headEnd/>
            <a:tailEnd/>
          </a:ln>
        </p:spPr>
      </p:pic>
      <p:pic>
        <p:nvPicPr>
          <p:cNvPr id="6" name="Picture 5" descr="jctc_cover2.png"/>
          <p:cNvPicPr>
            <a:picLocks noChangeAspect="1"/>
          </p:cNvPicPr>
          <p:nvPr/>
        </p:nvPicPr>
        <p:blipFill>
          <a:blip r:embed="rId4"/>
          <a:stretch>
            <a:fillRect/>
          </a:stretch>
        </p:blipFill>
        <p:spPr>
          <a:xfrm>
            <a:off x="7589080" y="1205409"/>
            <a:ext cx="1268218" cy="1777115"/>
          </a:xfrm>
          <a:prstGeom prst="rect">
            <a:avLst/>
          </a:prstGeom>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smtClean="0"/>
              <a:t>A Pore Man’s View of the TeraGrid</a:t>
            </a:r>
          </a:p>
        </p:txBody>
      </p:sp>
      <p:pic>
        <p:nvPicPr>
          <p:cNvPr id="20483" name="Content Placeholder 3" descr="jctc_cover.png"/>
          <p:cNvPicPr>
            <a:picLocks noGrp="1" noChangeAspect="1"/>
          </p:cNvPicPr>
          <p:nvPr>
            <p:ph idx="1"/>
          </p:nvPr>
        </p:nvPicPr>
        <p:blipFill>
          <a:blip r:embed="rId2"/>
          <a:srcRect t="-4013" b="-4013"/>
          <a:stretch>
            <a:fillRect/>
          </a:stretch>
        </p:blipFill>
        <p:spPr>
          <a:xfrm>
            <a:off x="774700" y="1143000"/>
            <a:ext cx="7531100" cy="5132388"/>
          </a:xfrm>
        </p:spPr>
      </p:pic>
      <p:sp>
        <p:nvSpPr>
          <p:cNvPr id="20484" name="TextBox 4"/>
          <p:cNvSpPr txBox="1">
            <a:spLocks noChangeArrowheads="1"/>
          </p:cNvSpPr>
          <p:nvPr/>
        </p:nvSpPr>
        <p:spPr bwMode="auto">
          <a:xfrm>
            <a:off x="914400" y="4419600"/>
            <a:ext cx="4038600" cy="1200328"/>
          </a:xfrm>
          <a:prstGeom prst="rect">
            <a:avLst/>
          </a:prstGeom>
          <a:noFill/>
          <a:ln w="9525">
            <a:noFill/>
            <a:miter lim="800000"/>
            <a:headEnd/>
            <a:tailEnd/>
          </a:ln>
        </p:spPr>
        <p:txBody>
          <a:bodyPr>
            <a:prstTxWarp prst="textNoShape">
              <a:avLst/>
            </a:prstTxWarp>
            <a:spAutoFit/>
          </a:bodyPr>
          <a:lstStyle/>
          <a:p>
            <a:pPr>
              <a:lnSpc>
                <a:spcPct val="100000"/>
              </a:lnSpc>
            </a:pPr>
            <a:r>
              <a:rPr lang="en-US" sz="2400" b="1" dirty="0">
                <a:solidFill>
                  <a:srgbClr val="800000"/>
                </a:solidFill>
              </a:rPr>
              <a:t>2005-09: TG Did not help manage the “distributed workload”!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3">
            <a:alphaModFix amt="50000"/>
          </a:blip>
          <a:srcRect/>
          <a:stretch>
            <a:fillRect/>
          </a:stretch>
        </p:blipFill>
        <p:spPr bwMode="auto">
          <a:xfrm>
            <a:off x="1656767" y="596066"/>
            <a:ext cx="6627638" cy="5627463"/>
          </a:xfrm>
          <a:prstGeom prst="rect">
            <a:avLst/>
          </a:prstGeom>
          <a:solidFill>
            <a:srgbClr val="C0C0C0">
              <a:alpha val="50195"/>
            </a:srgbClr>
          </a:solidFill>
          <a:ln w="9525">
            <a:noFill/>
            <a:round/>
            <a:headEnd/>
            <a:tailEnd/>
          </a:ln>
        </p:spPr>
      </p:pic>
      <p:sp>
        <p:nvSpPr>
          <p:cNvPr id="27651" name="Rectangle 2"/>
          <p:cNvSpPr>
            <a:spLocks noGrp="1" noChangeArrowheads="1"/>
          </p:cNvSpPr>
          <p:nvPr>
            <p:ph type="title" idx="4294967295"/>
          </p:nvPr>
        </p:nvSpPr>
        <p:spPr>
          <a:xfrm>
            <a:off x="919410" y="634939"/>
            <a:ext cx="7425364" cy="6155034"/>
          </a:xfrm>
          <a:solidFill>
            <a:srgbClr val="FFFFFF">
              <a:alpha val="79999"/>
            </a:srgbClr>
          </a:solidFill>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536446" algn="l"/>
                <a:tab pos="9193096" algn="l"/>
              </a:tabLst>
            </a:pPr>
            <a:r>
              <a:rPr lang="en-US" dirty="0">
                <a:solidFill>
                  <a:srgbClr val="000000"/>
                </a:solidFill>
              </a:rPr>
              <a:t>Molecular Dynamics Studies</a:t>
            </a:r>
            <a:r>
              <a:rPr lang="en-US" dirty="0" smtClean="0">
                <a:solidFill>
                  <a:srgbClr val="000000"/>
                </a:solidFill>
              </a:rPr>
              <a:t> of  </a:t>
            </a:r>
            <a:r>
              <a:rPr lang="en-US" dirty="0" err="1" smtClean="0">
                <a:solidFill>
                  <a:srgbClr val="000000"/>
                </a:solidFill>
              </a:rPr>
              <a:t>Nucleosome</a:t>
            </a:r>
            <a:r>
              <a:rPr lang="en-US" dirty="0" smtClean="0">
                <a:solidFill>
                  <a:srgbClr val="000000"/>
                </a:solidFill>
              </a:rPr>
              <a:t> </a:t>
            </a:r>
            <a:r>
              <a:rPr lang="en-US" dirty="0">
                <a:solidFill>
                  <a:srgbClr val="000000"/>
                </a:solidFill>
              </a:rPr>
              <a:t>Positioning</a:t>
            </a:r>
            <a:r>
              <a:rPr lang="en-US" dirty="0" smtClean="0">
                <a:solidFill>
                  <a:srgbClr val="000000"/>
                </a:solidFill>
              </a:rPr>
              <a:t/>
            </a:r>
            <a:br>
              <a:rPr lang="en-US" dirty="0" smtClean="0">
                <a:solidFill>
                  <a:srgbClr val="000000"/>
                </a:solidFill>
              </a:rPr>
            </a:br>
            <a:r>
              <a:rPr lang="en-US" dirty="0" smtClean="0">
                <a:solidFill>
                  <a:srgbClr val="000000"/>
                </a:solidFill>
              </a:rPr>
              <a:t/>
            </a:r>
            <a:br>
              <a:rPr lang="en-US" dirty="0" smtClean="0">
                <a:solidFill>
                  <a:srgbClr val="000000"/>
                </a:solidFill>
              </a:rPr>
            </a:br>
            <a:r>
              <a:rPr lang="en-US" sz="2400" b="1" dirty="0" smtClean="0">
                <a:solidFill>
                  <a:srgbClr val="000000"/>
                </a:solidFill>
              </a:rPr>
              <a:t>Thomas </a:t>
            </a:r>
            <a:r>
              <a:rPr lang="en-US" sz="2400" b="1" dirty="0">
                <a:solidFill>
                  <a:srgbClr val="000000"/>
                </a:solidFill>
              </a:rPr>
              <a:t>C. Bishop</a:t>
            </a:r>
            <a:br>
              <a:rPr lang="en-US" sz="2400" b="1" dirty="0">
                <a:solidFill>
                  <a:srgbClr val="000000"/>
                </a:solidFill>
              </a:rPr>
            </a:br>
            <a:r>
              <a:rPr lang="en-US" sz="2400" b="1" dirty="0">
                <a:solidFill>
                  <a:srgbClr val="000000"/>
                </a:solidFill>
              </a:rPr>
              <a:t> Associate Professor</a:t>
            </a:r>
            <a:br>
              <a:rPr lang="en-US" sz="2400" b="1" dirty="0">
                <a:solidFill>
                  <a:srgbClr val="000000"/>
                </a:solidFill>
              </a:rPr>
            </a:br>
            <a:r>
              <a:rPr lang="en-US" sz="2400" b="1" dirty="0">
                <a:solidFill>
                  <a:srgbClr val="000000"/>
                </a:solidFill>
              </a:rPr>
              <a:t>Louisiana Tech University</a:t>
            </a:r>
            <a:br>
              <a:rPr lang="en-US" sz="2400" b="1" dirty="0">
                <a:solidFill>
                  <a:srgbClr val="000000"/>
                </a:solidFill>
              </a:rPr>
            </a:br>
            <a:r>
              <a:rPr lang="en-US" sz="2400" b="1" dirty="0">
                <a:solidFill>
                  <a:srgbClr val="000000"/>
                </a:solidFill>
              </a:rPr>
              <a:t>Ruston, LA</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3"/>
          <a:srcRect/>
          <a:stretch>
            <a:fillRect/>
          </a:stretch>
        </p:blipFill>
        <p:spPr bwMode="auto">
          <a:xfrm>
            <a:off x="305280" y="1562564"/>
            <a:ext cx="5628960" cy="5293996"/>
          </a:xfrm>
          <a:prstGeom prst="rect">
            <a:avLst/>
          </a:prstGeom>
          <a:noFill/>
          <a:ln w="9525">
            <a:noFill/>
            <a:round/>
            <a:headEnd/>
            <a:tailEnd/>
          </a:ln>
        </p:spPr>
      </p:pic>
      <p:sp>
        <p:nvSpPr>
          <p:cNvPr id="29699" name="Text Box 2"/>
          <p:cNvSpPr txBox="1">
            <a:spLocks noChangeArrowheads="1"/>
          </p:cNvSpPr>
          <p:nvPr/>
        </p:nvSpPr>
        <p:spPr bwMode="auto">
          <a:xfrm>
            <a:off x="456480" y="273629"/>
            <a:ext cx="8229600" cy="1144921"/>
          </a:xfrm>
          <a:prstGeom prst="rect">
            <a:avLst/>
          </a:prstGeom>
          <a:noFill/>
          <a:ln w="9525">
            <a:noFill/>
            <a:round/>
            <a:headEnd/>
            <a:tailEnd/>
          </a:ln>
        </p:spPr>
        <p:txBody>
          <a:bodyPr lIns="0" tIns="0" rIns="0" bIns="0" anchor="ctr">
            <a:prstTxWarp prst="textNoShape">
              <a:avLst/>
            </a:prstTxWarp>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rgbClr val="000000"/>
                </a:solidFill>
              </a:rPr>
              <a:t> Biology 101</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ln/>
        </p:spPr>
        <p:txBody>
          <a:bodyPr>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mtClean="0"/>
              <a:t>Single Nucleosome Simulation</a:t>
            </a:r>
            <a:endParaRPr lang="en-US" dirty="0"/>
          </a:p>
        </p:txBody>
      </p:sp>
      <p:sp>
        <p:nvSpPr>
          <p:cNvPr id="12" name="Content Placeholder 11"/>
          <p:cNvSpPr>
            <a:spLocks noGrp="1"/>
          </p:cNvSpPr>
          <p:nvPr>
            <p:ph idx="1"/>
          </p:nvPr>
        </p:nvSpPr>
        <p:spPr/>
        <p:txBody>
          <a:bodyPr>
            <a:normAutofit/>
          </a:bodyPr>
          <a:lstStyle/>
          <a:p>
            <a:endParaRPr lang="en-US" dirty="0" smtClean="0"/>
          </a:p>
          <a:p>
            <a:r>
              <a:rPr lang="en-US" dirty="0" smtClean="0"/>
              <a:t>  System size</a:t>
            </a:r>
          </a:p>
          <a:p>
            <a:pPr lvl="1"/>
            <a:r>
              <a:rPr lang="en-US" dirty="0" smtClean="0"/>
              <a:t>898 </a:t>
            </a:r>
            <a:r>
              <a:rPr lang="en-US" dirty="0" err="1" smtClean="0"/>
              <a:t>a.a</a:t>
            </a:r>
            <a:r>
              <a:rPr lang="en-US" dirty="0" smtClean="0"/>
              <a:t>. = 14,567 atoms</a:t>
            </a:r>
          </a:p>
          <a:p>
            <a:pPr lvl="1"/>
            <a:r>
              <a:rPr lang="en-US" dirty="0" smtClean="0"/>
              <a:t>147 </a:t>
            </a:r>
            <a:r>
              <a:rPr lang="en-US" dirty="0" err="1" smtClean="0"/>
              <a:t>b.p</a:t>
            </a:r>
            <a:r>
              <a:rPr lang="en-US" dirty="0" smtClean="0"/>
              <a:t>. =  9,323  atoms</a:t>
            </a:r>
          </a:p>
          <a:p>
            <a:pPr lvl="1"/>
            <a:r>
              <a:rPr lang="en-US" dirty="0" smtClean="0"/>
              <a:t>water and ions =&gt; 182,124 atoms</a:t>
            </a:r>
          </a:p>
          <a:p>
            <a:pPr lvl="1"/>
            <a:r>
              <a:rPr lang="en-US" dirty="0" smtClean="0"/>
              <a:t>total:  206,000 atoms</a:t>
            </a:r>
          </a:p>
          <a:p>
            <a:r>
              <a:rPr lang="en-US" dirty="0" smtClean="0"/>
              <a:t>Simulation Parameters</a:t>
            </a:r>
          </a:p>
          <a:p>
            <a:pPr lvl="1"/>
            <a:r>
              <a:rPr lang="en-US" dirty="0" smtClean="0"/>
              <a:t>Amber 99 with </a:t>
            </a:r>
            <a:r>
              <a:rPr lang="en-US" dirty="0" err="1" smtClean="0"/>
              <a:t>bsc</a:t>
            </a:r>
            <a:endParaRPr lang="en-US" dirty="0" smtClean="0"/>
          </a:p>
          <a:p>
            <a:pPr lvl="1"/>
            <a:r>
              <a:rPr lang="en-US" dirty="0" smtClean="0"/>
              <a:t>NAMD compute engine</a:t>
            </a:r>
          </a:p>
          <a:p>
            <a:pPr lvl="1"/>
            <a:r>
              <a:rPr lang="en-US" dirty="0" smtClean="0"/>
              <a:t>64 </a:t>
            </a:r>
            <a:r>
              <a:rPr lang="en-US" dirty="0" err="1" smtClean="0"/>
              <a:t>cpu</a:t>
            </a:r>
            <a:r>
              <a:rPr lang="en-US" dirty="0" smtClean="0"/>
              <a:t> =&gt; 4ns/day (single GPU)</a:t>
            </a:r>
          </a:p>
          <a:p>
            <a:pPr lvl="1"/>
            <a:r>
              <a:rPr lang="en-US" dirty="0" smtClean="0"/>
              <a:t>Trajectories: 200ns</a:t>
            </a:r>
          </a:p>
          <a:p>
            <a:endParaRPr lang="en-US" dirty="0"/>
          </a:p>
        </p:txBody>
      </p:sp>
      <p:pic>
        <p:nvPicPr>
          <p:cNvPr id="47107" name="Picture 3"/>
          <p:cNvPicPr>
            <a:picLocks noChangeAspect="1" noChangeArrowheads="1"/>
          </p:cNvPicPr>
          <p:nvPr/>
        </p:nvPicPr>
        <p:blipFill>
          <a:blip r:embed="rId3"/>
          <a:srcRect/>
          <a:stretch>
            <a:fillRect/>
          </a:stretch>
        </p:blipFill>
        <p:spPr bwMode="auto">
          <a:xfrm>
            <a:off x="5806080" y="1515039"/>
            <a:ext cx="2488320" cy="2646998"/>
          </a:xfrm>
          <a:prstGeom prst="rect">
            <a:avLst/>
          </a:prstGeom>
          <a:noFill/>
          <a:ln w="9525">
            <a:noFill/>
            <a:round/>
            <a:headEnd/>
            <a:tailEnd/>
          </a:ln>
          <a:effectLst/>
        </p:spPr>
      </p:pic>
      <p:sp>
        <p:nvSpPr>
          <p:cNvPr id="47108" name="Text Box 4"/>
          <p:cNvSpPr txBox="1">
            <a:spLocks noChangeArrowheads="1"/>
          </p:cNvSpPr>
          <p:nvPr/>
        </p:nvSpPr>
        <p:spPr bwMode="auto">
          <a:xfrm>
            <a:off x="5896801" y="4231165"/>
            <a:ext cx="2214720" cy="331235"/>
          </a:xfrm>
          <a:prstGeom prst="rect">
            <a:avLst/>
          </a:prstGeom>
          <a:noFill/>
          <a:ln w="9525">
            <a:noFill/>
            <a:round/>
            <a:headEnd/>
            <a:tailEnd/>
          </a:ln>
          <a:effectLst/>
        </p:spPr>
        <p:txBody>
          <a:bodyPr wrap="none" lIns="81639" tIns="40820" rIns="81639" bIns="40820">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Droid Sans Fallback" charset="0"/>
                <a:cs typeface="Droid Sans Fallback" charset="0"/>
              </a:rPr>
              <a:t>15nm </a:t>
            </a:r>
            <a:r>
              <a:rPr lang="en-US" dirty="0" err="1">
                <a:solidFill>
                  <a:srgbClr val="000000"/>
                </a:solidFill>
                <a:ea typeface="Droid Sans Fallback" charset="0"/>
                <a:cs typeface="Droid Sans Fallback" charset="0"/>
              </a:rPr>
              <a:t>x</a:t>
            </a:r>
            <a:r>
              <a:rPr lang="en-US" dirty="0">
                <a:solidFill>
                  <a:srgbClr val="000000"/>
                </a:solidFill>
                <a:ea typeface="Droid Sans Fallback" charset="0"/>
                <a:cs typeface="Droid Sans Fallback" charset="0"/>
              </a:rPr>
              <a:t> 15nm </a:t>
            </a:r>
            <a:r>
              <a:rPr lang="en-US" dirty="0" err="1">
                <a:solidFill>
                  <a:srgbClr val="000000"/>
                </a:solidFill>
                <a:ea typeface="Droid Sans Fallback" charset="0"/>
                <a:cs typeface="Droid Sans Fallback" charset="0"/>
              </a:rPr>
              <a:t>x</a:t>
            </a:r>
            <a:r>
              <a:rPr lang="en-US" dirty="0">
                <a:solidFill>
                  <a:srgbClr val="000000"/>
                </a:solidFill>
                <a:ea typeface="Droid Sans Fallback" charset="0"/>
                <a:cs typeface="Droid Sans Fallback" charset="0"/>
              </a:rPr>
              <a:t> 9.5nm</a:t>
            </a:r>
          </a:p>
        </p:txBody>
      </p:sp>
      <p:sp>
        <p:nvSpPr>
          <p:cNvPr id="11" name="Rectangle 2"/>
          <p:cNvSpPr txBox="1">
            <a:spLocks noChangeArrowheads="1"/>
          </p:cNvSpPr>
          <p:nvPr/>
        </p:nvSpPr>
        <p:spPr>
          <a:xfrm>
            <a:off x="1114424" y="1515039"/>
            <a:ext cx="8029576" cy="4800600"/>
          </a:xfrm>
          <a:prstGeom prst="rect">
            <a:avLst/>
          </a:prstGeom>
          <a:ln/>
        </p:spPr>
        <p:txBody>
          <a:bodyPr>
            <a:noAutofit/>
          </a:bodyPr>
          <a:lstStyle/>
          <a:p>
            <a:pPr marL="0" marR="0" lvl="0" indent="0" algn="l" defTabSz="914305" rtl="0" eaLnBrk="1" fontAlgn="auto" latinLnBrk="0" hangingPunct="1">
              <a:lnSpc>
                <a:spcPct val="100000"/>
              </a:lnSpc>
              <a:spcBef>
                <a:spcPts val="2000"/>
              </a:spcBef>
              <a:spcAft>
                <a:spcPts val="0"/>
              </a:spcAft>
              <a:buClrTx/>
              <a:buSzTx/>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mn-lt"/>
              <a:ea typeface="Arial" charset="0"/>
              <a:cs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Text Box 1"/>
          <p:cNvSpPr txBox="1">
            <a:spLocks noChangeArrowheads="1"/>
          </p:cNvSpPr>
          <p:nvPr/>
        </p:nvSpPr>
        <p:spPr bwMode="auto">
          <a:xfrm>
            <a:off x="456480" y="273629"/>
            <a:ext cx="8229600" cy="1144921"/>
          </a:xfrm>
          <a:prstGeom prst="rect">
            <a:avLst/>
          </a:prstGeom>
          <a:noFill/>
          <a:ln w="9525">
            <a:noFill/>
            <a:round/>
            <a:headEnd/>
            <a:tailEnd/>
          </a:ln>
          <a:effectLst/>
        </p:spPr>
        <p:txBody>
          <a:bodyPr lIns="0" tIns="0" rIns="0" bIns="0" anchor="ctr">
            <a:prstTxWarp prst="textNoShape">
              <a:avLst/>
            </a:prstTxWarp>
          </a:bodyPr>
          <a:lstStyle/>
          <a:p>
            <a:pPr algn="ct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rgbClr val="000000"/>
                </a:solidFill>
                <a:ea typeface="Droid Sans Fallback" charset="0"/>
                <a:cs typeface="Droid Sans Fallback" charset="0"/>
              </a:rPr>
              <a:t>Strategy for our Study</a:t>
            </a:r>
          </a:p>
        </p:txBody>
      </p:sp>
      <p:sp>
        <p:nvSpPr>
          <p:cNvPr id="59394" name="Text Box 2"/>
          <p:cNvSpPr txBox="1">
            <a:spLocks noChangeArrowheads="1"/>
          </p:cNvSpPr>
          <p:nvPr/>
        </p:nvSpPr>
        <p:spPr bwMode="auto">
          <a:xfrm>
            <a:off x="456480" y="1604329"/>
            <a:ext cx="8229600" cy="4526396"/>
          </a:xfrm>
          <a:prstGeom prst="rect">
            <a:avLst/>
          </a:prstGeom>
          <a:noFill/>
          <a:ln w="9525">
            <a:noFill/>
            <a:round/>
            <a:headEnd/>
            <a:tailEnd/>
          </a:ln>
          <a:effectLst/>
        </p:spPr>
        <p:txBody>
          <a:bodyPr lIns="0" tIns="0" rIns="0" bIns="0">
            <a:prstTxWarp prst="textNoShape">
              <a:avLst/>
            </a:prstTxWarp>
          </a:bodyPr>
          <a:lstStyle/>
          <a:p>
            <a:pPr marL="385926" indent="-290884">
              <a:spcAft>
                <a:spcPts val="1282"/>
              </a:spcAft>
              <a:buSzPct val="45000"/>
              <a:buFont typeface="Wingdings" charset="2"/>
              <a:buChar char=""/>
              <a:tabLst>
                <a:tab pos="385926" algn="l"/>
                <a:tab pos="800652" algn="l"/>
                <a:tab pos="1215378" algn="l"/>
                <a:tab pos="1630104" algn="l"/>
                <a:tab pos="2044830" algn="l"/>
                <a:tab pos="2459556" algn="l"/>
                <a:tab pos="2874282" algn="l"/>
                <a:tab pos="3289009" algn="l"/>
                <a:tab pos="3703735" algn="l"/>
                <a:tab pos="4118461" algn="l"/>
                <a:tab pos="4533187" algn="l"/>
                <a:tab pos="4947913" algn="l"/>
                <a:tab pos="5362639" algn="l"/>
                <a:tab pos="5777365" algn="l"/>
                <a:tab pos="6192091" algn="l"/>
                <a:tab pos="6606817" algn="l"/>
                <a:tab pos="7021544" algn="l"/>
                <a:tab pos="7436270" algn="l"/>
                <a:tab pos="7850996" algn="l"/>
                <a:tab pos="8265722" algn="l"/>
                <a:tab pos="8680448" algn="l"/>
              </a:tabLst>
            </a:pPr>
            <a:endParaRPr lang="en-US" dirty="0">
              <a:solidFill>
                <a:srgbClr val="000000"/>
              </a:solidFill>
              <a:latin typeface="Calibri" charset="0"/>
              <a:ea typeface="Droid Sans Fallback" charset="0"/>
              <a:cs typeface="Droid Sans Fallback" charset="0"/>
            </a:endParaRPr>
          </a:p>
        </p:txBody>
      </p:sp>
      <p:pic>
        <p:nvPicPr>
          <p:cNvPr id="59395" name="Picture 3"/>
          <p:cNvPicPr>
            <a:picLocks noChangeAspect="1" noChangeArrowheads="1"/>
          </p:cNvPicPr>
          <p:nvPr/>
        </p:nvPicPr>
        <p:blipFill>
          <a:blip r:embed="rId3"/>
          <a:srcRect t="18619" b="22905"/>
          <a:stretch>
            <a:fillRect/>
          </a:stretch>
        </p:blipFill>
        <p:spPr bwMode="auto">
          <a:xfrm>
            <a:off x="2076480" y="2827017"/>
            <a:ext cx="4078080" cy="2695963"/>
          </a:xfrm>
          <a:prstGeom prst="rect">
            <a:avLst/>
          </a:prstGeom>
          <a:noFill/>
          <a:ln w="9525">
            <a:noFill/>
            <a:round/>
            <a:headEnd/>
            <a:tailEnd/>
          </a:ln>
          <a:effectLst/>
        </p:spPr>
      </p:pic>
      <p:sp>
        <p:nvSpPr>
          <p:cNvPr id="59396" name="Text Box 4"/>
          <p:cNvSpPr txBox="1">
            <a:spLocks noChangeArrowheads="1"/>
          </p:cNvSpPr>
          <p:nvPr/>
        </p:nvSpPr>
        <p:spPr bwMode="auto">
          <a:xfrm>
            <a:off x="2913120" y="5468255"/>
            <a:ext cx="2897780" cy="362732"/>
          </a:xfrm>
          <a:prstGeom prst="rect">
            <a:avLst/>
          </a:prstGeom>
          <a:noFill/>
          <a:ln w="9525">
            <a:noFill/>
            <a:round/>
            <a:headEnd/>
            <a:tailEnd/>
          </a:ln>
          <a:effectLst/>
        </p:spPr>
        <p:txBody>
          <a:bodyPr wrap="none" lIns="81639" tIns="42452" rIns="81639" bIns="42452">
            <a:prstTxWarp prst="textNoShape">
              <a:avLst/>
            </a:prstTxWarp>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Droid Sans Fallback" charset="0"/>
                <a:cs typeface="Droid Sans Fallback" charset="0"/>
              </a:rPr>
              <a:t>Threading  see the MOVIE</a:t>
            </a:r>
          </a:p>
        </p:txBody>
      </p:sp>
      <p:sp>
        <p:nvSpPr>
          <p:cNvPr id="11" name="Title 10"/>
          <p:cNvSpPr>
            <a:spLocks noGrp="1"/>
          </p:cNvSpPr>
          <p:nvPr>
            <p:ph type="title"/>
          </p:nvPr>
        </p:nvSpPr>
        <p:spPr/>
        <p:txBody>
          <a:bodyPr/>
          <a:lstStyle/>
          <a:p>
            <a:r>
              <a:rPr lang="en-US" dirty="0" smtClean="0"/>
              <a:t>Strategy</a:t>
            </a:r>
            <a:endParaRPr lang="en-US" dirty="0"/>
          </a:p>
        </p:txBody>
      </p:sp>
      <p:sp>
        <p:nvSpPr>
          <p:cNvPr id="8" name="Content Placeholder 7"/>
          <p:cNvSpPr>
            <a:spLocks noGrp="1"/>
          </p:cNvSpPr>
          <p:nvPr>
            <p:ph idx="1"/>
          </p:nvPr>
        </p:nvSpPr>
        <p:spPr/>
        <p:txBody>
          <a:bodyPr/>
          <a:lstStyle/>
          <a:p>
            <a:r>
              <a:rPr lang="en-US" dirty="0" smtClean="0"/>
              <a:t>All atom MD simulation of 16 X 21 = 336 </a:t>
            </a:r>
            <a:r>
              <a:rPr lang="en-US" dirty="0" err="1" smtClean="0"/>
              <a:t>nucleosomes</a:t>
            </a:r>
            <a:r>
              <a:rPr lang="en-US" dirty="0" smtClean="0"/>
              <a:t> </a:t>
            </a:r>
          </a:p>
          <a:p>
            <a:r>
              <a:rPr lang="en-US" dirty="0" smtClean="0"/>
              <a:t>Model the 16 most highly occupied and least variable </a:t>
            </a:r>
            <a:r>
              <a:rPr lang="en-US" dirty="0" err="1" smtClean="0"/>
              <a:t>nucleosome</a:t>
            </a:r>
            <a:r>
              <a:rPr lang="en-US" dirty="0" smtClean="0"/>
              <a:t> positions in </a:t>
            </a:r>
            <a:r>
              <a:rPr lang="en-US" dirty="0" err="1" smtClean="0"/>
              <a:t>Saccharomyces</a:t>
            </a:r>
            <a:r>
              <a:rPr lang="en-US" dirty="0" smtClean="0"/>
              <a:t> </a:t>
            </a:r>
            <a:r>
              <a:rPr lang="en-US" dirty="0" err="1" smtClean="0"/>
              <a:t>Cerevisiae</a:t>
            </a:r>
            <a:r>
              <a:rPr lang="en-US" dirty="0" smtClean="0"/>
              <a:t>.</a:t>
            </a:r>
          </a:p>
          <a:p>
            <a:endParaRPr lang="en-US" dirty="0"/>
          </a:p>
        </p:txBody>
      </p:sp>
    </p:spTree>
  </p:cSld>
  <p:clrMapOvr>
    <a:masterClrMapping/>
  </p:clrMapOvr>
  <p:transition spd="med"/>
  <p:timing>
    <p:tnLst>
      <p:par>
        <p:cTn id="1" dur="indefinite" restart="never" nodeType="tmRoot">
          <p:childTnLst>
            <p:par>
              <p:cTn id="2" fill="hold" nodeType="interactiveSeq"/>
            </p:par>
            <p:seq concurrent="1" nextAc="seek">
              <p:cTn id="3"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err="1" smtClean="0"/>
              <a:t>Cyberinfrastructure</a:t>
            </a:r>
            <a:r>
              <a:rPr lang="en-US" sz="2400" i="1" dirty="0" smtClean="0"/>
              <a:t> Framework for 21</a:t>
            </a:r>
            <a:r>
              <a:rPr lang="en-US" sz="2400" i="1" baseline="30000" dirty="0" smtClean="0"/>
              <a:t>st</a:t>
            </a:r>
            <a:r>
              <a:rPr lang="en-US" sz="2400" i="1" dirty="0" smtClean="0"/>
              <a:t> Century Science and Engineering -- </a:t>
            </a:r>
            <a:r>
              <a:rPr lang="en-US" sz="2400" dirty="0" smtClean="0"/>
              <a:t>CF21</a:t>
            </a:r>
            <a:endParaRPr lang="en-US" sz="2400" dirty="0"/>
          </a:p>
        </p:txBody>
      </p:sp>
      <p:pic>
        <p:nvPicPr>
          <p:cNvPr id="4" name="Content Placeholder 3" descr="cf21.png"/>
          <p:cNvPicPr>
            <a:picLocks noGrp="1" noChangeAspect="1"/>
          </p:cNvPicPr>
          <p:nvPr>
            <p:ph idx="1"/>
          </p:nvPr>
        </p:nvPicPr>
        <p:blipFill>
          <a:blip r:embed="rId2"/>
          <a:srcRect l="-7575" r="-7575"/>
          <a:stretch>
            <a:fillRect/>
          </a:stretch>
        </p:blipFill>
        <p:spPr/>
      </p:pic>
      <p:sp>
        <p:nvSpPr>
          <p:cNvPr id="5" name="Rectangle 4"/>
          <p:cNvSpPr/>
          <p:nvPr/>
        </p:nvSpPr>
        <p:spPr>
          <a:xfrm>
            <a:off x="955589" y="6206557"/>
            <a:ext cx="7442414" cy="369332"/>
          </a:xfrm>
          <a:prstGeom prst="rect">
            <a:avLst/>
          </a:prstGeom>
        </p:spPr>
        <p:txBody>
          <a:bodyPr wrap="square" lIns="91430" tIns="45715" rIns="91430" bIns="45715">
            <a:spAutoFit/>
          </a:bodyPr>
          <a:lstStyle/>
          <a:p>
            <a:pPr lvl="2"/>
            <a:r>
              <a:rPr lang="en-US" dirty="0" smtClean="0">
                <a:solidFill>
                  <a:schemeClr val="tx1">
                    <a:lumMod val="65000"/>
                    <a:lumOff val="35000"/>
                  </a:schemeClr>
                </a:solidFill>
              </a:rPr>
              <a:t>http://www.nsf.gov/pubs/2010/nsf10015/nsf10015.pdf </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7" name="AutoShape 1"/>
          <p:cNvSpPr>
            <a:spLocks noChangeArrowheads="1"/>
          </p:cNvSpPr>
          <p:nvPr/>
        </p:nvSpPr>
        <p:spPr bwMode="auto">
          <a:xfrm>
            <a:off x="563040" y="1371024"/>
            <a:ext cx="8350560" cy="4684812"/>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4602956 w 21600"/>
              <a:gd name="T5" fmla="*/ 0 h 21600"/>
              <a:gd name="T6" fmla="*/ 9205912 w 21600"/>
              <a:gd name="T7" fmla="*/ 2582069 h 21600"/>
              <a:gd name="T8" fmla="*/ 4602956 w 21600"/>
              <a:gd name="T9" fmla="*/ 5164138 h 21600"/>
              <a:gd name="T10" fmla="*/ 0 w 21600"/>
              <a:gd name="T11" fmla="*/ 2582069 h 21600"/>
              <a:gd name="T12" fmla="*/ 1899530999 w 21600"/>
              <a:gd name="T13" fmla="*/ 0 h 21600"/>
              <a:gd name="T14" fmla="*/ 2147483647 w 21600"/>
              <a:gd name="T15" fmla="*/ 655845528 h 21600"/>
              <a:gd name="T16" fmla="*/ 1899530999 w 21600"/>
              <a:gd name="T17" fmla="*/ 1311691056 h 21600"/>
              <a:gd name="T18" fmla="*/ 0 w 21600"/>
              <a:gd name="T19" fmla="*/ 655845528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lIns="81639" tIns="40820" rIns="81639" bIns="40820">
            <a:prstTxWarp prst="textNoShape">
              <a:avLst/>
            </a:prstTxWarp>
          </a:bodyPr>
          <a:lstStyle/>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b="1" dirty="0">
                <a:solidFill>
                  <a:srgbClr val="000000"/>
                </a:solidFill>
                <a:latin typeface="Calibri" charset="0"/>
                <a:ea typeface="Arial" charset="0"/>
                <a:cs typeface="Arial" charset="0"/>
              </a:rPr>
              <a:t>System Size</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Total:  158,432 atoms</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200" b="1"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b="1" dirty="0">
                <a:solidFill>
                  <a:srgbClr val="000000"/>
                </a:solidFill>
                <a:latin typeface="Calibri" charset="0"/>
                <a:ea typeface="Arial" charset="0"/>
                <a:cs typeface="Arial" charset="0"/>
              </a:rPr>
              <a:t>Simulation  Time 20ns</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Divided into 20 tasks</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336 X 20 = 6720 tasks  </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2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Input:     52mb</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Output:  1ns -&gt; 3.7Gb</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2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FF: Cornell/BSC/</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dirty="0">
                <a:solidFill>
                  <a:srgbClr val="000000"/>
                </a:solidFill>
                <a:latin typeface="Calibri" charset="0"/>
                <a:ea typeface="Arial" charset="0"/>
                <a:cs typeface="Arial" charset="0"/>
              </a:rPr>
              <a:t>NAMD compute engine/ PME</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b="1" dirty="0">
              <a:solidFill>
                <a:srgbClr val="000000"/>
              </a:solidFill>
              <a:latin typeface="Calibri" charset="0"/>
              <a:ea typeface="Arial" charset="0"/>
              <a:cs typeface="Arial" charset="0"/>
            </a:endParaRP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b="1" dirty="0">
                <a:solidFill>
                  <a:srgbClr val="000000"/>
                </a:solidFill>
                <a:latin typeface="Calibri" charset="0"/>
                <a:ea typeface="Arial" charset="0"/>
                <a:cs typeface="Arial" charset="0"/>
              </a:rPr>
              <a:t>Total Project 25TB</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200" b="1" dirty="0">
                <a:solidFill>
                  <a:srgbClr val="000000"/>
                </a:solidFill>
                <a:latin typeface="Calibri" charset="0"/>
                <a:ea typeface="Arial" charset="0"/>
                <a:cs typeface="Arial" charset="0"/>
              </a:rPr>
              <a:t>Total Time:    6 Million Hours  and 6,720 ns</a:t>
            </a: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2400" dirty="0">
              <a:solidFill>
                <a:srgbClr val="000000"/>
              </a:solidFill>
              <a:latin typeface="Calibri" charset="0"/>
              <a:ea typeface="Arial" charset="0"/>
              <a:cs typeface="Arial" charset="0"/>
            </a:endParaRPr>
          </a:p>
        </p:txBody>
      </p:sp>
      <p:sp>
        <p:nvSpPr>
          <p:cNvPr id="60418" name="AutoShape 2"/>
          <p:cNvSpPr>
            <a:spLocks noChangeArrowheads="1"/>
          </p:cNvSpPr>
          <p:nvPr/>
        </p:nvSpPr>
        <p:spPr bwMode="auto">
          <a:xfrm>
            <a:off x="4917601" y="5088054"/>
            <a:ext cx="3123360" cy="748879"/>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721644 w 21600"/>
              <a:gd name="T5" fmla="*/ 0 h 21600"/>
              <a:gd name="T6" fmla="*/ 3443287 w 21600"/>
              <a:gd name="T7" fmla="*/ 412750 h 21600"/>
              <a:gd name="T8" fmla="*/ 1721644 w 21600"/>
              <a:gd name="T9" fmla="*/ 825500 h 21600"/>
              <a:gd name="T10" fmla="*/ 0 w 21600"/>
              <a:gd name="T11" fmla="*/ 412750 h 21600"/>
              <a:gd name="T12" fmla="*/ 249016593 w 21600"/>
              <a:gd name="T13" fmla="*/ 0 h 21600"/>
              <a:gd name="T14" fmla="*/ 498033185 w 21600"/>
              <a:gd name="T15" fmla="*/ 14318221 h 21600"/>
              <a:gd name="T16" fmla="*/ 249016593 w 21600"/>
              <a:gd name="T17" fmla="*/ 28636441 h 21600"/>
              <a:gd name="T18" fmla="*/ 0 w 21600"/>
              <a:gd name="T19" fmla="*/ 14318221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lIns="81639" tIns="40820" rIns="81639" bIns="40820">
            <a:prstTxWarp prst="textNoShape">
              <a:avLst/>
            </a:prstTxWarp>
          </a:bodyPr>
          <a:lstStyle/>
          <a:p>
            <a:pPr>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700" dirty="0">
                <a:solidFill>
                  <a:srgbClr val="000000"/>
                </a:solidFill>
                <a:ea typeface="Arial" charset="0"/>
                <a:cs typeface="Arial" charset="0"/>
              </a:rPr>
              <a:t>13.6nm </a:t>
            </a:r>
            <a:r>
              <a:rPr lang="en-US" sz="1700" dirty="0" err="1">
                <a:solidFill>
                  <a:srgbClr val="000000"/>
                </a:solidFill>
                <a:ea typeface="Arial" charset="0"/>
                <a:cs typeface="Arial" charset="0"/>
              </a:rPr>
              <a:t>x</a:t>
            </a:r>
            <a:r>
              <a:rPr lang="en-US" sz="1700" dirty="0">
                <a:solidFill>
                  <a:srgbClr val="000000"/>
                </a:solidFill>
                <a:ea typeface="Arial" charset="0"/>
                <a:cs typeface="Arial" charset="0"/>
              </a:rPr>
              <a:t> 14.5nm </a:t>
            </a:r>
            <a:r>
              <a:rPr lang="en-US" sz="1700" dirty="0" err="1">
                <a:solidFill>
                  <a:srgbClr val="000000"/>
                </a:solidFill>
                <a:ea typeface="Arial" charset="0"/>
                <a:cs typeface="Arial" charset="0"/>
              </a:rPr>
              <a:t>x</a:t>
            </a:r>
            <a:r>
              <a:rPr lang="en-US" sz="1700" dirty="0">
                <a:solidFill>
                  <a:srgbClr val="000000"/>
                </a:solidFill>
                <a:ea typeface="Arial" charset="0"/>
                <a:cs typeface="Arial" charset="0"/>
              </a:rPr>
              <a:t> 10.1nm</a:t>
            </a:r>
          </a:p>
        </p:txBody>
      </p:sp>
      <p:pic>
        <p:nvPicPr>
          <p:cNvPr id="60419" name="Picture 3"/>
          <p:cNvPicPr>
            <a:picLocks noChangeAspect="1" noChangeArrowheads="1"/>
          </p:cNvPicPr>
          <p:nvPr/>
        </p:nvPicPr>
        <p:blipFill>
          <a:blip r:embed="rId3"/>
          <a:srcRect/>
          <a:stretch>
            <a:fillRect/>
          </a:stretch>
        </p:blipFill>
        <p:spPr bwMode="auto">
          <a:xfrm>
            <a:off x="4779361" y="1562564"/>
            <a:ext cx="3263040" cy="3456363"/>
          </a:xfrm>
          <a:prstGeom prst="rect">
            <a:avLst/>
          </a:prstGeom>
          <a:noFill/>
          <a:ln w="9525">
            <a:noFill/>
            <a:round/>
            <a:headEnd/>
            <a:tailEnd/>
          </a:ln>
          <a:effectLst/>
        </p:spPr>
      </p:pic>
      <p:sp>
        <p:nvSpPr>
          <p:cNvPr id="60420" name="Text Box 4"/>
          <p:cNvSpPr txBox="1">
            <a:spLocks noChangeArrowheads="1"/>
          </p:cNvSpPr>
          <p:nvPr/>
        </p:nvSpPr>
        <p:spPr bwMode="auto">
          <a:xfrm>
            <a:off x="456480" y="272189"/>
            <a:ext cx="8229600" cy="1146360"/>
          </a:xfrm>
          <a:prstGeom prst="rect">
            <a:avLst/>
          </a:prstGeom>
          <a:noFill/>
          <a:ln w="9525">
            <a:noFill/>
            <a:round/>
            <a:headEnd/>
            <a:tailEnd/>
          </a:ln>
          <a:effectLst/>
        </p:spPr>
        <p:txBody>
          <a:bodyPr lIns="0" tIns="0" rIns="0" bIns="0" anchor="ctr">
            <a:prstTxWarp prst="textNoShape">
              <a:avLst/>
            </a:prstTxWarp>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rgbClr val="000000"/>
                </a:solidFill>
                <a:ea typeface="Arial" charset="0"/>
                <a:cs typeface="Arial" charset="0"/>
              </a:rPr>
              <a:t>Simulation challenge</a:t>
            </a:r>
          </a:p>
        </p:txBody>
      </p:sp>
      <p:sp>
        <p:nvSpPr>
          <p:cNvPr id="7" name="Title 6"/>
          <p:cNvSpPr>
            <a:spLocks noGrp="1"/>
          </p:cNvSpPr>
          <p:nvPr>
            <p:ph type="title"/>
          </p:nvPr>
        </p:nvSpPr>
        <p:spPr/>
        <p:txBody>
          <a:bodyPr/>
          <a:lstStyle/>
          <a:p>
            <a:r>
              <a:rPr lang="en-US" dirty="0" smtClean="0"/>
              <a:t>Simulation Challenge</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High-Throughput of HPC </a:t>
            </a:r>
            <a:endParaRPr lang="en-US" dirty="0"/>
          </a:p>
        </p:txBody>
      </p:sp>
      <p:pic>
        <p:nvPicPr>
          <p:cNvPr id="6" name="Content Placeholder 5" descr="sim-snapshot.png"/>
          <p:cNvPicPr>
            <a:picLocks noGrp="1" noChangeAspect="1"/>
          </p:cNvPicPr>
          <p:nvPr>
            <p:ph idx="1"/>
          </p:nvPr>
        </p:nvPicPr>
        <p:blipFill>
          <a:blip r:embed="rId2"/>
          <a:srcRect t="-9426" b="-9426"/>
          <a:stretch>
            <a:fillRect/>
          </a:stretch>
        </p:blipFill>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Text Box 1"/>
          <p:cNvSpPr txBox="1">
            <a:spLocks noChangeArrowheads="1"/>
          </p:cNvSpPr>
          <p:nvPr/>
        </p:nvSpPr>
        <p:spPr bwMode="auto">
          <a:xfrm>
            <a:off x="456480" y="272189"/>
            <a:ext cx="8229600" cy="1146360"/>
          </a:xfrm>
          <a:prstGeom prst="rect">
            <a:avLst/>
          </a:prstGeom>
          <a:noFill/>
          <a:ln w="9525">
            <a:noFill/>
            <a:round/>
            <a:headEnd/>
            <a:tailEnd/>
          </a:ln>
          <a:effectLst/>
        </p:spPr>
        <p:txBody>
          <a:bodyPr lIns="0" tIns="0" rIns="0" bIns="0" anchor="ctr">
            <a:prstTxWarp prst="textNoShape">
              <a:avLst/>
            </a:prstTxWarp>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rgbClr val="000000"/>
                </a:solidFill>
                <a:latin typeface="Calibri" charset="0"/>
                <a:ea typeface="Arial" charset="0"/>
                <a:cs typeface="Arial" charset="0"/>
              </a:rPr>
              <a:t>Typical MD Workflow</a:t>
            </a:r>
          </a:p>
        </p:txBody>
      </p:sp>
      <p:pic>
        <p:nvPicPr>
          <p:cNvPr id="61444" name="Picture 4"/>
          <p:cNvPicPr>
            <a:picLocks noChangeAspect="1" noChangeArrowheads="1"/>
          </p:cNvPicPr>
          <p:nvPr/>
        </p:nvPicPr>
        <p:blipFill>
          <a:blip r:embed="rId3"/>
          <a:srcRect/>
          <a:stretch>
            <a:fillRect/>
          </a:stretch>
        </p:blipFill>
        <p:spPr bwMode="auto">
          <a:xfrm>
            <a:off x="1533684" y="3960416"/>
            <a:ext cx="1651680" cy="1167963"/>
          </a:xfrm>
          <a:prstGeom prst="rect">
            <a:avLst/>
          </a:prstGeom>
          <a:noFill/>
          <a:ln w="9525">
            <a:noFill/>
            <a:round/>
            <a:headEnd/>
            <a:tailEnd/>
          </a:ln>
          <a:effectLst/>
        </p:spPr>
      </p:pic>
      <p:pic>
        <p:nvPicPr>
          <p:cNvPr id="61445" name="Picture 5"/>
          <p:cNvPicPr>
            <a:picLocks noChangeAspect="1" noChangeArrowheads="1"/>
          </p:cNvPicPr>
          <p:nvPr/>
        </p:nvPicPr>
        <p:blipFill>
          <a:blip r:embed="rId4"/>
          <a:srcRect/>
          <a:stretch>
            <a:fillRect/>
          </a:stretch>
        </p:blipFill>
        <p:spPr bwMode="auto">
          <a:xfrm>
            <a:off x="6268404" y="3951775"/>
            <a:ext cx="1622880" cy="1142040"/>
          </a:xfrm>
          <a:prstGeom prst="rect">
            <a:avLst/>
          </a:prstGeom>
          <a:noFill/>
          <a:ln w="9525">
            <a:noFill/>
            <a:round/>
            <a:headEnd/>
            <a:tailEnd/>
          </a:ln>
          <a:effectLst/>
        </p:spPr>
      </p:pic>
      <p:sp>
        <p:nvSpPr>
          <p:cNvPr id="61446" name="AutoShape 6"/>
          <p:cNvSpPr>
            <a:spLocks noChangeArrowheads="1"/>
          </p:cNvSpPr>
          <p:nvPr/>
        </p:nvSpPr>
        <p:spPr bwMode="auto">
          <a:xfrm>
            <a:off x="5921363" y="5020367"/>
            <a:ext cx="2056320" cy="709774"/>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135926 w 21600"/>
              <a:gd name="T5" fmla="*/ 0 h 21600"/>
              <a:gd name="T6" fmla="*/ 2271851 w 21600"/>
              <a:gd name="T7" fmla="*/ 173067 h 21600"/>
              <a:gd name="T8" fmla="*/ 1135926 w 21600"/>
              <a:gd name="T9" fmla="*/ 346133 h 21600"/>
              <a:gd name="T10" fmla="*/ 0 w 21600"/>
              <a:gd name="T11" fmla="*/ 173067 h 21600"/>
              <a:gd name="T12" fmla="*/ 108363914 w 21600"/>
              <a:gd name="T13" fmla="*/ 0 h 21600"/>
              <a:gd name="T14" fmla="*/ 216727723 w 21600"/>
              <a:gd name="T15" fmla="*/ 2722000 h 21600"/>
              <a:gd name="T16" fmla="*/ 108363914 w 21600"/>
              <a:gd name="T17" fmla="*/ 5443983 h 21600"/>
              <a:gd name="T18" fmla="*/ 0 w 21600"/>
              <a:gd name="T19" fmla="*/ 2722000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b="1" dirty="0">
                <a:solidFill>
                  <a:srgbClr val="000000"/>
                </a:solidFill>
                <a:ea typeface="Arial" charset="0"/>
                <a:cs typeface="Arial" charset="0"/>
              </a:rPr>
              <a:t>Mass Storage System</a:t>
            </a:r>
          </a:p>
        </p:txBody>
      </p:sp>
      <p:sp>
        <p:nvSpPr>
          <p:cNvPr id="61447" name="AutoShape 7"/>
          <p:cNvSpPr>
            <a:spLocks noChangeArrowheads="1"/>
          </p:cNvSpPr>
          <p:nvPr/>
        </p:nvSpPr>
        <p:spPr bwMode="auto">
          <a:xfrm>
            <a:off x="1114424" y="5888905"/>
            <a:ext cx="2535461"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00961 w 21600"/>
              <a:gd name="T5" fmla="*/ 0 h 21600"/>
              <a:gd name="T6" fmla="*/ 1801922 w 21600"/>
              <a:gd name="T7" fmla="*/ 173067 h 21600"/>
              <a:gd name="T8" fmla="*/ 900961 w 21600"/>
              <a:gd name="T9" fmla="*/ 346133 h 21600"/>
              <a:gd name="T10" fmla="*/ 0 w 21600"/>
              <a:gd name="T11" fmla="*/ 173067 h 21600"/>
              <a:gd name="T12" fmla="*/ 84028702 w 21600"/>
              <a:gd name="T13" fmla="*/ 0 h 21600"/>
              <a:gd name="T14" fmla="*/ 168057321 w 21600"/>
              <a:gd name="T15" fmla="*/ 2722000 h 21600"/>
              <a:gd name="T16" fmla="*/ 84028702 w 21600"/>
              <a:gd name="T17" fmla="*/ 5443983 h 21600"/>
              <a:gd name="T18" fmla="*/ 0 w 21600"/>
              <a:gd name="T19" fmla="*/ 2722000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b="1" dirty="0">
                <a:solidFill>
                  <a:srgbClr val="000000"/>
                </a:solidFill>
                <a:ea typeface="Arial" charset="0"/>
                <a:cs typeface="Arial" charset="0"/>
              </a:rPr>
              <a:t>Remote HPC Machine</a:t>
            </a:r>
          </a:p>
        </p:txBody>
      </p:sp>
      <p:sp>
        <p:nvSpPr>
          <p:cNvPr id="61448" name="AutoShape 8"/>
          <p:cNvSpPr>
            <a:spLocks noChangeArrowheads="1"/>
          </p:cNvSpPr>
          <p:nvPr/>
        </p:nvSpPr>
        <p:spPr bwMode="auto">
          <a:xfrm>
            <a:off x="3735444" y="2903345"/>
            <a:ext cx="2146269"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19976 w 21600"/>
              <a:gd name="T5" fmla="*/ 0 h 21600"/>
              <a:gd name="T6" fmla="*/ 1439951 w 21600"/>
              <a:gd name="T7" fmla="*/ 173067 h 21600"/>
              <a:gd name="T8" fmla="*/ 719976 w 21600"/>
              <a:gd name="T9" fmla="*/ 346133 h 21600"/>
              <a:gd name="T10" fmla="*/ 0 w 21600"/>
              <a:gd name="T11" fmla="*/ 173067 h 21600"/>
              <a:gd name="T12" fmla="*/ 56513073 w 21600"/>
              <a:gd name="T13" fmla="*/ 0 h 21600"/>
              <a:gd name="T14" fmla="*/ 113026146 w 21600"/>
              <a:gd name="T15" fmla="*/ 2722000 h 21600"/>
              <a:gd name="T16" fmla="*/ 56513073 w 21600"/>
              <a:gd name="T17" fmla="*/ 5443983 h 21600"/>
              <a:gd name="T18" fmla="*/ 0 w 21600"/>
              <a:gd name="T19" fmla="*/ 2722000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b="1" dirty="0">
                <a:solidFill>
                  <a:srgbClr val="000000"/>
                </a:solidFill>
                <a:ea typeface="Arial" charset="0"/>
                <a:cs typeface="Arial" charset="0"/>
              </a:rPr>
              <a:t>Local Workstation</a:t>
            </a:r>
          </a:p>
        </p:txBody>
      </p:sp>
      <p:sp>
        <p:nvSpPr>
          <p:cNvPr id="61449" name="AutoShape 9"/>
          <p:cNvSpPr>
            <a:spLocks noChangeArrowheads="1"/>
          </p:cNvSpPr>
          <p:nvPr/>
        </p:nvSpPr>
        <p:spPr bwMode="auto">
          <a:xfrm>
            <a:off x="3211283" y="4740978"/>
            <a:ext cx="3306179"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285160 w 21600"/>
              <a:gd name="T5" fmla="*/ 0 h 21600"/>
              <a:gd name="T6" fmla="*/ 2570320 w 21600"/>
              <a:gd name="T7" fmla="*/ 177830 h 21600"/>
              <a:gd name="T8" fmla="*/ 1285160 w 21600"/>
              <a:gd name="T9" fmla="*/ 355660 h 21600"/>
              <a:gd name="T10" fmla="*/ 0 w 21600"/>
              <a:gd name="T11" fmla="*/ 177830 h 21600"/>
              <a:gd name="T12" fmla="*/ 160287299 w 21600"/>
              <a:gd name="T13" fmla="*/ 0 h 21600"/>
              <a:gd name="T14" fmla="*/ 320574359 w 21600"/>
              <a:gd name="T15" fmla="*/ 2927609 h 21600"/>
              <a:gd name="T16" fmla="*/ 160287299 w 21600"/>
              <a:gd name="T17" fmla="*/ 5855217 h 21600"/>
              <a:gd name="T18" fmla="*/ 0 w 21600"/>
              <a:gd name="T19" fmla="*/ 2927609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5. Store output and restart files</a:t>
            </a:r>
          </a:p>
        </p:txBody>
      </p:sp>
      <p:sp>
        <p:nvSpPr>
          <p:cNvPr id="61450" name="AutoShape 10"/>
          <p:cNvSpPr>
            <a:spLocks noChangeArrowheads="1"/>
          </p:cNvSpPr>
          <p:nvPr/>
        </p:nvSpPr>
        <p:spPr bwMode="auto">
          <a:xfrm rot="2520000">
            <a:off x="5177018" y="2699758"/>
            <a:ext cx="2882611"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133544 w 21600"/>
              <a:gd name="T5" fmla="*/ 0 h 21600"/>
              <a:gd name="T6" fmla="*/ 2267088 w 21600"/>
              <a:gd name="T7" fmla="*/ 173861 h 21600"/>
              <a:gd name="T8" fmla="*/ 1133544 w 21600"/>
              <a:gd name="T9" fmla="*/ 347721 h 21600"/>
              <a:gd name="T10" fmla="*/ 0 w 21600"/>
              <a:gd name="T11" fmla="*/ 173861 h 21600"/>
              <a:gd name="T12" fmla="*/ 125881747 w 21600"/>
              <a:gd name="T13" fmla="*/ 0 h 21600"/>
              <a:gd name="T14" fmla="*/ 251763495 w 21600"/>
              <a:gd name="T15" fmla="*/ 2862259 h 21600"/>
              <a:gd name="T16" fmla="*/ 125881747 w 21600"/>
              <a:gd name="T17" fmla="*/ 5724518 h 21600"/>
              <a:gd name="T18" fmla="*/ 0 w 21600"/>
              <a:gd name="T19" fmla="*/ 2862259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1. Store input files on MSS</a:t>
            </a:r>
          </a:p>
        </p:txBody>
      </p:sp>
      <p:sp>
        <p:nvSpPr>
          <p:cNvPr id="61451" name="AutoShape 11"/>
          <p:cNvSpPr>
            <a:spLocks noChangeArrowheads="1"/>
          </p:cNvSpPr>
          <p:nvPr/>
        </p:nvSpPr>
        <p:spPr bwMode="auto">
          <a:xfrm rot="2460000">
            <a:off x="5220876" y="3103000"/>
            <a:ext cx="2433457"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38270 w 21600"/>
              <a:gd name="T5" fmla="*/ 0 h 21600"/>
              <a:gd name="T6" fmla="*/ 1876539 w 21600"/>
              <a:gd name="T7" fmla="*/ 177830 h 21600"/>
              <a:gd name="T8" fmla="*/ 938270 w 21600"/>
              <a:gd name="T9" fmla="*/ 355660 h 21600"/>
              <a:gd name="T10" fmla="*/ 0 w 21600"/>
              <a:gd name="T11" fmla="*/ 177830 h 21600"/>
              <a:gd name="T12" fmla="*/ 85853301 w 21600"/>
              <a:gd name="T13" fmla="*/ 0 h 21600"/>
              <a:gd name="T14" fmla="*/ 171706514 w 21600"/>
              <a:gd name="T15" fmla="*/ 2927609 h 21600"/>
              <a:gd name="T16" fmla="*/ 85853301 w 21600"/>
              <a:gd name="T17" fmla="*/ 5855217 h 21600"/>
              <a:gd name="T18" fmla="*/ 0 w 21600"/>
              <a:gd name="T19" fmla="*/ 2927609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6. Retrieve restart and</a:t>
            </a:r>
          </a:p>
        </p:txBody>
      </p:sp>
      <p:sp>
        <p:nvSpPr>
          <p:cNvPr id="61452" name="AutoShape 12"/>
          <p:cNvSpPr>
            <a:spLocks noChangeArrowheads="1"/>
          </p:cNvSpPr>
          <p:nvPr/>
        </p:nvSpPr>
        <p:spPr bwMode="auto">
          <a:xfrm>
            <a:off x="3158004" y="3960416"/>
            <a:ext cx="3472766"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1520 w 21600"/>
              <a:gd name="T5" fmla="*/ 0 h 21600"/>
              <a:gd name="T6" fmla="*/ 2683039 w 21600"/>
              <a:gd name="T7" fmla="*/ 173067 h 21600"/>
              <a:gd name="T8" fmla="*/ 1341520 w 21600"/>
              <a:gd name="T9" fmla="*/ 346133 h 21600"/>
              <a:gd name="T10" fmla="*/ 0 w 21600"/>
              <a:gd name="T11" fmla="*/ 173067 h 21600"/>
              <a:gd name="T12" fmla="*/ 177274720 w 21600"/>
              <a:gd name="T13" fmla="*/ 0 h 21600"/>
              <a:gd name="T14" fmla="*/ 354549191 w 21600"/>
              <a:gd name="T15" fmla="*/ 2861911 h 21600"/>
              <a:gd name="T16" fmla="*/ 177274720 w 21600"/>
              <a:gd name="T17" fmla="*/ 5723822 h 21600"/>
              <a:gd name="T18" fmla="*/ 0 w 21600"/>
              <a:gd name="T19" fmla="*/ 2861911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3. Retrieve input and restart files</a:t>
            </a:r>
          </a:p>
        </p:txBody>
      </p:sp>
      <p:pic>
        <p:nvPicPr>
          <p:cNvPr id="61454" name="Picture 14"/>
          <p:cNvPicPr>
            <a:picLocks noChangeAspect="1" noChangeArrowheads="1"/>
          </p:cNvPicPr>
          <p:nvPr/>
        </p:nvPicPr>
        <p:blipFill>
          <a:blip r:embed="rId5"/>
          <a:srcRect/>
          <a:stretch>
            <a:fillRect/>
          </a:stretch>
        </p:blipFill>
        <p:spPr bwMode="auto">
          <a:xfrm>
            <a:off x="3843443" y="1752665"/>
            <a:ext cx="1648800" cy="1166522"/>
          </a:xfrm>
          <a:prstGeom prst="rect">
            <a:avLst/>
          </a:prstGeom>
          <a:noFill/>
          <a:ln w="9525">
            <a:noFill/>
            <a:round/>
            <a:headEnd/>
            <a:tailEnd/>
          </a:ln>
          <a:effectLst/>
        </p:spPr>
      </p:pic>
      <p:sp>
        <p:nvSpPr>
          <p:cNvPr id="61455" name="AutoShape 15"/>
          <p:cNvSpPr>
            <a:spLocks noChangeArrowheads="1"/>
          </p:cNvSpPr>
          <p:nvPr/>
        </p:nvSpPr>
        <p:spPr bwMode="auto">
          <a:xfrm rot="2460000">
            <a:off x="5528070" y="3261416"/>
            <a:ext cx="1266108" cy="38845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481042 w 21600"/>
              <a:gd name="T5" fmla="*/ 0 h 21600"/>
              <a:gd name="T6" fmla="*/ 962084 w 21600"/>
              <a:gd name="T7" fmla="*/ 173067 h 21600"/>
              <a:gd name="T8" fmla="*/ 481042 w 21600"/>
              <a:gd name="T9" fmla="*/ 346133 h 21600"/>
              <a:gd name="T10" fmla="*/ 0 w 21600"/>
              <a:gd name="T11" fmla="*/ 173067 h 21600"/>
              <a:gd name="T12" fmla="*/ 24359167 w 21600"/>
              <a:gd name="T13" fmla="*/ 0 h 21600"/>
              <a:gd name="T14" fmla="*/ 48718335 w 21600"/>
              <a:gd name="T15" fmla="*/ 2861911 h 21600"/>
              <a:gd name="T16" fmla="*/ 24359167 w 21600"/>
              <a:gd name="T17" fmla="*/ 5723806 h 21600"/>
              <a:gd name="T18" fmla="*/ 0 w 21600"/>
              <a:gd name="T19" fmla="*/ 2861911 h 21600"/>
              <a:gd name="T20" fmla="*/ 0 w 21600"/>
              <a:gd name="T21" fmla="*/ 0 h 21600"/>
              <a:gd name="T22" fmla="*/ 21600 w 21600"/>
              <a:gd name="T23" fmla="*/ 21600 h 21600"/>
            </a:gdLst>
            <a:ahLst/>
            <a:cxnLst>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a:moveTo>
                  <a:pt x="0" y="0"/>
                </a:moveTo>
                <a:lnTo>
                  <a:pt x="21600" y="0"/>
                </a:lnTo>
                <a:lnTo>
                  <a:pt x="21600" y="21600"/>
                </a:lnTo>
                <a:lnTo>
                  <a:pt x="0" y="21600"/>
                </a:lnTo>
                <a:lnTo>
                  <a:pt x="0" y="0"/>
                </a:lnTo>
                <a:close/>
              </a:path>
            </a:pathLst>
          </a:custGeom>
          <a:noFill/>
          <a:ln w="9525">
            <a:noFill/>
            <a:round/>
            <a:headEnd/>
            <a:tailEnd/>
          </a:ln>
          <a:effectLst/>
        </p:spPr>
        <p:txBody>
          <a:bodyPr wrap="none" lIns="74128" tIns="36901" rIns="74128" bIns="36901">
            <a:prstTxWarp prst="textNoShape">
              <a:avLst/>
            </a:prstTxWarp>
            <a:spAutoFit/>
          </a:bodyPr>
          <a:lstStyle/>
          <a:p>
            <a:pPr algn="ctr">
              <a:lnSpc>
                <a:spcPct val="116000"/>
              </a:lnSpc>
              <a:buSzPct val="45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output files</a:t>
            </a:r>
          </a:p>
        </p:txBody>
      </p:sp>
      <p:sp>
        <p:nvSpPr>
          <p:cNvPr id="61456" name="Line 16"/>
          <p:cNvSpPr>
            <a:spLocks noChangeShapeType="1"/>
          </p:cNvSpPr>
          <p:nvPr/>
        </p:nvSpPr>
        <p:spPr bwMode="auto">
          <a:xfrm flipH="1">
            <a:off x="3444564" y="4327655"/>
            <a:ext cx="2656800" cy="1440"/>
          </a:xfrm>
          <a:prstGeom prst="line">
            <a:avLst/>
          </a:prstGeom>
          <a:noFill/>
          <a:ln w="36720">
            <a:solidFill>
              <a:srgbClr val="000000"/>
            </a:solidFill>
            <a:miter lim="800000"/>
            <a:headEnd/>
            <a:tailEnd type="triangle" w="med" len="med"/>
          </a:ln>
          <a:effectLst/>
        </p:spPr>
        <p:txBody>
          <a:bodyPr lIns="82945" tIns="41473" rIns="82945" bIns="41473">
            <a:prstTxWarp prst="textNoShape">
              <a:avLst/>
            </a:prstTxWarp>
          </a:bodyPr>
          <a:lstStyle/>
          <a:p>
            <a:endParaRPr lang="en-US"/>
          </a:p>
        </p:txBody>
      </p:sp>
      <p:sp>
        <p:nvSpPr>
          <p:cNvPr id="61457" name="Line 17"/>
          <p:cNvSpPr>
            <a:spLocks noChangeShapeType="1"/>
          </p:cNvSpPr>
          <p:nvPr/>
        </p:nvSpPr>
        <p:spPr bwMode="auto">
          <a:xfrm>
            <a:off x="5512403" y="2131424"/>
            <a:ext cx="1981440" cy="1772827"/>
          </a:xfrm>
          <a:prstGeom prst="line">
            <a:avLst/>
          </a:prstGeom>
          <a:noFill/>
          <a:ln w="36720">
            <a:solidFill>
              <a:srgbClr val="000000"/>
            </a:solidFill>
            <a:miter lim="800000"/>
            <a:headEnd/>
            <a:tailEnd type="triangle" w="med" len="med"/>
          </a:ln>
          <a:effectLst/>
        </p:spPr>
        <p:txBody>
          <a:bodyPr lIns="82945" tIns="41473" rIns="82945" bIns="41473">
            <a:prstTxWarp prst="textNoShape">
              <a:avLst/>
            </a:prstTxWarp>
          </a:bodyPr>
          <a:lstStyle/>
          <a:p>
            <a:endParaRPr lang="en-US"/>
          </a:p>
        </p:txBody>
      </p:sp>
      <p:sp>
        <p:nvSpPr>
          <p:cNvPr id="61458" name="Line 18"/>
          <p:cNvSpPr>
            <a:spLocks noChangeShapeType="1"/>
          </p:cNvSpPr>
          <p:nvPr/>
        </p:nvSpPr>
        <p:spPr bwMode="auto">
          <a:xfrm flipH="1" flipV="1">
            <a:off x="5467764" y="2664280"/>
            <a:ext cx="1334880" cy="1183804"/>
          </a:xfrm>
          <a:prstGeom prst="line">
            <a:avLst/>
          </a:prstGeom>
          <a:noFill/>
          <a:ln w="36720">
            <a:solidFill>
              <a:srgbClr val="000000"/>
            </a:solidFill>
            <a:miter lim="800000"/>
            <a:headEnd/>
            <a:tailEnd type="triangle" w="med" len="med"/>
          </a:ln>
          <a:effectLst/>
        </p:spPr>
        <p:txBody>
          <a:bodyPr lIns="82945" tIns="41473" rIns="82945" bIns="41473">
            <a:prstTxWarp prst="textNoShape">
              <a:avLst/>
            </a:prstTxWarp>
          </a:bodyPr>
          <a:lstStyle/>
          <a:p>
            <a:endParaRPr lang="en-US"/>
          </a:p>
        </p:txBody>
      </p:sp>
      <p:sp>
        <p:nvSpPr>
          <p:cNvPr id="61459" name="Line 19"/>
          <p:cNvSpPr>
            <a:spLocks noChangeShapeType="1"/>
          </p:cNvSpPr>
          <p:nvPr/>
        </p:nvSpPr>
        <p:spPr bwMode="auto">
          <a:xfrm>
            <a:off x="3450324" y="4795703"/>
            <a:ext cx="2617920" cy="1441"/>
          </a:xfrm>
          <a:prstGeom prst="line">
            <a:avLst/>
          </a:prstGeom>
          <a:noFill/>
          <a:ln w="36720">
            <a:solidFill>
              <a:srgbClr val="000000"/>
            </a:solidFill>
            <a:miter lim="800000"/>
            <a:headEnd/>
            <a:tailEnd type="triangle" w="med" len="med"/>
          </a:ln>
          <a:effectLst/>
        </p:spPr>
        <p:txBody>
          <a:bodyPr lIns="82945" tIns="41473" rIns="82945" bIns="41473">
            <a:prstTxWarp prst="textNoShape">
              <a:avLst/>
            </a:prstTxWarp>
          </a:bodyPr>
          <a:lstStyle/>
          <a:p>
            <a:endParaRPr lang="en-US"/>
          </a:p>
        </p:txBody>
      </p:sp>
      <p:sp>
        <p:nvSpPr>
          <p:cNvPr id="61460" name="Line 20"/>
          <p:cNvSpPr>
            <a:spLocks noChangeShapeType="1"/>
          </p:cNvSpPr>
          <p:nvPr/>
        </p:nvSpPr>
        <p:spPr bwMode="auto">
          <a:xfrm flipH="1">
            <a:off x="2252244" y="2484261"/>
            <a:ext cx="1596960" cy="1440151"/>
          </a:xfrm>
          <a:prstGeom prst="line">
            <a:avLst/>
          </a:prstGeom>
          <a:noFill/>
          <a:ln w="36720">
            <a:solidFill>
              <a:srgbClr val="000000"/>
            </a:solidFill>
            <a:miter lim="800000"/>
            <a:headEnd/>
            <a:tailEnd type="triangle" w="med" len="med"/>
          </a:ln>
          <a:effectLst/>
        </p:spPr>
        <p:txBody>
          <a:bodyPr lIns="82945" tIns="41473" rIns="82945" bIns="41473">
            <a:prstTxWarp prst="textNoShape">
              <a:avLst/>
            </a:prstTxWarp>
          </a:bodyPr>
          <a:lstStyle/>
          <a:p>
            <a:endParaRPr lang="en-US"/>
          </a:p>
        </p:txBody>
      </p:sp>
      <p:sp>
        <p:nvSpPr>
          <p:cNvPr id="61461" name="Rectangle 21"/>
          <p:cNvSpPr>
            <a:spLocks noChangeArrowheads="1"/>
          </p:cNvSpPr>
          <p:nvPr/>
        </p:nvSpPr>
        <p:spPr bwMode="auto">
          <a:xfrm rot="19080000">
            <a:off x="2137044" y="2691189"/>
            <a:ext cx="2069280" cy="720984"/>
          </a:xfrm>
          <a:prstGeom prst="rect">
            <a:avLst/>
          </a:prstGeom>
          <a:noFill/>
          <a:ln w="9525">
            <a:noFill/>
            <a:round/>
            <a:headEnd/>
            <a:tailEnd/>
          </a:ln>
          <a:effectLst/>
        </p:spPr>
        <p:txBody>
          <a:bodyPr lIns="81639" tIns="42452" rIns="81639" bIns="42452">
            <a:prstTxWarp prst="textNoShape">
              <a:avLst/>
            </a:prstTxWarp>
            <a:spAutoFit/>
          </a:bodyPr>
          <a:lstStyle/>
          <a:p>
            <a:pPr>
              <a:lnSpc>
                <a:spcPct val="116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ea typeface="Arial" charset="0"/>
                <a:cs typeface="Arial" charset="0"/>
              </a:rPr>
              <a:t>2. Submit remote batch job</a:t>
            </a:r>
          </a:p>
        </p:txBody>
      </p:sp>
      <p:sp>
        <p:nvSpPr>
          <p:cNvPr id="23" name="Title 22"/>
          <p:cNvSpPr>
            <a:spLocks noGrp="1"/>
          </p:cNvSpPr>
          <p:nvPr>
            <p:ph type="title"/>
          </p:nvPr>
        </p:nvSpPr>
        <p:spPr/>
        <p:txBody>
          <a:bodyPr/>
          <a:lstStyle/>
          <a:p>
            <a:r>
              <a:rPr lang="en-US" dirty="0" smtClean="0"/>
              <a:t>Typical MD “Workflow”</a:t>
            </a:r>
            <a:endParaRPr lang="en-US" dirty="0"/>
          </a:p>
        </p:txBody>
      </p:sp>
      <p:pic>
        <p:nvPicPr>
          <p:cNvPr id="22" name="Picture 4"/>
          <p:cNvPicPr>
            <a:picLocks noChangeAspect="1" noChangeArrowheads="1"/>
          </p:cNvPicPr>
          <p:nvPr/>
        </p:nvPicPr>
        <p:blipFill>
          <a:blip r:embed="rId3"/>
          <a:srcRect/>
          <a:stretch>
            <a:fillRect/>
          </a:stretch>
        </p:blipFill>
        <p:spPr bwMode="auto">
          <a:xfrm>
            <a:off x="1053220" y="4399663"/>
            <a:ext cx="1651680" cy="1167963"/>
          </a:xfrm>
          <a:prstGeom prst="rect">
            <a:avLst/>
          </a:prstGeom>
          <a:noFill/>
          <a:ln w="9525">
            <a:noFill/>
            <a:round/>
            <a:headEnd/>
            <a:tailEnd/>
          </a:ln>
          <a:effectLst/>
        </p:spPr>
      </p:pic>
      <p:pic>
        <p:nvPicPr>
          <p:cNvPr id="26" name="Picture 4"/>
          <p:cNvPicPr>
            <a:picLocks noChangeAspect="1" noChangeArrowheads="1"/>
          </p:cNvPicPr>
          <p:nvPr/>
        </p:nvPicPr>
        <p:blipFill>
          <a:blip r:embed="rId3"/>
          <a:srcRect/>
          <a:stretch>
            <a:fillRect/>
          </a:stretch>
        </p:blipFill>
        <p:spPr bwMode="auto">
          <a:xfrm>
            <a:off x="509900" y="4797144"/>
            <a:ext cx="1651680" cy="1167963"/>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7" name="Picture 2"/>
          <p:cNvPicPr>
            <a:picLocks noChangeArrowheads="1"/>
          </p:cNvPicPr>
          <p:nvPr/>
        </p:nvPicPr>
        <p:blipFill>
          <a:blip r:embed="rId2"/>
          <a:srcRect/>
          <a:stretch>
            <a:fillRect/>
          </a:stretch>
        </p:blipFill>
        <p:spPr bwMode="auto">
          <a:xfrm>
            <a:off x="7567614" y="36513"/>
            <a:ext cx="1576387" cy="954087"/>
          </a:xfrm>
          <a:prstGeom prst="rect">
            <a:avLst/>
          </a:prstGeom>
          <a:noFill/>
          <a:ln w="12700">
            <a:noFill/>
            <a:miter lim="800000"/>
            <a:headEnd/>
            <a:tailEnd/>
          </a:ln>
        </p:spPr>
      </p:pic>
      <p:sp>
        <p:nvSpPr>
          <p:cNvPr id="26629" name="Rectangle 4"/>
          <p:cNvSpPr>
            <a:spLocks noGrp="1" noChangeArrowheads="1"/>
          </p:cNvSpPr>
          <p:nvPr>
            <p:ph type="title"/>
          </p:nvPr>
        </p:nvSpPr>
        <p:spPr/>
        <p:txBody>
          <a:bodyPr>
            <a:normAutofit/>
          </a:bodyPr>
          <a:lstStyle/>
          <a:p>
            <a:r>
              <a:rPr lang="en-US" dirty="0" smtClean="0"/>
              <a:t>SAGA: Programming the Grid?</a:t>
            </a:r>
            <a:endParaRPr lang="en-US" dirty="0"/>
          </a:p>
        </p:txBody>
      </p:sp>
      <p:sp>
        <p:nvSpPr>
          <p:cNvPr id="12" name="Rectangle 5"/>
          <p:cNvSpPr txBox="1">
            <a:spLocks noChangeArrowheads="1"/>
          </p:cNvSpPr>
          <p:nvPr/>
        </p:nvSpPr>
        <p:spPr>
          <a:xfrm>
            <a:off x="757947" y="1315992"/>
            <a:ext cx="7966954" cy="5033310"/>
          </a:xfrm>
          <a:prstGeom prst="rect">
            <a:avLst/>
          </a:prstGeom>
        </p:spPr>
        <p:txBody>
          <a:bodyPr vert="horz" lIns="91430" tIns="45715" rIns="91430" bIns="45715" rtlCol="0">
            <a:noAutofit/>
          </a:bodyPr>
          <a:lstStyle/>
          <a:p>
            <a:pPr marL="342865" indent="-342865" defTabSz="914305">
              <a:spcBef>
                <a:spcPts val="2000"/>
              </a:spcBef>
              <a:buClr>
                <a:schemeClr val="tx1">
                  <a:lumMod val="75000"/>
                  <a:lumOff val="25000"/>
                </a:schemeClr>
              </a:buClr>
              <a:buFont typeface="Wingdings 2" pitchFamily="18" charset="2"/>
              <a:buChar char=""/>
              <a:defRPr/>
            </a:pPr>
            <a:r>
              <a:rPr lang="en-US" sz="1700" dirty="0" smtClean="0">
                <a:solidFill>
                  <a:schemeClr val="tx1">
                    <a:lumMod val="65000"/>
                    <a:lumOff val="35000"/>
                  </a:schemeClr>
                </a:solidFill>
              </a:rPr>
              <a:t>There exists a lack of Programmatic approaches that:</a:t>
            </a:r>
          </a:p>
          <a:p>
            <a:pPr marL="685729" lvl="1" indent="-336515" defTabSz="914305">
              <a:spcBef>
                <a:spcPts val="600"/>
              </a:spcBef>
              <a:buClr>
                <a:schemeClr val="tx1">
                  <a:lumMod val="95000"/>
                  <a:lumOff val="5000"/>
                </a:schemeClr>
              </a:buClr>
              <a:buFont typeface="Arial"/>
              <a:buChar char="•"/>
              <a:defRPr/>
            </a:pPr>
            <a:r>
              <a:rPr lang="en-US" sz="1700" dirty="0" smtClean="0">
                <a:solidFill>
                  <a:schemeClr val="accent5"/>
                </a:solidFill>
              </a:rPr>
              <a:t>Provide general-purpose, basic &amp;common grid functionality for applications and thus hide underlying complexity, varying semantics..</a:t>
            </a:r>
          </a:p>
          <a:p>
            <a:pPr marL="685729" lvl="1" indent="-336515" defTabSz="914305">
              <a:spcBef>
                <a:spcPts val="600"/>
              </a:spcBef>
              <a:buClr>
                <a:schemeClr val="tx1">
                  <a:lumMod val="95000"/>
                  <a:lumOff val="5000"/>
                </a:schemeClr>
              </a:buClr>
              <a:buFont typeface="Arial"/>
              <a:buChar char="•"/>
              <a:defRPr/>
            </a:pPr>
            <a:r>
              <a:rPr lang="en-US" sz="1700" dirty="0" smtClean="0">
                <a:solidFill>
                  <a:schemeClr val="accent5"/>
                </a:solidFill>
              </a:rPr>
              <a:t>The building blocks upon which to construct “consistent” higher-levels of functionality and abstractions</a:t>
            </a:r>
          </a:p>
          <a:p>
            <a:pPr marL="685729" lvl="1" indent="-336515" defTabSz="914305">
              <a:spcBef>
                <a:spcPts val="600"/>
              </a:spcBef>
              <a:buClr>
                <a:schemeClr val="tx1">
                  <a:lumMod val="95000"/>
                  <a:lumOff val="5000"/>
                </a:schemeClr>
              </a:buClr>
              <a:buFont typeface="Arial"/>
              <a:buChar char="•"/>
              <a:defRPr/>
            </a:pPr>
            <a:r>
              <a:rPr lang="en-US" sz="1700" dirty="0" smtClean="0">
                <a:solidFill>
                  <a:schemeClr val="accent5"/>
                </a:solidFill>
              </a:rPr>
              <a:t>Meets the need for a Broad Spectrum of Application: </a:t>
            </a:r>
          </a:p>
          <a:p>
            <a:pPr marL="1034943" lvl="2" indent="-349214" defTabSz="914305">
              <a:spcBef>
                <a:spcPts val="600"/>
              </a:spcBef>
              <a:buClr>
                <a:schemeClr val="tx1">
                  <a:lumMod val="75000"/>
                  <a:lumOff val="25000"/>
                </a:schemeClr>
              </a:buClr>
              <a:buFont typeface="Arial"/>
              <a:buChar char="•"/>
              <a:defRPr/>
            </a:pPr>
            <a:r>
              <a:rPr lang="en-US" sz="1700" dirty="0" smtClean="0">
                <a:solidFill>
                  <a:schemeClr val="tx1">
                    <a:lumMod val="75000"/>
                    <a:lumOff val="25000"/>
                  </a:schemeClr>
                </a:solidFill>
              </a:rPr>
              <a:t>Simple scripts, Gateways, Smart Applications and Production Grade Tooling, Workflow…</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403212"/>
          </a:xfrm>
          <a:prstGeom prst="rect">
            <a:avLst/>
          </a:prstGeom>
        </p:spPr>
        <p:txBody>
          <a:bodyPr wrap="square" lIns="91430" tIns="45715" rIns="91430" bIns="45715">
            <a:spAutoFit/>
          </a:bodyPr>
          <a:lstStyle/>
          <a:p>
            <a:pPr marL="342865" indent="-342865" defTabSz="914305">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729" lvl="1" indent="-336515" defTabSz="914305">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729" lvl="1" indent="-336515" defTabSz="914305">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729" lvl="1" indent="-336515" defTabSz="914305">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729" lvl="1" indent="-336515" defTabSz="914305">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729" lvl="1" indent="-336515" defTabSz="914305">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Architecture</a:t>
            </a:r>
            <a:endParaRPr lang="en-US" dirty="0"/>
          </a:p>
        </p:txBody>
      </p:sp>
      <p:pic>
        <p:nvPicPr>
          <p:cNvPr id="3" name="Picture 2" descr="saga-arch-gray.png"/>
          <p:cNvPicPr>
            <a:picLocks noChangeAspect="1"/>
          </p:cNvPicPr>
          <p:nvPr/>
        </p:nvPicPr>
        <p:blipFill>
          <a:blip r:embed="rId2"/>
          <a:stretch>
            <a:fillRect/>
          </a:stretch>
        </p:blipFill>
        <p:spPr>
          <a:xfrm>
            <a:off x="1640020" y="1710962"/>
            <a:ext cx="5863961" cy="4303489"/>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3"/>
          <p:cNvSpPr>
            <a:spLocks noGrp="1"/>
          </p:cNvSpPr>
          <p:nvPr>
            <p:ph type="title"/>
          </p:nvPr>
        </p:nvSpPr>
        <p:spPr/>
        <p:txBody>
          <a:bodyPr>
            <a:noAutofit/>
          </a:bodyPr>
          <a:lstStyle/>
          <a:p>
            <a:r>
              <a:rPr lang="en-US" sz="2700" dirty="0" smtClean="0"/>
              <a:t>Abstractions for Dynamic Execution (1)  </a:t>
            </a:r>
            <a:br>
              <a:rPr lang="en-US" sz="2700" dirty="0" smtClean="0"/>
            </a:br>
            <a:r>
              <a:rPr lang="en-US" sz="2700" dirty="0" smtClean="0"/>
              <a:t>Container Task</a:t>
            </a:r>
          </a:p>
        </p:txBody>
      </p:sp>
      <p:pic>
        <p:nvPicPr>
          <p:cNvPr id="34819" name="Picture 3"/>
          <p:cNvPicPr>
            <a:picLocks noChangeAspect="1" noChangeArrowheads="1"/>
          </p:cNvPicPr>
          <p:nvPr/>
        </p:nvPicPr>
        <p:blipFill>
          <a:blip r:embed="rId2"/>
          <a:srcRect/>
          <a:stretch>
            <a:fillRect/>
          </a:stretch>
        </p:blipFill>
        <p:spPr bwMode="auto">
          <a:xfrm>
            <a:off x="597734" y="1752600"/>
            <a:ext cx="8093075" cy="3200400"/>
          </a:xfrm>
          <a:prstGeom prst="rect">
            <a:avLst/>
          </a:prstGeom>
          <a:noFill/>
          <a:ln w="9525">
            <a:noFill/>
            <a:round/>
            <a:headEnd/>
            <a:tailEnd/>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Abstractions for Dynamic Execution (2)</a:t>
            </a:r>
            <a:br>
              <a:rPr lang="en-US" sz="2600" dirty="0" smtClean="0"/>
            </a:br>
            <a:r>
              <a:rPr lang="en-US" sz="2600" dirty="0" smtClean="0"/>
              <a:t>SAGA Pilot-Job (</a:t>
            </a:r>
            <a:r>
              <a:rPr lang="en-US" sz="2600" dirty="0" err="1" smtClean="0"/>
              <a:t>BigJob</a:t>
            </a:r>
            <a:r>
              <a:rPr lang="en-US" sz="2600" dirty="0" smtClean="0"/>
              <a:t>)</a:t>
            </a:r>
            <a:endParaRPr lang="en-US" sz="2600" dirty="0"/>
          </a:p>
        </p:txBody>
      </p:sp>
      <p:pic>
        <p:nvPicPr>
          <p:cNvPr id="4" name="Content Placeholder 3" descr="bigjob.png"/>
          <p:cNvPicPr>
            <a:picLocks noGrp="1" noChangeAspect="1"/>
          </p:cNvPicPr>
          <p:nvPr>
            <p:ph idx="1"/>
          </p:nvPr>
        </p:nvPicPr>
        <p:blipFill>
          <a:blip r:embed="rId2"/>
          <a:srcRect l="-2356" r="-2356"/>
          <a:stretch>
            <a:fillRect/>
          </a:stretch>
        </p:blipFill>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Deployment &amp; Scheduling of  Multiple  Infrastructure Independent Pilot-Jobs</a:t>
            </a:r>
            <a:endParaRPr lang="en-US" sz="2400" dirty="0"/>
          </a:p>
        </p:txBody>
      </p:sp>
      <p:pic>
        <p:nvPicPr>
          <p:cNvPr id="5" name="Content Placeholder 4" descr="distributed_pilot_job.png"/>
          <p:cNvPicPr>
            <a:picLocks noGrp="1" noChangeAspect="1"/>
          </p:cNvPicPr>
          <p:nvPr>
            <p:ph idx="1"/>
          </p:nvPr>
        </p:nvPicPr>
        <p:blipFill>
          <a:blip r:embed="rId2"/>
          <a:srcRect t="-10678" b="-10678"/>
          <a:stretch>
            <a:fillRect/>
          </a:stretch>
        </p:blipFill>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smtClean="0"/>
              <a:t>What is “unique” about Pilot-Jobs built using the right abstractions?</a:t>
            </a:r>
            <a:endParaRPr lang="en-US" sz="2400" dirty="0"/>
          </a:p>
        </p:txBody>
      </p:sp>
      <p:sp>
        <p:nvSpPr>
          <p:cNvPr id="3" name="Content Placeholder 2"/>
          <p:cNvSpPr>
            <a:spLocks noGrp="1"/>
          </p:cNvSpPr>
          <p:nvPr>
            <p:ph idx="1"/>
          </p:nvPr>
        </p:nvSpPr>
        <p:spPr>
          <a:xfrm>
            <a:off x="745247" y="1250480"/>
            <a:ext cx="8195553" cy="5023320"/>
          </a:xfrm>
        </p:spPr>
        <p:txBody>
          <a:bodyPr>
            <a:noAutofit/>
          </a:bodyPr>
          <a:lstStyle/>
          <a:p>
            <a:r>
              <a:rPr lang="en-US" sz="1700" dirty="0" smtClean="0"/>
              <a:t>Pilot-Jobs: Decouple resource assignment &amp; resource-workload binding</a:t>
            </a:r>
          </a:p>
          <a:p>
            <a:r>
              <a:rPr lang="en-US" sz="1700" dirty="0" smtClean="0"/>
              <a:t>Pilot-Jobs are/have been typically used for:</a:t>
            </a:r>
          </a:p>
          <a:p>
            <a:pPr lvl="1"/>
            <a:r>
              <a:rPr lang="en-US" sz="1700" dirty="0" smtClean="0"/>
              <a:t>Enhancing resource utilization; Facilitate high-throughput simulation</a:t>
            </a:r>
          </a:p>
          <a:p>
            <a:pPr lvl="1"/>
            <a:r>
              <a:rPr lang="en-US" sz="1700" dirty="0" smtClean="0"/>
              <a:t>Lowering wait time for multiple jobs (better predictability)</a:t>
            </a:r>
          </a:p>
          <a:p>
            <a:r>
              <a:rPr lang="en-US" sz="1700" dirty="0" smtClean="0"/>
              <a:t>Several unique aspects  about the SAGA-based Pilot-Job</a:t>
            </a:r>
          </a:p>
          <a:p>
            <a:pPr lvl="1"/>
            <a:r>
              <a:rPr lang="en-US" sz="1700" dirty="0" smtClean="0"/>
              <a:t>Pilot-Jobs have not been used for Science Driven Objectives:</a:t>
            </a:r>
          </a:p>
          <a:p>
            <a:pPr lvl="2"/>
            <a:r>
              <a:rPr lang="en-US" sz="1700" dirty="0" smtClean="0"/>
              <a:t>First demonstration of multi-physics simulations, REMD simulations </a:t>
            </a:r>
          </a:p>
          <a:p>
            <a:pPr lvl="2"/>
            <a:r>
              <a:rPr lang="en-US" sz="1700" dirty="0" smtClean="0"/>
              <a:t>Frameworks based upon </a:t>
            </a:r>
            <a:r>
              <a:rPr lang="en-US" sz="1700" dirty="0" err="1" smtClean="0"/>
              <a:t>PJs</a:t>
            </a:r>
            <a:r>
              <a:rPr lang="en-US" sz="1700" dirty="0" smtClean="0"/>
              <a:t> (pull model) for specific back-ends</a:t>
            </a:r>
          </a:p>
          <a:p>
            <a:pPr lvl="1"/>
            <a:r>
              <a:rPr lang="en-US" sz="1700" dirty="0" smtClean="0"/>
              <a:t>Infrastructure Independent and “standard” PJ API to access other </a:t>
            </a:r>
            <a:r>
              <a:rPr lang="en-US" sz="1700" dirty="0" err="1" smtClean="0"/>
              <a:t>PJs</a:t>
            </a:r>
            <a:r>
              <a:rPr lang="en-US" sz="1700" dirty="0" smtClean="0"/>
              <a:t> </a:t>
            </a:r>
          </a:p>
          <a:p>
            <a:pPr lvl="2"/>
            <a:r>
              <a:rPr lang="en-US" sz="1700" dirty="0" smtClean="0"/>
              <a:t>SAGA PJ (</a:t>
            </a:r>
            <a:r>
              <a:rPr lang="en-US" sz="1700" dirty="0" err="1" smtClean="0"/>
              <a:t>BigJob</a:t>
            </a:r>
            <a:r>
              <a:rPr lang="en-US" sz="1700" dirty="0" smtClean="0"/>
              <a:t>) API  basis for inter-operable PJ (Azure, DIANE)  </a:t>
            </a:r>
          </a:p>
          <a:p>
            <a:r>
              <a:rPr lang="en-US" sz="1700" dirty="0" smtClean="0"/>
              <a:t>SAGA-based Pilot-Job form the basis for</a:t>
            </a:r>
          </a:p>
          <a:p>
            <a:pPr lvl="1"/>
            <a:r>
              <a:rPr lang="en-US" sz="1700" dirty="0" smtClean="0"/>
              <a:t>Extension of Pilot-abstraction to other “dimensions”</a:t>
            </a:r>
          </a:p>
          <a:p>
            <a:pPr lvl="1"/>
            <a:r>
              <a:rPr lang="en-US" sz="1700" dirty="0" smtClean="0"/>
              <a:t>For autonomic scheduling and application-level scheduling</a:t>
            </a:r>
          </a:p>
          <a:p>
            <a:pPr lvl="1"/>
            <a:r>
              <a:rPr lang="en-US" sz="1700" dirty="0" smtClean="0"/>
              <a:t>Advanced run-time frameworks for load-balancing and FT</a:t>
            </a:r>
          </a:p>
          <a:p>
            <a:pPr lvl="1"/>
            <a:endParaRPr lang="en-US" sz="1700"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4456830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757947" y="1524001"/>
            <a:ext cx="7966954" cy="5070230"/>
          </a:xfrm>
        </p:spPr>
        <p:txBody>
          <a:bodyPr>
            <a:normAutofit/>
          </a:bodyPr>
          <a:lstStyle/>
          <a:p>
            <a:r>
              <a:rPr lang="en-US" dirty="0" smtClean="0"/>
              <a:t>Introducing Production Distributed CI</a:t>
            </a:r>
          </a:p>
          <a:p>
            <a:r>
              <a:rPr lang="en-US" dirty="0" smtClean="0"/>
              <a:t>Formalisms, Infrastructure and Algorithms</a:t>
            </a:r>
          </a:p>
          <a:p>
            <a:pPr lvl="1"/>
            <a:r>
              <a:rPr lang="en-US" dirty="0" smtClean="0"/>
              <a:t>Formalism: Scale-Out AND Scale-Up</a:t>
            </a:r>
          </a:p>
          <a:p>
            <a:pPr lvl="2"/>
            <a:r>
              <a:rPr lang="en-US" dirty="0" smtClean="0"/>
              <a:t>SPICE: </a:t>
            </a:r>
            <a:r>
              <a:rPr lang="en-US" dirty="0" err="1" smtClean="0"/>
              <a:t>Configurational</a:t>
            </a:r>
            <a:r>
              <a:rPr lang="en-US" dirty="0" smtClean="0"/>
              <a:t> Sampling &amp; Free-energy Calculations</a:t>
            </a:r>
          </a:p>
          <a:p>
            <a:pPr lvl="1"/>
            <a:r>
              <a:rPr lang="en-US" dirty="0" smtClean="0"/>
              <a:t>Infrastructure: </a:t>
            </a:r>
            <a:r>
              <a:rPr lang="en-US" dirty="0" smtClean="0">
                <a:solidFill>
                  <a:srgbClr val="000000"/>
                </a:solidFill>
              </a:rPr>
              <a:t>MD Studies of  </a:t>
            </a:r>
            <a:r>
              <a:rPr lang="en-US" dirty="0" err="1" smtClean="0">
                <a:solidFill>
                  <a:srgbClr val="000000"/>
                </a:solidFill>
              </a:rPr>
              <a:t>Nucleosome</a:t>
            </a:r>
            <a:r>
              <a:rPr lang="en-US" dirty="0" smtClean="0">
                <a:solidFill>
                  <a:srgbClr val="000000"/>
                </a:solidFill>
              </a:rPr>
              <a:t> Positioning</a:t>
            </a:r>
          </a:p>
          <a:p>
            <a:pPr lvl="2"/>
            <a:r>
              <a:rPr lang="en-US" dirty="0" smtClean="0"/>
              <a:t>HT-HPC, SAGA and Pilot-Jobs</a:t>
            </a:r>
          </a:p>
          <a:p>
            <a:pPr lvl="1"/>
            <a:r>
              <a:rPr lang="en-US" dirty="0" smtClean="0"/>
              <a:t>Algorithms: Adaptive Replica-Exchange</a:t>
            </a:r>
          </a:p>
          <a:p>
            <a:r>
              <a:rPr lang="en-US" dirty="0" smtClean="0"/>
              <a:t>Other Examples:</a:t>
            </a:r>
          </a:p>
          <a:p>
            <a:pPr lvl="1"/>
            <a:r>
              <a:rPr lang="en-US" dirty="0" smtClean="0"/>
              <a:t>Personalized and Predictive Medicine</a:t>
            </a:r>
          </a:p>
          <a:p>
            <a:pPr lvl="2"/>
            <a:r>
              <a:rPr lang="en-US" dirty="0" err="1" smtClean="0"/>
              <a:t>Personalised</a:t>
            </a:r>
            <a:r>
              <a:rPr lang="en-US" dirty="0" smtClean="0"/>
              <a:t> Health: Interactive (Steering) Supercomputing</a:t>
            </a:r>
          </a:p>
          <a:p>
            <a:pPr lvl="2"/>
            <a:r>
              <a:rPr lang="en-US" dirty="0" err="1" smtClean="0"/>
              <a:t>Personalised</a:t>
            </a:r>
            <a:r>
              <a:rPr lang="en-US" dirty="0" smtClean="0"/>
              <a:t> HIV Treatment</a:t>
            </a:r>
          </a:p>
          <a:p>
            <a:pPr lvl="1"/>
            <a:r>
              <a:rPr lang="en-US" dirty="0" smtClean="0"/>
              <a:t>Distributed Data-Intensive Biological Applications</a:t>
            </a:r>
          </a:p>
          <a:p>
            <a:pPr lvl="2"/>
            <a:r>
              <a:rPr lang="en-US" dirty="0" smtClean="0"/>
              <a:t>Supporting Next Generation Sequencing (NGS) Analytics</a:t>
            </a:r>
          </a:p>
          <a:p>
            <a:pPr lvl="1"/>
            <a:endParaRPr lang="en-US" dirty="0" smtClean="0"/>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of HPC  (HT-HPC)</a:t>
            </a:r>
            <a:endParaRPr lang="en-US" dirty="0"/>
          </a:p>
        </p:txBody>
      </p:sp>
      <p:pic>
        <p:nvPicPr>
          <p:cNvPr id="6" name="Content Placeholder 5" descr="sim-snapshot.png"/>
          <p:cNvPicPr>
            <a:picLocks noGrp="1" noChangeAspect="1"/>
          </p:cNvPicPr>
          <p:nvPr>
            <p:ph idx="1"/>
          </p:nvPr>
        </p:nvPicPr>
        <p:blipFill>
          <a:blip r:embed="rId2"/>
          <a:srcRect t="-9426" b="-9426"/>
          <a:stretch>
            <a:fillRect/>
          </a:stretch>
        </p:blipFill>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SAGA-based PJ: HT-HPC </a:t>
            </a:r>
            <a:endParaRPr lang="en-US" dirty="0"/>
          </a:p>
        </p:txBody>
      </p:sp>
      <p:pic>
        <p:nvPicPr>
          <p:cNvPr id="5" name="Content Placeholder 4" descr="hpc-htc-4.png"/>
          <p:cNvPicPr>
            <a:picLocks noGrp="1" noChangeAspect="1"/>
          </p:cNvPicPr>
          <p:nvPr>
            <p:ph idx="1"/>
          </p:nvPr>
        </p:nvPicPr>
        <p:blipFill>
          <a:blip r:embed="rId2"/>
          <a:srcRect l="-1681" r="-1681"/>
          <a:stretch>
            <a:fillRect/>
          </a:stretch>
        </p:blipFill>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HT-HPC (Kraken) </a:t>
            </a:r>
            <a:endParaRPr lang="en-US" dirty="0"/>
          </a:p>
        </p:txBody>
      </p:sp>
      <p:pic>
        <p:nvPicPr>
          <p:cNvPr id="6" name="Content Placeholder 5" descr="saga-bigjob-126x192.png"/>
          <p:cNvPicPr>
            <a:picLocks noGrp="1" noChangeAspect="1"/>
          </p:cNvPicPr>
          <p:nvPr>
            <p:ph idx="1"/>
          </p:nvPr>
        </p:nvPicPr>
        <p:blipFill>
          <a:blip r:embed="rId2"/>
          <a:srcRect t="-8317" b="-8317"/>
          <a:stretch>
            <a:fillRect/>
          </a:stretch>
        </p:blipFill>
        <p:spPr/>
      </p:pic>
      <p:sp>
        <p:nvSpPr>
          <p:cNvPr id="4" name="TextBox 3"/>
          <p:cNvSpPr txBox="1"/>
          <p:nvPr/>
        </p:nvSpPr>
        <p:spPr>
          <a:xfrm>
            <a:off x="1114424" y="1218888"/>
            <a:ext cx="6492345" cy="369332"/>
          </a:xfrm>
          <a:prstGeom prst="rect">
            <a:avLst/>
          </a:prstGeom>
          <a:noFill/>
        </p:spPr>
        <p:txBody>
          <a:bodyPr wrap="square" rtlCol="0">
            <a:spAutoFit/>
          </a:bodyPr>
          <a:lstStyle/>
          <a:p>
            <a:r>
              <a:rPr lang="en-US" dirty="0" smtClean="0"/>
              <a:t>126 ensembles, each of 192 cores = 24192 cores</a:t>
            </a:r>
            <a:endParaRPr lang="en-US" dirty="0"/>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HT-HPC – Distributed (1)</a:t>
            </a:r>
            <a:endParaRPr lang="en-US" dirty="0"/>
          </a:p>
        </p:txBody>
      </p:sp>
      <p:pic>
        <p:nvPicPr>
          <p:cNvPr id="5" name="Content Placeholder 4" descr="bigjob_data.png"/>
          <p:cNvPicPr>
            <a:picLocks noGrp="1" noChangeAspect="1"/>
          </p:cNvPicPr>
          <p:nvPr>
            <p:ph idx="1"/>
          </p:nvPr>
        </p:nvPicPr>
        <p:blipFill>
          <a:blip r:embed="rId2"/>
          <a:srcRect t="-9565" b="-9565"/>
          <a:stretch>
            <a:fillRect/>
          </a:stretch>
        </p:blipFill>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HT-HPC – Distributed (2) </a:t>
            </a:r>
            <a:endParaRPr lang="en-US" dirty="0"/>
          </a:p>
        </p:txBody>
      </p:sp>
      <p:pic>
        <p:nvPicPr>
          <p:cNvPr id="6" name="Content Placeholder 5" descr="multi_bj.png"/>
          <p:cNvPicPr>
            <a:picLocks noGrp="1" noChangeAspect="1"/>
          </p:cNvPicPr>
          <p:nvPr>
            <p:ph idx="1"/>
          </p:nvPr>
        </p:nvPicPr>
        <p:blipFill>
          <a:blip r:embed="rId2"/>
          <a:srcRect t="-3026" b="-3026"/>
          <a:stretch>
            <a:fillRect/>
          </a:stretch>
        </p:blipFill>
        <p:spPr>
          <a:xfrm>
            <a:off x="757947" y="1559078"/>
            <a:ext cx="7966954" cy="4608884"/>
          </a:xfrm>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36378" y="263715"/>
            <a:ext cx="8307623" cy="914400"/>
          </a:xfrm>
        </p:spPr>
        <p:txBody>
          <a:bodyPr>
            <a:normAutofit/>
          </a:bodyPr>
          <a:lstStyle/>
          <a:p>
            <a:r>
              <a:rPr lang="en-US" sz="2400" dirty="0" smtClean="0"/>
              <a:t> IDEAS: Facilitating Novel Execution Modes</a:t>
            </a:r>
            <a:endParaRPr lang="en-US" sz="2400" dirty="0"/>
          </a:p>
        </p:txBody>
      </p:sp>
      <p:pic>
        <p:nvPicPr>
          <p:cNvPr id="4" name="Content Placeholder 3" descr="8replica_scenario_grid_condor_cloud.png"/>
          <p:cNvPicPr>
            <a:picLocks noGrp="1" noChangeAspect="1"/>
          </p:cNvPicPr>
          <p:nvPr>
            <p:ph sz="half" idx="1"/>
          </p:nvPr>
        </p:nvPicPr>
        <p:blipFill>
          <a:blip r:embed="rId2"/>
          <a:srcRect t="-28996" b="-28996"/>
          <a:stretch>
            <a:fillRect/>
          </a:stretch>
        </p:blipFill>
        <p:spPr>
          <a:xfrm>
            <a:off x="4122977" y="1158911"/>
            <a:ext cx="5021023" cy="4322519"/>
          </a:xfrm>
        </p:spPr>
      </p:pic>
      <p:pic>
        <p:nvPicPr>
          <p:cNvPr id="7" name="Content Placeholder 6" descr="deadline.png"/>
          <p:cNvPicPr>
            <a:picLocks noGrp="1" noChangeAspect="1"/>
          </p:cNvPicPr>
          <p:nvPr>
            <p:ph sz="half" idx="2"/>
          </p:nvPr>
        </p:nvPicPr>
        <p:blipFill>
          <a:blip r:embed="rId3"/>
          <a:srcRect t="-118806" b="-118806"/>
          <a:stretch>
            <a:fillRect/>
          </a:stretch>
        </p:blipFill>
        <p:spPr>
          <a:xfrm>
            <a:off x="3905098" y="3710169"/>
            <a:ext cx="5225535" cy="3960404"/>
          </a:xfrm>
        </p:spPr>
      </p:pic>
      <p:sp>
        <p:nvSpPr>
          <p:cNvPr id="11" name="Text Placeholder 10"/>
          <p:cNvSpPr>
            <a:spLocks noGrp="1"/>
          </p:cNvSpPr>
          <p:nvPr>
            <p:ph type="body" sz="half" idx="4294967295"/>
          </p:nvPr>
        </p:nvSpPr>
        <p:spPr>
          <a:xfrm>
            <a:off x="304809" y="1824463"/>
            <a:ext cx="4067360" cy="4225925"/>
          </a:xfrm>
        </p:spPr>
        <p:txBody>
          <a:bodyPr/>
          <a:lstStyle/>
          <a:p>
            <a:r>
              <a:rPr lang="en-US" dirty="0" smtClean="0"/>
              <a:t>Interoperability and Scale-out enable new ways of resource planning and application execution</a:t>
            </a:r>
          </a:p>
          <a:p>
            <a:r>
              <a:rPr lang="en-US" dirty="0" smtClean="0"/>
              <a:t>Deadline-driven scheduling:  e.g., Need Workload X done before time Y </a:t>
            </a:r>
          </a:p>
          <a:p>
            <a:r>
              <a:rPr lang="en-US" dirty="0" smtClean="0"/>
              <a:t>Adapt workload distribution and resource utilization to ensure completion</a:t>
            </a:r>
          </a:p>
          <a:p>
            <a:endParaRPr lang="en-US" dirty="0"/>
          </a:p>
        </p:txBody>
      </p:sp>
      <p:sp>
        <p:nvSpPr>
          <p:cNvPr id="6" name="TextBox 5"/>
          <p:cNvSpPr txBox="1"/>
          <p:nvPr/>
        </p:nvSpPr>
        <p:spPr>
          <a:xfrm>
            <a:off x="748640" y="5908840"/>
            <a:ext cx="3406087" cy="369332"/>
          </a:xfrm>
          <a:prstGeom prst="rect">
            <a:avLst/>
          </a:prstGeom>
          <a:noFill/>
        </p:spPr>
        <p:txBody>
          <a:bodyPr wrap="none" lIns="91430" tIns="45715" rIns="91430" bIns="45715" rtlCol="0">
            <a:spAutoFit/>
          </a:bodyPr>
          <a:lstStyle/>
          <a:p>
            <a:r>
              <a:rPr lang="en-US" i="1" dirty="0" smtClean="0"/>
              <a:t>Accepted for IEEE CCGrid10</a:t>
            </a:r>
            <a:endParaRPr lang="en-US" i="1" dirty="0"/>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72" name="Picture 63"/>
          <p:cNvPicPr>
            <a:picLocks noChangeAspect="1" noChangeArrowheads="1"/>
          </p:cNvPicPr>
          <p:nvPr/>
        </p:nvPicPr>
        <p:blipFill>
          <a:blip r:embed="rId3"/>
          <a:srcRect/>
          <a:stretch>
            <a:fillRect/>
          </a:stretch>
        </p:blipFill>
        <p:spPr bwMode="auto">
          <a:xfrm>
            <a:off x="3891915" y="1504002"/>
            <a:ext cx="2409825" cy="1649413"/>
          </a:xfrm>
          <a:prstGeom prst="rect">
            <a:avLst/>
          </a:prstGeom>
          <a:noFill/>
          <a:ln w="9525">
            <a:noFill/>
            <a:round/>
            <a:headEnd/>
            <a:tailEnd/>
          </a:ln>
        </p:spPr>
      </p:pic>
      <p:sp>
        <p:nvSpPr>
          <p:cNvPr id="36866" name="Rectangle 1"/>
          <p:cNvSpPr>
            <a:spLocks noGrp="1" noChangeArrowheads="1"/>
          </p:cNvSpPr>
          <p:nvPr>
            <p:ph type="title"/>
          </p:nvPr>
        </p:nvSpPr>
        <p:spPr/>
        <p:txBody>
          <a:bodyPr>
            <a:normAutofit fontScale="90000"/>
          </a:bodyPr>
          <a:lstStyle/>
          <a:p>
            <a:r>
              <a:rPr lang="en-GB" smtClean="0"/>
              <a:t>Generalized Ensemble Methods:</a:t>
            </a:r>
            <a:br>
              <a:rPr lang="en-GB" smtClean="0"/>
            </a:br>
            <a:r>
              <a:rPr lang="en-GB" smtClean="0"/>
              <a:t>Replica and Replica-Exchange </a:t>
            </a:r>
            <a:endParaRPr lang="en-GB" dirty="0" smtClean="0"/>
          </a:p>
        </p:txBody>
      </p:sp>
      <p:sp>
        <p:nvSpPr>
          <p:cNvPr id="36867" name="Rectangle 2"/>
          <p:cNvSpPr>
            <a:spLocks noGrp="1" noChangeArrowheads="1"/>
          </p:cNvSpPr>
          <p:nvPr>
            <p:ph sz="half" idx="1"/>
          </p:nvPr>
        </p:nvSpPr>
        <p:spPr>
          <a:xfrm>
            <a:off x="489771" y="1646237"/>
            <a:ext cx="3721866" cy="4541837"/>
          </a:xfrm>
        </p:spPr>
        <p:txBody>
          <a:bodyPr>
            <a:normAutofit fontScale="92500" lnSpcReduction="10000"/>
          </a:bodyPr>
          <a:lstStyle/>
          <a:p>
            <a:r>
              <a:rPr lang="en-GB" dirty="0" smtClean="0"/>
              <a:t>Sampling is the challenge:</a:t>
            </a:r>
          </a:p>
          <a:p>
            <a:pPr lvl="1"/>
            <a:r>
              <a:rPr lang="en-GB" dirty="0" smtClean="0"/>
              <a:t>Long run </a:t>
            </a:r>
            <a:r>
              <a:rPr lang="en-GB" dirty="0" err="1" smtClean="0"/>
              <a:t>vs</a:t>
            </a:r>
            <a:r>
              <a:rPr lang="en-GB" dirty="0" smtClean="0"/>
              <a:t> multiple short runs?</a:t>
            </a:r>
          </a:p>
          <a:p>
            <a:r>
              <a:rPr lang="en-GB" dirty="0" smtClean="0"/>
              <a:t>Task Level Parallelism </a:t>
            </a:r>
          </a:p>
          <a:p>
            <a:pPr lvl="1"/>
            <a:r>
              <a:rPr lang="en-GB" dirty="0" smtClean="0"/>
              <a:t>Embarrassingly distributable!</a:t>
            </a:r>
          </a:p>
          <a:p>
            <a:r>
              <a:rPr lang="en-GB" dirty="0" smtClean="0"/>
              <a:t>Create replicas of initial configuration. </a:t>
            </a:r>
          </a:p>
          <a:p>
            <a:r>
              <a:rPr lang="en-GB" dirty="0" smtClean="0"/>
              <a:t>Spawn 'N' replicas over different machine</a:t>
            </a:r>
          </a:p>
          <a:p>
            <a:r>
              <a:rPr lang="en-GB" dirty="0" smtClean="0"/>
              <a:t>RE: Run for time </a:t>
            </a:r>
            <a:r>
              <a:rPr lang="en-GB" dirty="0" err="1" smtClean="0"/>
              <a:t>t</a:t>
            </a:r>
            <a:r>
              <a:rPr lang="en-GB" dirty="0" smtClean="0"/>
              <a:t> ; Attempt configuration swap. Run for further time </a:t>
            </a:r>
            <a:r>
              <a:rPr lang="en-GB" dirty="0" err="1" smtClean="0"/>
              <a:t>t</a:t>
            </a:r>
            <a:r>
              <a:rPr lang="en-GB" dirty="0" smtClean="0"/>
              <a:t>; Repeat till finish</a:t>
            </a:r>
            <a:endParaRPr lang="en-GB" dirty="0"/>
          </a:p>
        </p:txBody>
      </p:sp>
      <p:sp>
        <p:nvSpPr>
          <p:cNvPr id="36868" name="Text Box 3"/>
          <p:cNvSpPr txBox="1">
            <a:spLocks noChangeArrowheads="1"/>
          </p:cNvSpPr>
          <p:nvPr/>
        </p:nvSpPr>
        <p:spPr bwMode="auto">
          <a:xfrm>
            <a:off x="1652589" y="2655888"/>
            <a:ext cx="342900" cy="336550"/>
          </a:xfrm>
          <a:prstGeom prst="rect">
            <a:avLst/>
          </a:prstGeom>
          <a:noFill/>
          <a:ln w="9525">
            <a:noFill/>
            <a:round/>
            <a:headEnd/>
            <a:tailEnd/>
          </a:ln>
        </p:spPr>
        <p:txBody>
          <a:bodyPr wrap="none" lIns="91430" tIns="45715" rIns="91430" bIns="45715" anchor="ctr">
            <a:prstTxWarp prst="textNoShape">
              <a:avLst/>
            </a:prstTxWarp>
          </a:bodyPr>
          <a:lstStyle/>
          <a:p>
            <a:endParaRPr lang="en-US"/>
          </a:p>
        </p:txBody>
      </p:sp>
      <p:pic>
        <p:nvPicPr>
          <p:cNvPr id="36869" name="Picture 4"/>
          <p:cNvPicPr>
            <a:picLocks noChangeAspect="1" noChangeArrowheads="1"/>
          </p:cNvPicPr>
          <p:nvPr/>
        </p:nvPicPr>
        <p:blipFill>
          <a:blip r:embed="rId4"/>
          <a:srcRect/>
          <a:stretch>
            <a:fillRect/>
          </a:stretch>
        </p:blipFill>
        <p:spPr bwMode="auto">
          <a:xfrm>
            <a:off x="5857876" y="2979738"/>
            <a:ext cx="2425700" cy="1282700"/>
          </a:xfrm>
          <a:prstGeom prst="rect">
            <a:avLst/>
          </a:prstGeom>
          <a:noFill/>
          <a:ln w="9525">
            <a:noFill/>
            <a:round/>
            <a:headEnd/>
            <a:tailEnd/>
          </a:ln>
        </p:spPr>
      </p:pic>
      <p:grpSp>
        <p:nvGrpSpPr>
          <p:cNvPr id="2" name="Group 5"/>
          <p:cNvGrpSpPr>
            <a:grpSpLocks/>
          </p:cNvGrpSpPr>
          <p:nvPr/>
        </p:nvGrpSpPr>
        <p:grpSpPr bwMode="auto">
          <a:xfrm>
            <a:off x="6118305" y="1593850"/>
            <a:ext cx="2658725" cy="1383562"/>
            <a:chOff x="3676" y="652"/>
            <a:chExt cx="1937" cy="871"/>
          </a:xfrm>
        </p:grpSpPr>
        <p:pic>
          <p:nvPicPr>
            <p:cNvPr id="36914" name="Picture 6"/>
            <p:cNvPicPr>
              <a:picLocks noChangeAspect="1" noChangeArrowheads="1"/>
            </p:cNvPicPr>
            <p:nvPr/>
          </p:nvPicPr>
          <p:blipFill>
            <a:blip r:embed="rId5"/>
            <a:srcRect/>
            <a:stretch>
              <a:fillRect/>
            </a:stretch>
          </p:blipFill>
          <p:spPr bwMode="auto">
            <a:xfrm>
              <a:off x="5202" y="652"/>
              <a:ext cx="203" cy="207"/>
            </a:xfrm>
            <a:prstGeom prst="rect">
              <a:avLst/>
            </a:prstGeom>
            <a:noFill/>
            <a:ln w="9525">
              <a:noFill/>
              <a:round/>
              <a:headEnd/>
              <a:tailEnd/>
            </a:ln>
          </p:spPr>
        </p:pic>
        <p:sp>
          <p:nvSpPr>
            <p:cNvPr id="36915" name="Text Box 7"/>
            <p:cNvSpPr txBox="1">
              <a:spLocks noChangeArrowheads="1"/>
            </p:cNvSpPr>
            <p:nvPr/>
          </p:nvSpPr>
          <p:spPr bwMode="auto">
            <a:xfrm>
              <a:off x="5341" y="1322"/>
              <a:ext cx="272" cy="201"/>
            </a:xfrm>
            <a:prstGeom prst="rect">
              <a:avLst/>
            </a:prstGeom>
            <a:noFill/>
            <a:ln w="9525">
              <a:noFill/>
              <a:round/>
              <a:headEnd/>
              <a:tailEnd/>
            </a:ln>
          </p:spPr>
          <p:txBody>
            <a:bodyPr wrap="none" lIns="0" tIns="0" rIns="0" bIns="0">
              <a:prstTxWarp prst="textNoShape">
                <a:avLst/>
              </a:prstTxWarp>
              <a:spAutoFit/>
            </a:bodyPr>
            <a:lstStyle/>
            <a:p>
              <a:pPr>
                <a:lnSpc>
                  <a:spcPct val="93000"/>
                </a:lnSpc>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sz="2200" dirty="0">
                  <a:solidFill>
                    <a:srgbClr val="000000"/>
                  </a:solidFill>
                </a:rPr>
                <a:t>R</a:t>
              </a:r>
              <a:r>
                <a:rPr lang="en-GB" sz="3200" baseline="-33000" dirty="0">
                  <a:solidFill>
                    <a:srgbClr val="000000"/>
                  </a:solidFill>
                </a:rPr>
                <a:t>N</a:t>
              </a:r>
            </a:p>
          </p:txBody>
        </p:sp>
        <p:sp>
          <p:nvSpPr>
            <p:cNvPr id="36916" name="Text Box 8"/>
            <p:cNvSpPr txBox="1">
              <a:spLocks noChangeArrowheads="1"/>
            </p:cNvSpPr>
            <p:nvPr/>
          </p:nvSpPr>
          <p:spPr bwMode="auto">
            <a:xfrm>
              <a:off x="5354" y="723"/>
              <a:ext cx="235" cy="201"/>
            </a:xfrm>
            <a:prstGeom prst="rect">
              <a:avLst/>
            </a:prstGeom>
            <a:noFill/>
            <a:ln w="9525">
              <a:noFill/>
              <a:round/>
              <a:headEnd/>
              <a:tailEnd/>
            </a:ln>
          </p:spPr>
          <p:txBody>
            <a:bodyPr wrap="none" lIns="0" tIns="0" rIns="0" bIns="0">
              <a:prstTxWarp prst="textNoShape">
                <a:avLst/>
              </a:prstTxWarp>
              <a:spAutoFit/>
            </a:bodyPr>
            <a:lstStyle/>
            <a:p>
              <a:pPr>
                <a:lnSpc>
                  <a:spcPct val="93000"/>
                </a:lnSpc>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sz="2200" dirty="0">
                  <a:solidFill>
                    <a:srgbClr val="000000"/>
                  </a:solidFill>
                </a:rPr>
                <a:t>R</a:t>
              </a:r>
              <a:r>
                <a:rPr lang="en-GB" sz="3200" baseline="-33000" dirty="0">
                  <a:solidFill>
                    <a:srgbClr val="000000"/>
                  </a:solidFill>
                </a:rPr>
                <a:t>1</a:t>
              </a:r>
            </a:p>
          </p:txBody>
        </p:sp>
        <p:sp>
          <p:nvSpPr>
            <p:cNvPr id="36917" name="Line 9"/>
            <p:cNvSpPr>
              <a:spLocks noChangeShapeType="1"/>
            </p:cNvSpPr>
            <p:nvPr/>
          </p:nvSpPr>
          <p:spPr bwMode="auto">
            <a:xfrm flipV="1">
              <a:off x="4095" y="693"/>
              <a:ext cx="1103" cy="322"/>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pic>
          <p:nvPicPr>
            <p:cNvPr id="36918" name="Picture 10"/>
            <p:cNvPicPr>
              <a:picLocks noChangeAspect="1" noChangeArrowheads="1"/>
            </p:cNvPicPr>
            <p:nvPr/>
          </p:nvPicPr>
          <p:blipFill>
            <a:blip r:embed="rId6"/>
            <a:srcRect/>
            <a:stretch>
              <a:fillRect/>
            </a:stretch>
          </p:blipFill>
          <p:spPr bwMode="auto">
            <a:xfrm>
              <a:off x="3676" y="760"/>
              <a:ext cx="472" cy="543"/>
            </a:xfrm>
            <a:prstGeom prst="rect">
              <a:avLst/>
            </a:prstGeom>
            <a:noFill/>
            <a:ln w="9525">
              <a:noFill/>
              <a:round/>
              <a:headEnd/>
              <a:tailEnd/>
            </a:ln>
          </p:spPr>
        </p:pic>
        <p:pic>
          <p:nvPicPr>
            <p:cNvPr id="36919" name="Picture 11"/>
            <p:cNvPicPr>
              <a:picLocks noChangeAspect="1" noChangeArrowheads="1"/>
            </p:cNvPicPr>
            <p:nvPr/>
          </p:nvPicPr>
          <p:blipFill>
            <a:blip r:embed="rId7"/>
            <a:srcRect/>
            <a:stretch>
              <a:fillRect/>
            </a:stretch>
          </p:blipFill>
          <p:spPr bwMode="auto">
            <a:xfrm>
              <a:off x="5221" y="891"/>
              <a:ext cx="167" cy="185"/>
            </a:xfrm>
            <a:prstGeom prst="rect">
              <a:avLst/>
            </a:prstGeom>
            <a:noFill/>
            <a:ln w="9525">
              <a:noFill/>
              <a:round/>
              <a:headEnd/>
              <a:tailEnd/>
            </a:ln>
          </p:spPr>
        </p:pic>
        <p:pic>
          <p:nvPicPr>
            <p:cNvPr id="36920" name="Picture 12"/>
            <p:cNvPicPr>
              <a:picLocks noChangeAspect="1" noChangeArrowheads="1"/>
            </p:cNvPicPr>
            <p:nvPr/>
          </p:nvPicPr>
          <p:blipFill>
            <a:blip r:embed="rId8"/>
            <a:srcRect/>
            <a:stretch>
              <a:fillRect/>
            </a:stretch>
          </p:blipFill>
          <p:spPr bwMode="auto">
            <a:xfrm>
              <a:off x="5221" y="1079"/>
              <a:ext cx="165" cy="186"/>
            </a:xfrm>
            <a:prstGeom prst="rect">
              <a:avLst/>
            </a:prstGeom>
            <a:noFill/>
            <a:ln w="9525">
              <a:noFill/>
              <a:round/>
              <a:headEnd/>
              <a:tailEnd/>
            </a:ln>
          </p:spPr>
        </p:pic>
        <p:sp>
          <p:nvSpPr>
            <p:cNvPr id="36921" name="Text Box 13"/>
            <p:cNvSpPr txBox="1">
              <a:spLocks noChangeArrowheads="1"/>
            </p:cNvSpPr>
            <p:nvPr/>
          </p:nvSpPr>
          <p:spPr bwMode="auto">
            <a:xfrm>
              <a:off x="5354" y="929"/>
              <a:ext cx="235" cy="201"/>
            </a:xfrm>
            <a:prstGeom prst="rect">
              <a:avLst/>
            </a:prstGeom>
            <a:noFill/>
            <a:ln w="9525">
              <a:noFill/>
              <a:round/>
              <a:headEnd/>
              <a:tailEnd/>
            </a:ln>
          </p:spPr>
          <p:txBody>
            <a:bodyPr wrap="none" lIns="0" tIns="0" rIns="0" bIns="0">
              <a:prstTxWarp prst="textNoShape">
                <a:avLst/>
              </a:prstTxWarp>
              <a:spAutoFit/>
            </a:bodyPr>
            <a:lstStyle/>
            <a:p>
              <a:pPr>
                <a:lnSpc>
                  <a:spcPct val="93000"/>
                </a:lnSpc>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sz="2200" dirty="0">
                  <a:solidFill>
                    <a:srgbClr val="000000"/>
                  </a:solidFill>
                </a:rPr>
                <a:t>R</a:t>
              </a:r>
              <a:r>
                <a:rPr lang="en-GB" sz="3200" baseline="-33000" dirty="0">
                  <a:solidFill>
                    <a:srgbClr val="000000"/>
                  </a:solidFill>
                </a:rPr>
                <a:t>2</a:t>
              </a:r>
            </a:p>
          </p:txBody>
        </p:sp>
        <p:sp>
          <p:nvSpPr>
            <p:cNvPr id="36922" name="Text Box 14"/>
            <p:cNvSpPr txBox="1">
              <a:spLocks noChangeArrowheads="1"/>
            </p:cNvSpPr>
            <p:nvPr/>
          </p:nvSpPr>
          <p:spPr bwMode="auto">
            <a:xfrm>
              <a:off x="5354" y="1116"/>
              <a:ext cx="235" cy="201"/>
            </a:xfrm>
            <a:prstGeom prst="rect">
              <a:avLst/>
            </a:prstGeom>
            <a:noFill/>
            <a:ln w="9525">
              <a:noFill/>
              <a:round/>
              <a:headEnd/>
              <a:tailEnd/>
            </a:ln>
          </p:spPr>
          <p:txBody>
            <a:bodyPr wrap="none" lIns="0" tIns="0" rIns="0" bIns="0">
              <a:prstTxWarp prst="textNoShape">
                <a:avLst/>
              </a:prstTxWarp>
              <a:spAutoFit/>
            </a:bodyPr>
            <a:lstStyle/>
            <a:p>
              <a:pPr>
                <a:lnSpc>
                  <a:spcPct val="93000"/>
                </a:lnSpc>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sz="2200" dirty="0">
                  <a:solidFill>
                    <a:srgbClr val="000000"/>
                  </a:solidFill>
                </a:rPr>
                <a:t>R</a:t>
              </a:r>
              <a:r>
                <a:rPr lang="en-GB" sz="3200" baseline="-33000" dirty="0">
                  <a:solidFill>
                    <a:srgbClr val="000000"/>
                  </a:solidFill>
                </a:rPr>
                <a:t>3</a:t>
              </a:r>
            </a:p>
          </p:txBody>
        </p:sp>
        <p:sp>
          <p:nvSpPr>
            <p:cNvPr id="36923" name="Line 15"/>
            <p:cNvSpPr>
              <a:spLocks noChangeShapeType="1"/>
            </p:cNvSpPr>
            <p:nvPr/>
          </p:nvSpPr>
          <p:spPr bwMode="auto">
            <a:xfrm flipV="1">
              <a:off x="4095" y="937"/>
              <a:ext cx="1123" cy="78"/>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sp>
          <p:nvSpPr>
            <p:cNvPr id="36924" name="Line 16"/>
            <p:cNvSpPr>
              <a:spLocks noChangeShapeType="1"/>
            </p:cNvSpPr>
            <p:nvPr/>
          </p:nvSpPr>
          <p:spPr bwMode="auto">
            <a:xfrm>
              <a:off x="4095" y="1004"/>
              <a:ext cx="1103" cy="168"/>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sp>
          <p:nvSpPr>
            <p:cNvPr id="36925" name="Line 17"/>
            <p:cNvSpPr>
              <a:spLocks noChangeShapeType="1"/>
            </p:cNvSpPr>
            <p:nvPr/>
          </p:nvSpPr>
          <p:spPr bwMode="auto">
            <a:xfrm>
              <a:off x="4095" y="1004"/>
              <a:ext cx="1103" cy="356"/>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pic>
          <p:nvPicPr>
            <p:cNvPr id="36926" name="Picture 18"/>
            <p:cNvPicPr>
              <a:picLocks noChangeAspect="1" noChangeArrowheads="1"/>
            </p:cNvPicPr>
            <p:nvPr/>
          </p:nvPicPr>
          <p:blipFill>
            <a:blip r:embed="rId7"/>
            <a:srcRect/>
            <a:stretch>
              <a:fillRect/>
            </a:stretch>
          </p:blipFill>
          <p:spPr bwMode="auto">
            <a:xfrm>
              <a:off x="5244" y="1308"/>
              <a:ext cx="167" cy="185"/>
            </a:xfrm>
            <a:prstGeom prst="rect">
              <a:avLst/>
            </a:prstGeom>
            <a:noFill/>
            <a:ln w="9525">
              <a:noFill/>
              <a:round/>
              <a:headEnd/>
              <a:tailEnd/>
            </a:ln>
          </p:spPr>
        </p:pic>
        <p:sp>
          <p:nvSpPr>
            <p:cNvPr id="36927" name="Oval 19"/>
            <p:cNvSpPr>
              <a:spLocks noChangeArrowheads="1"/>
            </p:cNvSpPr>
            <p:nvPr/>
          </p:nvSpPr>
          <p:spPr bwMode="auto">
            <a:xfrm>
              <a:off x="5414" y="1012"/>
              <a:ext cx="26" cy="26"/>
            </a:xfrm>
            <a:prstGeom prst="ellipse">
              <a:avLst/>
            </a:prstGeom>
            <a:solidFill>
              <a:srgbClr val="FF0000"/>
            </a:solidFill>
            <a:ln w="9360">
              <a:solidFill>
                <a:srgbClr val="000000"/>
              </a:solidFill>
              <a:round/>
              <a:headEnd/>
              <a:tailEnd/>
            </a:ln>
          </p:spPr>
          <p:txBody>
            <a:bodyPr wrap="none" anchor="ctr">
              <a:prstTxWarp prst="textNoShape">
                <a:avLst/>
              </a:prstTxWarp>
            </a:bodyPr>
            <a:lstStyle/>
            <a:p>
              <a:endParaRPr lang="en-US"/>
            </a:p>
          </p:txBody>
        </p:sp>
        <p:sp>
          <p:nvSpPr>
            <p:cNvPr id="36928" name="Oval 20"/>
            <p:cNvSpPr>
              <a:spLocks noChangeArrowheads="1"/>
            </p:cNvSpPr>
            <p:nvPr/>
          </p:nvSpPr>
          <p:spPr bwMode="auto">
            <a:xfrm>
              <a:off x="5425" y="1398"/>
              <a:ext cx="26" cy="26"/>
            </a:xfrm>
            <a:prstGeom prst="ellipse">
              <a:avLst/>
            </a:prstGeom>
            <a:solidFill>
              <a:srgbClr val="0000FF"/>
            </a:solidFill>
            <a:ln w="9360">
              <a:solidFill>
                <a:srgbClr val="000000"/>
              </a:solidFill>
              <a:round/>
              <a:headEnd/>
              <a:tailEnd/>
            </a:ln>
          </p:spPr>
          <p:txBody>
            <a:bodyPr wrap="none" anchor="ctr">
              <a:prstTxWarp prst="textNoShape">
                <a:avLst/>
              </a:prstTxWarp>
            </a:bodyPr>
            <a:lstStyle/>
            <a:p>
              <a:endParaRPr lang="en-US"/>
            </a:p>
          </p:txBody>
        </p:sp>
      </p:grpSp>
      <p:grpSp>
        <p:nvGrpSpPr>
          <p:cNvPr id="3" name="Group 21"/>
          <p:cNvGrpSpPr>
            <a:grpSpLocks/>
          </p:cNvGrpSpPr>
          <p:nvPr/>
        </p:nvGrpSpPr>
        <p:grpSpPr bwMode="auto">
          <a:xfrm>
            <a:off x="4211638" y="4192588"/>
            <a:ext cx="4518025" cy="3195637"/>
            <a:chOff x="2660" y="2305"/>
            <a:chExt cx="2846" cy="2013"/>
          </a:xfrm>
        </p:grpSpPr>
        <p:grpSp>
          <p:nvGrpSpPr>
            <p:cNvPr id="4" name="Group 22"/>
            <p:cNvGrpSpPr>
              <a:grpSpLocks/>
            </p:cNvGrpSpPr>
            <p:nvPr/>
          </p:nvGrpSpPr>
          <p:grpSpPr bwMode="auto">
            <a:xfrm>
              <a:off x="2785" y="2305"/>
              <a:ext cx="2721" cy="2013"/>
              <a:chOff x="2785" y="2305"/>
              <a:chExt cx="2721" cy="2013"/>
            </a:xfrm>
          </p:grpSpPr>
          <p:sp>
            <p:nvSpPr>
              <p:cNvPr id="36877" name="Text Box 23"/>
              <p:cNvSpPr txBox="1">
                <a:spLocks noChangeArrowheads="1"/>
              </p:cNvSpPr>
              <p:nvPr/>
            </p:nvSpPr>
            <p:spPr bwMode="auto">
              <a:xfrm>
                <a:off x="3865" y="3241"/>
                <a:ext cx="108" cy="234"/>
              </a:xfrm>
              <a:prstGeom prst="rect">
                <a:avLst/>
              </a:prstGeom>
              <a:noFill/>
              <a:ln w="9525">
                <a:noFill/>
                <a:round/>
                <a:headEnd/>
                <a:tailEnd/>
              </a:ln>
            </p:spPr>
            <p:txBody>
              <a:bodyPr lIns="90000" tIns="46800" rIns="90000" bIns="46800">
                <a:prstTxWarp prst="textNoShape">
                  <a:avLst/>
                </a:prstTxWarp>
                <a:spAutoFit/>
              </a:bodyPr>
              <a:lstStyle/>
              <a:p>
                <a:pPr>
                  <a:spcBef>
                    <a:spcPts val="1499"/>
                  </a:spcBef>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i="1" dirty="0" err="1">
                    <a:solidFill>
                      <a:srgbClr val="000000"/>
                    </a:solidFill>
                  </a:rPr>
                  <a:t>t</a:t>
                </a:r>
                <a:endParaRPr lang="en-GB" i="1" dirty="0">
                  <a:solidFill>
                    <a:srgbClr val="000000"/>
                  </a:solidFill>
                </a:endParaRPr>
              </a:p>
            </p:txBody>
          </p:sp>
          <p:grpSp>
            <p:nvGrpSpPr>
              <p:cNvPr id="5" name="Group 24"/>
              <p:cNvGrpSpPr>
                <a:grpSpLocks/>
              </p:cNvGrpSpPr>
              <p:nvPr/>
            </p:nvGrpSpPr>
            <p:grpSpPr bwMode="auto">
              <a:xfrm>
                <a:off x="2785" y="2305"/>
                <a:ext cx="2721" cy="2013"/>
                <a:chOff x="2785" y="2305"/>
                <a:chExt cx="2721" cy="2013"/>
              </a:xfrm>
            </p:grpSpPr>
            <p:sp>
              <p:nvSpPr>
                <p:cNvPr id="36879" name="Line 25"/>
                <p:cNvSpPr>
                  <a:spLocks noChangeShapeType="1"/>
                </p:cNvSpPr>
                <p:nvPr/>
              </p:nvSpPr>
              <p:spPr bwMode="auto">
                <a:xfrm flipV="1">
                  <a:off x="2839" y="2309"/>
                  <a:ext cx="1" cy="1034"/>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grpSp>
              <p:nvGrpSpPr>
                <p:cNvPr id="6" name="Group 26"/>
                <p:cNvGrpSpPr>
                  <a:grpSpLocks/>
                </p:cNvGrpSpPr>
                <p:nvPr/>
              </p:nvGrpSpPr>
              <p:grpSpPr bwMode="auto">
                <a:xfrm>
                  <a:off x="2785" y="2305"/>
                  <a:ext cx="2721" cy="2013"/>
                  <a:chOff x="2785" y="2305"/>
                  <a:chExt cx="2721" cy="2013"/>
                </a:xfrm>
              </p:grpSpPr>
              <p:grpSp>
                <p:nvGrpSpPr>
                  <p:cNvPr id="7" name="Group 27"/>
                  <p:cNvGrpSpPr>
                    <a:grpSpLocks/>
                  </p:cNvGrpSpPr>
                  <p:nvPr/>
                </p:nvGrpSpPr>
                <p:grpSpPr bwMode="auto">
                  <a:xfrm>
                    <a:off x="2785" y="2305"/>
                    <a:ext cx="2721" cy="2013"/>
                    <a:chOff x="2785" y="2305"/>
                    <a:chExt cx="2721" cy="2013"/>
                  </a:xfrm>
                </p:grpSpPr>
                <p:grpSp>
                  <p:nvGrpSpPr>
                    <p:cNvPr id="8" name="Group 28"/>
                    <p:cNvGrpSpPr>
                      <a:grpSpLocks/>
                    </p:cNvGrpSpPr>
                    <p:nvPr/>
                  </p:nvGrpSpPr>
                  <p:grpSpPr bwMode="auto">
                    <a:xfrm>
                      <a:off x="2785" y="2305"/>
                      <a:ext cx="2721" cy="1050"/>
                      <a:chOff x="2785" y="2305"/>
                      <a:chExt cx="2721" cy="1050"/>
                    </a:xfrm>
                  </p:grpSpPr>
                  <p:grpSp>
                    <p:nvGrpSpPr>
                      <p:cNvPr id="9" name="Group 29"/>
                      <p:cNvGrpSpPr>
                        <a:grpSpLocks/>
                      </p:cNvGrpSpPr>
                      <p:nvPr/>
                    </p:nvGrpSpPr>
                    <p:grpSpPr bwMode="auto">
                      <a:xfrm>
                        <a:off x="2981" y="2383"/>
                        <a:ext cx="2060" cy="796"/>
                        <a:chOff x="2981" y="2383"/>
                        <a:chExt cx="2060" cy="796"/>
                      </a:xfrm>
                    </p:grpSpPr>
                    <p:sp>
                      <p:nvSpPr>
                        <p:cNvPr id="36908" name="Line 30"/>
                        <p:cNvSpPr>
                          <a:spLocks noChangeShapeType="1"/>
                        </p:cNvSpPr>
                        <p:nvPr/>
                      </p:nvSpPr>
                      <p:spPr bwMode="auto">
                        <a:xfrm>
                          <a:off x="2981" y="2383"/>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sp>
                      <p:nvSpPr>
                        <p:cNvPr id="36909" name="Line 31"/>
                        <p:cNvSpPr>
                          <a:spLocks noChangeShapeType="1"/>
                        </p:cNvSpPr>
                        <p:nvPr/>
                      </p:nvSpPr>
                      <p:spPr bwMode="auto">
                        <a:xfrm>
                          <a:off x="2981" y="2542"/>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sp>
                      <p:nvSpPr>
                        <p:cNvPr id="36910" name="Line 32"/>
                        <p:cNvSpPr>
                          <a:spLocks noChangeShapeType="1"/>
                        </p:cNvSpPr>
                        <p:nvPr/>
                      </p:nvSpPr>
                      <p:spPr bwMode="auto">
                        <a:xfrm>
                          <a:off x="2981" y="2701"/>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sp>
                      <p:nvSpPr>
                        <p:cNvPr id="36911" name="Line 33"/>
                        <p:cNvSpPr>
                          <a:spLocks noChangeShapeType="1"/>
                        </p:cNvSpPr>
                        <p:nvPr/>
                      </p:nvSpPr>
                      <p:spPr bwMode="auto">
                        <a:xfrm>
                          <a:off x="2981" y="2861"/>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sp>
                      <p:nvSpPr>
                        <p:cNvPr id="36912" name="Line 34"/>
                        <p:cNvSpPr>
                          <a:spLocks noChangeShapeType="1"/>
                        </p:cNvSpPr>
                        <p:nvPr/>
                      </p:nvSpPr>
                      <p:spPr bwMode="auto">
                        <a:xfrm>
                          <a:off x="2981" y="3020"/>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sp>
                      <p:nvSpPr>
                        <p:cNvPr id="36913" name="Line 35"/>
                        <p:cNvSpPr>
                          <a:spLocks noChangeShapeType="1"/>
                        </p:cNvSpPr>
                        <p:nvPr/>
                      </p:nvSpPr>
                      <p:spPr bwMode="auto">
                        <a:xfrm>
                          <a:off x="2981" y="3179"/>
                          <a:ext cx="2061" cy="1"/>
                        </a:xfrm>
                        <a:prstGeom prst="line">
                          <a:avLst/>
                        </a:prstGeom>
                        <a:noFill/>
                        <a:ln w="31680">
                          <a:solidFill>
                            <a:srgbClr val="000000"/>
                          </a:solidFill>
                          <a:miter lim="800000"/>
                          <a:headEnd/>
                          <a:tailEnd/>
                        </a:ln>
                      </p:spPr>
                      <p:txBody>
                        <a:bodyPr>
                          <a:prstTxWarp prst="textNoShape">
                            <a:avLst/>
                          </a:prstTxWarp>
                        </a:bodyPr>
                        <a:lstStyle/>
                        <a:p>
                          <a:endParaRPr lang="en-US"/>
                        </a:p>
                      </p:txBody>
                    </p:sp>
                  </p:grpSp>
                  <p:sp>
                    <p:nvSpPr>
                      <p:cNvPr id="36893" name="Line 36"/>
                      <p:cNvSpPr>
                        <a:spLocks noChangeShapeType="1"/>
                      </p:cNvSpPr>
                      <p:nvPr/>
                    </p:nvSpPr>
                    <p:spPr bwMode="auto">
                      <a:xfrm>
                        <a:off x="2785" y="3254"/>
                        <a:ext cx="1226" cy="1"/>
                      </a:xfrm>
                      <a:prstGeom prst="line">
                        <a:avLst/>
                      </a:prstGeom>
                      <a:noFill/>
                      <a:ln w="9360">
                        <a:solidFill>
                          <a:srgbClr val="000000"/>
                        </a:solidFill>
                        <a:miter lim="800000"/>
                        <a:headEnd/>
                        <a:tailEnd type="triangle" w="med" len="med"/>
                      </a:ln>
                    </p:spPr>
                    <p:txBody>
                      <a:bodyPr>
                        <a:prstTxWarp prst="textNoShape">
                          <a:avLst/>
                        </a:prstTxWarp>
                      </a:bodyPr>
                      <a:lstStyle/>
                      <a:p>
                        <a:endParaRPr lang="en-US"/>
                      </a:p>
                    </p:txBody>
                  </p:sp>
                  <p:grpSp>
                    <p:nvGrpSpPr>
                      <p:cNvPr id="10" name="Group 37"/>
                      <p:cNvGrpSpPr>
                        <a:grpSpLocks/>
                      </p:cNvGrpSpPr>
                      <p:nvPr/>
                    </p:nvGrpSpPr>
                    <p:grpSpPr bwMode="auto">
                      <a:xfrm>
                        <a:off x="3153" y="2383"/>
                        <a:ext cx="1791" cy="888"/>
                        <a:chOff x="3153" y="2383"/>
                        <a:chExt cx="1791" cy="888"/>
                      </a:xfrm>
                    </p:grpSpPr>
                    <p:sp>
                      <p:nvSpPr>
                        <p:cNvPr id="36897" name="Line 38"/>
                        <p:cNvSpPr>
                          <a:spLocks noChangeShapeType="1"/>
                        </p:cNvSpPr>
                        <p:nvPr/>
                      </p:nvSpPr>
                      <p:spPr bwMode="auto">
                        <a:xfrm>
                          <a:off x="3153"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898" name="Line 39"/>
                        <p:cNvSpPr>
                          <a:spLocks noChangeShapeType="1"/>
                        </p:cNvSpPr>
                        <p:nvPr/>
                      </p:nvSpPr>
                      <p:spPr bwMode="auto">
                        <a:xfrm>
                          <a:off x="3332"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899" name="Line 40"/>
                        <p:cNvSpPr>
                          <a:spLocks noChangeShapeType="1"/>
                        </p:cNvSpPr>
                        <p:nvPr/>
                      </p:nvSpPr>
                      <p:spPr bwMode="auto">
                        <a:xfrm>
                          <a:off x="3511"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0" name="Line 41"/>
                        <p:cNvSpPr>
                          <a:spLocks noChangeShapeType="1"/>
                        </p:cNvSpPr>
                        <p:nvPr/>
                      </p:nvSpPr>
                      <p:spPr bwMode="auto">
                        <a:xfrm>
                          <a:off x="3690"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1" name="Line 42"/>
                        <p:cNvSpPr>
                          <a:spLocks noChangeShapeType="1"/>
                        </p:cNvSpPr>
                        <p:nvPr/>
                      </p:nvSpPr>
                      <p:spPr bwMode="auto">
                        <a:xfrm>
                          <a:off x="3869"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2" name="Line 43"/>
                        <p:cNvSpPr>
                          <a:spLocks noChangeShapeType="1"/>
                        </p:cNvSpPr>
                        <p:nvPr/>
                      </p:nvSpPr>
                      <p:spPr bwMode="auto">
                        <a:xfrm>
                          <a:off x="4048"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3" name="Line 44"/>
                        <p:cNvSpPr>
                          <a:spLocks noChangeShapeType="1"/>
                        </p:cNvSpPr>
                        <p:nvPr/>
                      </p:nvSpPr>
                      <p:spPr bwMode="auto">
                        <a:xfrm>
                          <a:off x="4227"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4" name="Line 45"/>
                        <p:cNvSpPr>
                          <a:spLocks noChangeShapeType="1"/>
                        </p:cNvSpPr>
                        <p:nvPr/>
                      </p:nvSpPr>
                      <p:spPr bwMode="auto">
                        <a:xfrm>
                          <a:off x="4406"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5" name="Line 46"/>
                        <p:cNvSpPr>
                          <a:spLocks noChangeShapeType="1"/>
                        </p:cNvSpPr>
                        <p:nvPr/>
                      </p:nvSpPr>
                      <p:spPr bwMode="auto">
                        <a:xfrm>
                          <a:off x="4585"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6" name="Line 47"/>
                        <p:cNvSpPr>
                          <a:spLocks noChangeShapeType="1"/>
                        </p:cNvSpPr>
                        <p:nvPr/>
                      </p:nvSpPr>
                      <p:spPr bwMode="auto">
                        <a:xfrm>
                          <a:off x="4764"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sp>
                      <p:nvSpPr>
                        <p:cNvPr id="36907" name="Line 48"/>
                        <p:cNvSpPr>
                          <a:spLocks noChangeShapeType="1"/>
                        </p:cNvSpPr>
                        <p:nvPr/>
                      </p:nvSpPr>
                      <p:spPr bwMode="auto">
                        <a:xfrm>
                          <a:off x="4944" y="2383"/>
                          <a:ext cx="1" cy="889"/>
                        </a:xfrm>
                        <a:prstGeom prst="line">
                          <a:avLst/>
                        </a:prstGeom>
                        <a:noFill/>
                        <a:ln w="9360">
                          <a:solidFill>
                            <a:srgbClr val="000000"/>
                          </a:solidFill>
                          <a:prstDash val="dash"/>
                          <a:miter lim="800000"/>
                          <a:headEnd/>
                          <a:tailEnd/>
                        </a:ln>
                      </p:spPr>
                      <p:txBody>
                        <a:bodyPr>
                          <a:prstTxWarp prst="textNoShape">
                            <a:avLst/>
                          </a:prstTxWarp>
                        </a:bodyPr>
                        <a:lstStyle/>
                        <a:p>
                          <a:endParaRPr lang="en-US"/>
                        </a:p>
                      </p:txBody>
                    </p:sp>
                  </p:grpSp>
                  <p:sp>
                    <p:nvSpPr>
                      <p:cNvPr id="36895" name="Text Box 49"/>
                      <p:cNvSpPr txBox="1">
                        <a:spLocks noChangeArrowheads="1"/>
                      </p:cNvSpPr>
                      <p:nvPr/>
                    </p:nvSpPr>
                    <p:spPr bwMode="auto">
                      <a:xfrm>
                        <a:off x="5086" y="2305"/>
                        <a:ext cx="349" cy="234"/>
                      </a:xfrm>
                      <a:prstGeom prst="rect">
                        <a:avLst/>
                      </a:prstGeom>
                      <a:noFill/>
                      <a:ln w="9525">
                        <a:noFill/>
                        <a:round/>
                        <a:headEnd/>
                        <a:tailEnd/>
                      </a:ln>
                    </p:spPr>
                    <p:txBody>
                      <a:bodyPr wrap="none" lIns="90000" tIns="46800" rIns="90000" bIns="46800">
                        <a:prstTxWarp prst="textNoShape">
                          <a:avLst/>
                        </a:prstTxWarp>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dirty="0">
                            <a:solidFill>
                              <a:srgbClr val="000000"/>
                            </a:solidFill>
                          </a:rPr>
                          <a:t>hot</a:t>
                        </a:r>
                      </a:p>
                    </p:txBody>
                  </p:sp>
                  <p:sp>
                    <p:nvSpPr>
                      <p:cNvPr id="36896" name="Text Box 50"/>
                      <p:cNvSpPr txBox="1">
                        <a:spLocks noChangeArrowheads="1"/>
                      </p:cNvSpPr>
                      <p:nvPr/>
                    </p:nvSpPr>
                    <p:spPr bwMode="auto">
                      <a:xfrm>
                        <a:off x="5060" y="3121"/>
                        <a:ext cx="446" cy="234"/>
                      </a:xfrm>
                      <a:prstGeom prst="rect">
                        <a:avLst/>
                      </a:prstGeom>
                      <a:noFill/>
                      <a:ln w="9525">
                        <a:noFill/>
                        <a:round/>
                        <a:headEnd/>
                        <a:tailEnd/>
                      </a:ln>
                    </p:spPr>
                    <p:txBody>
                      <a:bodyPr wrap="none" lIns="90000" tIns="46800" rIns="90000" bIns="46800">
                        <a:prstTxWarp prst="textNoShape">
                          <a:avLst/>
                        </a:prstTxWarp>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dirty="0">
                            <a:solidFill>
                              <a:srgbClr val="000000"/>
                            </a:solidFill>
                          </a:rPr>
                          <a:t>300K</a:t>
                        </a:r>
                      </a:p>
                    </p:txBody>
                  </p:sp>
                </p:grpSp>
                <p:grpSp>
                  <p:nvGrpSpPr>
                    <p:cNvPr id="11" name="Group 51"/>
                    <p:cNvGrpSpPr>
                      <a:grpSpLocks/>
                    </p:cNvGrpSpPr>
                    <p:nvPr/>
                  </p:nvGrpSpPr>
                  <p:grpSpPr bwMode="auto">
                    <a:xfrm>
                      <a:off x="4301" y="3271"/>
                      <a:ext cx="617" cy="1047"/>
                      <a:chOff x="4301" y="3271"/>
                      <a:chExt cx="617" cy="1047"/>
                    </a:xfrm>
                  </p:grpSpPr>
                  <p:sp>
                    <p:nvSpPr>
                      <p:cNvPr id="36887" name="Text Box 52"/>
                      <p:cNvSpPr txBox="1">
                        <a:spLocks noChangeArrowheads="1"/>
                      </p:cNvSpPr>
                      <p:nvPr/>
                    </p:nvSpPr>
                    <p:spPr bwMode="auto">
                      <a:xfrm>
                        <a:off x="4301" y="3360"/>
                        <a:ext cx="446" cy="960"/>
                      </a:xfrm>
                      <a:prstGeom prst="rect">
                        <a:avLst/>
                      </a:prstGeom>
                      <a:noFill/>
                      <a:ln w="9525">
                        <a:noFill/>
                        <a:round/>
                        <a:headEnd/>
                        <a:tailEnd/>
                      </a:ln>
                    </p:spPr>
                    <p:txBody>
                      <a:bodyPr wrap="none" anchor="ctr">
                        <a:prstTxWarp prst="textNoShape">
                          <a:avLst/>
                        </a:prstTxWarp>
                      </a:bodyPr>
                      <a:lstStyle/>
                      <a:p>
                        <a:endParaRPr lang="en-US"/>
                      </a:p>
                    </p:txBody>
                  </p:sp>
                  <p:sp>
                    <p:nvSpPr>
                      <p:cNvPr id="36888" name="Line 53"/>
                      <p:cNvSpPr>
                        <a:spLocks noChangeShapeType="1"/>
                      </p:cNvSpPr>
                      <p:nvPr/>
                    </p:nvSpPr>
                    <p:spPr bwMode="auto">
                      <a:xfrm flipV="1">
                        <a:off x="4600" y="3271"/>
                        <a:ext cx="147" cy="126"/>
                      </a:xfrm>
                      <a:prstGeom prst="line">
                        <a:avLst/>
                      </a:prstGeom>
                      <a:noFill/>
                      <a:ln w="9360">
                        <a:solidFill>
                          <a:srgbClr val="333399"/>
                        </a:solidFill>
                        <a:miter lim="800000"/>
                        <a:headEnd/>
                        <a:tailEnd type="triangle" w="med" len="med"/>
                      </a:ln>
                    </p:spPr>
                    <p:txBody>
                      <a:bodyPr>
                        <a:prstTxWarp prst="textNoShape">
                          <a:avLst/>
                        </a:prstTxWarp>
                      </a:bodyPr>
                      <a:lstStyle/>
                      <a:p>
                        <a:endParaRPr lang="en-US"/>
                      </a:p>
                    </p:txBody>
                  </p:sp>
                  <p:sp>
                    <p:nvSpPr>
                      <p:cNvPr id="36889" name="Line 54"/>
                      <p:cNvSpPr>
                        <a:spLocks noChangeShapeType="1"/>
                      </p:cNvSpPr>
                      <p:nvPr/>
                    </p:nvSpPr>
                    <p:spPr bwMode="auto">
                      <a:xfrm flipV="1">
                        <a:off x="4551" y="3271"/>
                        <a:ext cx="24" cy="126"/>
                      </a:xfrm>
                      <a:prstGeom prst="line">
                        <a:avLst/>
                      </a:prstGeom>
                      <a:noFill/>
                      <a:ln w="9360">
                        <a:solidFill>
                          <a:srgbClr val="333399"/>
                        </a:solidFill>
                        <a:miter lim="800000"/>
                        <a:headEnd/>
                        <a:tailEnd type="triangle" w="med" len="med"/>
                      </a:ln>
                    </p:spPr>
                    <p:txBody>
                      <a:bodyPr>
                        <a:prstTxWarp prst="textNoShape">
                          <a:avLst/>
                        </a:prstTxWarp>
                      </a:bodyPr>
                      <a:lstStyle/>
                      <a:p>
                        <a:endParaRPr lang="en-US"/>
                      </a:p>
                    </p:txBody>
                  </p:sp>
                  <p:sp>
                    <p:nvSpPr>
                      <p:cNvPr id="36890" name="Line 55"/>
                      <p:cNvSpPr>
                        <a:spLocks noChangeShapeType="1"/>
                      </p:cNvSpPr>
                      <p:nvPr/>
                    </p:nvSpPr>
                    <p:spPr bwMode="auto">
                      <a:xfrm flipV="1">
                        <a:off x="4674" y="3271"/>
                        <a:ext cx="245" cy="126"/>
                      </a:xfrm>
                      <a:prstGeom prst="line">
                        <a:avLst/>
                      </a:prstGeom>
                      <a:noFill/>
                      <a:ln w="9360">
                        <a:solidFill>
                          <a:srgbClr val="333399"/>
                        </a:solidFill>
                        <a:miter lim="800000"/>
                        <a:headEnd/>
                        <a:tailEnd type="triangle" w="med" len="med"/>
                      </a:ln>
                    </p:spPr>
                    <p:txBody>
                      <a:bodyPr>
                        <a:prstTxWarp prst="textNoShape">
                          <a:avLst/>
                        </a:prstTxWarp>
                      </a:bodyPr>
                      <a:lstStyle/>
                      <a:p>
                        <a:endParaRPr lang="en-US"/>
                      </a:p>
                    </p:txBody>
                  </p:sp>
                  <p:sp>
                    <p:nvSpPr>
                      <p:cNvPr id="36891" name="Line 56"/>
                      <p:cNvSpPr>
                        <a:spLocks noChangeShapeType="1"/>
                      </p:cNvSpPr>
                      <p:nvPr/>
                    </p:nvSpPr>
                    <p:spPr bwMode="auto">
                      <a:xfrm flipH="1" flipV="1">
                        <a:off x="4384" y="3271"/>
                        <a:ext cx="115" cy="126"/>
                      </a:xfrm>
                      <a:prstGeom prst="line">
                        <a:avLst/>
                      </a:prstGeom>
                      <a:noFill/>
                      <a:ln w="9360">
                        <a:solidFill>
                          <a:srgbClr val="333399"/>
                        </a:solidFill>
                        <a:miter lim="800000"/>
                        <a:headEnd/>
                        <a:tailEnd type="triangle" w="med" len="med"/>
                      </a:ln>
                    </p:spPr>
                    <p:txBody>
                      <a:bodyPr>
                        <a:prstTxWarp prst="textNoShape">
                          <a:avLst/>
                        </a:prstTxWarp>
                      </a:bodyPr>
                      <a:lstStyle/>
                      <a:p>
                        <a:endParaRPr lang="en-US"/>
                      </a:p>
                    </p:txBody>
                  </p:sp>
                </p:grpSp>
              </p:grpSp>
              <p:sp>
                <p:nvSpPr>
                  <p:cNvPr id="36883" name="Freeform 57"/>
                  <p:cNvSpPr>
                    <a:spLocks noChangeArrowheads="1"/>
                  </p:cNvSpPr>
                  <p:nvPr/>
                </p:nvSpPr>
                <p:spPr bwMode="auto">
                  <a:xfrm>
                    <a:off x="2981" y="2544"/>
                    <a:ext cx="2061" cy="630"/>
                  </a:xfrm>
                  <a:custGeom>
                    <a:avLst/>
                    <a:gdLst>
                      <a:gd name="T0" fmla="*/ 0 w 4032"/>
                      <a:gd name="T1" fmla="*/ 0 h 1632"/>
                      <a:gd name="T2" fmla="*/ 1 w 4032"/>
                      <a:gd name="T3" fmla="*/ 0 h 1632"/>
                      <a:gd name="T4" fmla="*/ 1 w 4032"/>
                      <a:gd name="T5" fmla="*/ 0 h 1632"/>
                      <a:gd name="T6" fmla="*/ 1 w 4032"/>
                      <a:gd name="T7" fmla="*/ 0 h 1632"/>
                      <a:gd name="T8" fmla="*/ 1 w 4032"/>
                      <a:gd name="T9" fmla="*/ 0 h 1632"/>
                      <a:gd name="T10" fmla="*/ 1 w 4032"/>
                      <a:gd name="T11" fmla="*/ 0 h 1632"/>
                      <a:gd name="T12" fmla="*/ 1 w 4032"/>
                      <a:gd name="T13" fmla="*/ 0 h 1632"/>
                      <a:gd name="T14" fmla="*/ 1 w 4032"/>
                      <a:gd name="T15" fmla="*/ 0 h 1632"/>
                      <a:gd name="T16" fmla="*/ 1 w 4032"/>
                      <a:gd name="T17" fmla="*/ 0 h 1632"/>
                      <a:gd name="T18" fmla="*/ 1 w 4032"/>
                      <a:gd name="T19" fmla="*/ 0 h 1632"/>
                      <a:gd name="T20" fmla="*/ 1 w 4032"/>
                      <a:gd name="T21" fmla="*/ 0 h 1632"/>
                      <a:gd name="T22" fmla="*/ 1 w 4032"/>
                      <a:gd name="T23" fmla="*/ 0 h 1632"/>
                      <a:gd name="T24" fmla="*/ 1 w 4032"/>
                      <a:gd name="T25" fmla="*/ 0 h 1632"/>
                      <a:gd name="T26" fmla="*/ 1 w 4032"/>
                      <a:gd name="T27" fmla="*/ 0 h 16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2"/>
                      <a:gd name="T43" fmla="*/ 0 h 1632"/>
                      <a:gd name="T44" fmla="*/ 4032 w 4032"/>
                      <a:gd name="T45" fmla="*/ 1632 h 16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2" h="1632">
                        <a:moveTo>
                          <a:pt x="0" y="1632"/>
                        </a:moveTo>
                        <a:lnTo>
                          <a:pt x="336" y="1632"/>
                        </a:lnTo>
                        <a:lnTo>
                          <a:pt x="336" y="1248"/>
                        </a:lnTo>
                        <a:lnTo>
                          <a:pt x="1392" y="1248"/>
                        </a:lnTo>
                        <a:lnTo>
                          <a:pt x="1392" y="816"/>
                        </a:lnTo>
                        <a:lnTo>
                          <a:pt x="2064" y="816"/>
                        </a:lnTo>
                        <a:lnTo>
                          <a:pt x="2064" y="1248"/>
                        </a:lnTo>
                        <a:lnTo>
                          <a:pt x="2784" y="1248"/>
                        </a:lnTo>
                        <a:lnTo>
                          <a:pt x="2784" y="816"/>
                        </a:lnTo>
                        <a:lnTo>
                          <a:pt x="3120" y="816"/>
                        </a:lnTo>
                        <a:lnTo>
                          <a:pt x="3120" y="432"/>
                        </a:lnTo>
                        <a:lnTo>
                          <a:pt x="3504" y="432"/>
                        </a:lnTo>
                        <a:lnTo>
                          <a:pt x="3504" y="0"/>
                        </a:lnTo>
                        <a:lnTo>
                          <a:pt x="4032" y="0"/>
                        </a:lnTo>
                      </a:path>
                    </a:pathLst>
                  </a:custGeom>
                  <a:noFill/>
                  <a:ln w="63360">
                    <a:solidFill>
                      <a:srgbClr val="333399"/>
                    </a:solidFill>
                    <a:round/>
                    <a:headEnd/>
                    <a:tailEnd/>
                  </a:ln>
                </p:spPr>
                <p:txBody>
                  <a:bodyPr wrap="none" anchor="ctr">
                    <a:prstTxWarp prst="textNoShape">
                      <a:avLst/>
                    </a:prstTxWarp>
                  </a:bodyPr>
                  <a:lstStyle/>
                  <a:p>
                    <a:endParaRPr lang="en-US"/>
                  </a:p>
                </p:txBody>
              </p:sp>
              <p:sp>
                <p:nvSpPr>
                  <p:cNvPr id="36884" name="Freeform 58"/>
                  <p:cNvSpPr>
                    <a:spLocks noChangeArrowheads="1"/>
                  </p:cNvSpPr>
                  <p:nvPr/>
                </p:nvSpPr>
                <p:spPr bwMode="auto">
                  <a:xfrm>
                    <a:off x="2981" y="2379"/>
                    <a:ext cx="2061" cy="648"/>
                  </a:xfrm>
                  <a:custGeom>
                    <a:avLst/>
                    <a:gdLst>
                      <a:gd name="T0" fmla="*/ 0 w 4032"/>
                      <a:gd name="T1" fmla="*/ 0 h 1680"/>
                      <a:gd name="T2" fmla="*/ 1 w 4032"/>
                      <a:gd name="T3" fmla="*/ 0 h 1680"/>
                      <a:gd name="T4" fmla="*/ 1 w 4032"/>
                      <a:gd name="T5" fmla="*/ 0 h 1680"/>
                      <a:gd name="T6" fmla="*/ 1 w 4032"/>
                      <a:gd name="T7" fmla="*/ 0 h 1680"/>
                      <a:gd name="T8" fmla="*/ 1 w 4032"/>
                      <a:gd name="T9" fmla="*/ 0 h 1680"/>
                      <a:gd name="T10" fmla="*/ 1 w 4032"/>
                      <a:gd name="T11" fmla="*/ 0 h 1680"/>
                      <a:gd name="T12" fmla="*/ 1 w 4032"/>
                      <a:gd name="T13" fmla="*/ 0 h 1680"/>
                      <a:gd name="T14" fmla="*/ 1 w 4032"/>
                      <a:gd name="T15" fmla="*/ 0 h 1680"/>
                      <a:gd name="T16" fmla="*/ 1 w 4032"/>
                      <a:gd name="T17" fmla="*/ 0 h 1680"/>
                      <a:gd name="T18" fmla="*/ 1 w 4032"/>
                      <a:gd name="T19" fmla="*/ 0 h 1680"/>
                      <a:gd name="T20" fmla="*/ 1 w 4032"/>
                      <a:gd name="T21" fmla="*/ 0 h 1680"/>
                      <a:gd name="T22" fmla="*/ 1 w 4032"/>
                      <a:gd name="T23" fmla="*/ 0 h 1680"/>
                      <a:gd name="T24" fmla="*/ 1 w 4032"/>
                      <a:gd name="T25" fmla="*/ 0 h 1680"/>
                      <a:gd name="T26" fmla="*/ 1 w 4032"/>
                      <a:gd name="T27" fmla="*/ 0 h 16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2"/>
                      <a:gd name="T43" fmla="*/ 0 h 1680"/>
                      <a:gd name="T44" fmla="*/ 4032 w 4032"/>
                      <a:gd name="T45" fmla="*/ 1680 h 16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2" h="1680">
                        <a:moveTo>
                          <a:pt x="0" y="0"/>
                        </a:moveTo>
                        <a:lnTo>
                          <a:pt x="672" y="0"/>
                        </a:lnTo>
                        <a:lnTo>
                          <a:pt x="672" y="432"/>
                        </a:lnTo>
                        <a:lnTo>
                          <a:pt x="1056" y="432"/>
                        </a:lnTo>
                        <a:lnTo>
                          <a:pt x="1056" y="864"/>
                        </a:lnTo>
                        <a:lnTo>
                          <a:pt x="1392" y="864"/>
                        </a:lnTo>
                        <a:lnTo>
                          <a:pt x="1392" y="432"/>
                        </a:lnTo>
                        <a:lnTo>
                          <a:pt x="2064" y="432"/>
                        </a:lnTo>
                        <a:lnTo>
                          <a:pt x="2064" y="864"/>
                        </a:lnTo>
                        <a:lnTo>
                          <a:pt x="2448" y="864"/>
                        </a:lnTo>
                        <a:lnTo>
                          <a:pt x="2448" y="1248"/>
                        </a:lnTo>
                        <a:lnTo>
                          <a:pt x="2832" y="1248"/>
                        </a:lnTo>
                        <a:lnTo>
                          <a:pt x="2832" y="1680"/>
                        </a:lnTo>
                        <a:lnTo>
                          <a:pt x="4032" y="1680"/>
                        </a:lnTo>
                      </a:path>
                    </a:pathLst>
                  </a:custGeom>
                  <a:noFill/>
                  <a:ln w="63360">
                    <a:solidFill>
                      <a:srgbClr val="FF0327"/>
                    </a:solidFill>
                    <a:round/>
                    <a:headEnd/>
                    <a:tailEnd/>
                  </a:ln>
                </p:spPr>
                <p:txBody>
                  <a:bodyPr wrap="none" anchor="ctr">
                    <a:prstTxWarp prst="textNoShape">
                      <a:avLst/>
                    </a:prstTxWarp>
                  </a:bodyPr>
                  <a:lstStyle/>
                  <a:p>
                    <a:endParaRPr lang="en-US"/>
                  </a:p>
                </p:txBody>
              </p:sp>
            </p:grpSp>
            <p:sp>
              <p:nvSpPr>
                <p:cNvPr id="36881" name="Line 59"/>
                <p:cNvSpPr>
                  <a:spLocks noChangeShapeType="1"/>
                </p:cNvSpPr>
                <p:nvPr/>
              </p:nvSpPr>
              <p:spPr bwMode="auto">
                <a:xfrm>
                  <a:off x="3352" y="2368"/>
                  <a:ext cx="1" cy="192"/>
                </a:xfrm>
                <a:prstGeom prst="line">
                  <a:avLst/>
                </a:prstGeom>
                <a:noFill/>
                <a:ln w="22320">
                  <a:solidFill>
                    <a:srgbClr val="000000"/>
                  </a:solidFill>
                  <a:miter lim="800000"/>
                  <a:headEnd type="triangle" w="med" len="med"/>
                  <a:tailEnd type="triangle" w="med" len="med"/>
                </a:ln>
              </p:spPr>
              <p:txBody>
                <a:bodyPr>
                  <a:prstTxWarp prst="textNoShape">
                    <a:avLst/>
                  </a:prstTxWarp>
                </a:bodyPr>
                <a:lstStyle/>
                <a:p>
                  <a:endParaRPr lang="en-US"/>
                </a:p>
              </p:txBody>
            </p:sp>
          </p:grpSp>
        </p:grpSp>
        <p:sp>
          <p:nvSpPr>
            <p:cNvPr id="36874" name="Text Box 60"/>
            <p:cNvSpPr txBox="1">
              <a:spLocks noChangeArrowheads="1"/>
            </p:cNvSpPr>
            <p:nvPr/>
          </p:nvSpPr>
          <p:spPr bwMode="auto">
            <a:xfrm>
              <a:off x="3842" y="3478"/>
              <a:ext cx="1381" cy="212"/>
            </a:xfrm>
            <a:prstGeom prst="rect">
              <a:avLst/>
            </a:prstGeom>
            <a:noFill/>
            <a:ln w="9525">
              <a:noFill/>
              <a:round/>
              <a:headEnd/>
              <a:tailEnd/>
            </a:ln>
          </p:spPr>
          <p:txBody>
            <a:bodyPr wrap="none" lIns="90000" tIns="45000" rIns="90000" bIns="45000">
              <a:prstTxWarp prst="textNoShape">
                <a:avLst/>
              </a:prstTxWarp>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sz="1600" dirty="0">
                  <a:solidFill>
                    <a:srgbClr val="000000"/>
                  </a:solidFill>
                </a:rPr>
                <a:t>Exchange  attempts</a:t>
              </a:r>
            </a:p>
          </p:txBody>
        </p:sp>
        <p:sp>
          <p:nvSpPr>
            <p:cNvPr id="36875" name="Text Box 61"/>
            <p:cNvSpPr txBox="1">
              <a:spLocks noChangeArrowheads="1"/>
            </p:cNvSpPr>
            <p:nvPr/>
          </p:nvSpPr>
          <p:spPr bwMode="auto">
            <a:xfrm>
              <a:off x="2660" y="2504"/>
              <a:ext cx="176" cy="232"/>
            </a:xfrm>
            <a:prstGeom prst="rect">
              <a:avLst/>
            </a:prstGeom>
            <a:noFill/>
            <a:ln w="9525">
              <a:noFill/>
              <a:round/>
              <a:headEnd/>
              <a:tailEnd/>
            </a:ln>
          </p:spPr>
          <p:txBody>
            <a:bodyPr wrap="none" lIns="90000" tIns="45000" rIns="90000" bIns="45000">
              <a:prstTxWarp prst="textNoShape">
                <a:avLst/>
              </a:prstTxWarp>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dirty="0">
                  <a:solidFill>
                    <a:srgbClr val="000000"/>
                  </a:solidFill>
                </a:rPr>
                <a:t>T</a:t>
              </a:r>
            </a:p>
          </p:txBody>
        </p:sp>
        <p:sp>
          <p:nvSpPr>
            <p:cNvPr id="36876" name="Text Box 62"/>
            <p:cNvSpPr txBox="1">
              <a:spLocks noChangeArrowheads="1"/>
            </p:cNvSpPr>
            <p:nvPr/>
          </p:nvSpPr>
          <p:spPr bwMode="auto">
            <a:xfrm>
              <a:off x="3192" y="3056"/>
              <a:ext cx="164" cy="232"/>
            </a:xfrm>
            <a:prstGeom prst="rect">
              <a:avLst/>
            </a:prstGeom>
            <a:noFill/>
            <a:ln w="9525">
              <a:noFill/>
              <a:round/>
              <a:headEnd/>
              <a:tailEnd/>
            </a:ln>
          </p:spPr>
          <p:txBody>
            <a:bodyPr wrap="none" lIns="90000" tIns="45000" rIns="90000" bIns="45000">
              <a:prstTxWarp prst="textNoShape">
                <a:avLst/>
              </a:prstTxWarp>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dirty="0" err="1">
                  <a:solidFill>
                    <a:srgbClr val="000000"/>
                  </a:solidFill>
                </a:rPr>
                <a:t>t</a:t>
              </a:r>
              <a:endParaRPr lang="en-GB" dirty="0">
                <a:solidFill>
                  <a:srgbClr val="000000"/>
                </a:solidFill>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 Limitations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Simulations and Methodology have been tied to specific implementations and infrastructure</a:t>
            </a:r>
          </a:p>
          <a:p>
            <a:pPr lvl="1"/>
            <a:r>
              <a:rPr lang="en-US" dirty="0" smtClean="0"/>
              <a:t>Break the coupling between the development and the underlying infrastructure:</a:t>
            </a:r>
          </a:p>
          <a:p>
            <a:pPr lvl="2"/>
            <a:r>
              <a:rPr lang="en-US" dirty="0" smtClean="0"/>
              <a:t>Interoperable:  Usage across multiple infrastructure</a:t>
            </a:r>
          </a:p>
          <a:p>
            <a:pPr lvl="2"/>
            <a:r>
              <a:rPr lang="en-US" dirty="0" smtClean="0"/>
              <a:t>Extensible -- to new methods of communication and coordination </a:t>
            </a:r>
          </a:p>
          <a:p>
            <a:pPr lvl="2"/>
            <a:r>
              <a:rPr lang="en-US" dirty="0" smtClean="0"/>
              <a:t>Scalable</a:t>
            </a:r>
          </a:p>
          <a:p>
            <a:pPr lvl="1"/>
            <a:r>
              <a:rPr lang="en-US" dirty="0" smtClean="0"/>
              <a:t>Whither New Distributed Algorithms? </a:t>
            </a:r>
          </a:p>
          <a:p>
            <a:pPr lvl="2"/>
            <a:r>
              <a:rPr lang="en-US" dirty="0" smtClean="0"/>
              <a:t>Infrastructure doesn’t support implementation/testing, hence no attempts at algorithmic innovation; hence no pressure on infrastructure!</a:t>
            </a:r>
          </a:p>
          <a:p>
            <a:r>
              <a:rPr lang="en-US" dirty="0" smtClean="0"/>
              <a:t>Challenges at Multiple-Levels</a:t>
            </a:r>
          </a:p>
          <a:p>
            <a:pPr lvl="1"/>
            <a:r>
              <a:rPr lang="en-US" dirty="0" smtClean="0"/>
              <a:t>Heterogeneity of environments –  coordination and execution</a:t>
            </a:r>
          </a:p>
          <a:p>
            <a:pPr lvl="1"/>
            <a:r>
              <a:rPr lang="en-US" dirty="0" smtClean="0"/>
              <a:t>Distributed Coordination Problem: Developing applications that are able to orchestrate heterogeneous resources. RE simulations involve a large number of loosely coupled ensembles</a:t>
            </a:r>
          </a:p>
          <a:p>
            <a:endParaRPr lang="en-US" dirty="0" smtClean="0"/>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Overcoming RE Limitations</a:t>
            </a:r>
            <a:endParaRPr lang="en-US" dirty="0"/>
          </a:p>
        </p:txBody>
      </p:sp>
      <p:sp>
        <p:nvSpPr>
          <p:cNvPr id="3" name="Content Placeholder 2"/>
          <p:cNvSpPr>
            <a:spLocks noGrp="1"/>
          </p:cNvSpPr>
          <p:nvPr>
            <p:ph idx="1"/>
          </p:nvPr>
        </p:nvSpPr>
        <p:spPr/>
        <p:txBody>
          <a:bodyPr>
            <a:normAutofit/>
          </a:bodyPr>
          <a:lstStyle/>
          <a:p>
            <a:r>
              <a:rPr lang="en-US" dirty="0" smtClean="0"/>
              <a:t>Using abstractions for distributed computing, implement a flexible, extensible and scalable RE capability</a:t>
            </a:r>
          </a:p>
          <a:p>
            <a:pPr lvl="1"/>
            <a:r>
              <a:rPr lang="en-US" dirty="0" smtClean="0"/>
              <a:t>Utilizes a range of infrastructure concurrently</a:t>
            </a:r>
          </a:p>
          <a:p>
            <a:pPr lvl="1"/>
            <a:r>
              <a:rPr lang="en-US" dirty="0" smtClean="0"/>
              <a:t>Supports different replica pairing/exchanging mechanisms:</a:t>
            </a:r>
          </a:p>
          <a:p>
            <a:pPr lvl="2"/>
            <a:r>
              <a:rPr lang="en-US" dirty="0" smtClean="0"/>
              <a:t>Synchronous versus asynchronous and thereby different variants of the RE algorithm</a:t>
            </a:r>
          </a:p>
          <a:p>
            <a:pPr lvl="2"/>
            <a:r>
              <a:rPr lang="en-US" dirty="0" smtClean="0"/>
              <a:t>Supports different coordination mechanisms</a:t>
            </a:r>
          </a:p>
          <a:p>
            <a:r>
              <a:rPr lang="en-US" dirty="0" smtClean="0"/>
              <a:t>Implement (</a:t>
            </a:r>
            <a:r>
              <a:rPr lang="en-US" dirty="0" err="1" smtClean="0"/>
              <a:t>i</a:t>
            </a:r>
            <a:r>
              <a:rPr lang="en-US" dirty="0" smtClean="0"/>
              <a:t>) Synchronous Exchange (ii) Two types of Asynchronous Exchange types</a:t>
            </a:r>
          </a:p>
          <a:p>
            <a:pPr lvl="1"/>
            <a:r>
              <a:rPr lang="en-US" dirty="0" smtClean="0"/>
              <a:t>Performance Advantages arise</a:t>
            </a:r>
          </a:p>
          <a:p>
            <a:pPr lvl="1"/>
            <a:r>
              <a:rPr lang="en-US" dirty="0" smtClean="0"/>
              <a:t>Logical and physically distributed applications</a:t>
            </a:r>
          </a:p>
          <a:p>
            <a:pPr lvl="1"/>
            <a:endParaRPr lang="en-US" dirty="0"/>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sz="2200" dirty="0" smtClean="0"/>
              <a:t>Distributed Adaptive Replica Exchange (DARE)</a:t>
            </a:r>
            <a:r>
              <a:rPr lang="en-US" sz="2800" dirty="0" smtClean="0"/>
              <a:t/>
            </a:r>
            <a:br>
              <a:rPr lang="en-US" sz="2800" dirty="0" smtClean="0"/>
            </a:br>
            <a:r>
              <a:rPr lang="en-US" sz="2200" dirty="0" smtClean="0">
                <a:solidFill>
                  <a:schemeClr val="bg1">
                    <a:lumMod val="75000"/>
                  </a:schemeClr>
                </a:solidFill>
              </a:rPr>
              <a:t>Multiple Pilot-Jobs on the “Distributed” </a:t>
            </a:r>
            <a:r>
              <a:rPr lang="en-US" sz="2200" dirty="0" err="1" smtClean="0">
                <a:solidFill>
                  <a:schemeClr val="bg1">
                    <a:lumMod val="75000"/>
                  </a:schemeClr>
                </a:solidFill>
              </a:rPr>
              <a:t>TeraGrid</a:t>
            </a:r>
            <a:endParaRPr lang="en-US" sz="2200" dirty="0" smtClean="0">
              <a:solidFill>
                <a:srgbClr val="800000"/>
              </a:solidFill>
              <a:latin typeface="Cooper Black"/>
              <a:cs typeface="Cooper Black"/>
            </a:endParaRPr>
          </a:p>
        </p:txBody>
      </p:sp>
      <p:sp>
        <p:nvSpPr>
          <p:cNvPr id="8" name="Content Placeholder 7"/>
          <p:cNvSpPr>
            <a:spLocks noGrp="1"/>
          </p:cNvSpPr>
          <p:nvPr>
            <p:ph idx="1"/>
          </p:nvPr>
        </p:nvSpPr>
        <p:spPr>
          <a:xfrm>
            <a:off x="655078" y="1449672"/>
            <a:ext cx="3775170" cy="4804652"/>
          </a:xfrm>
        </p:spPr>
        <p:txBody>
          <a:bodyPr/>
          <a:lstStyle/>
          <a:p>
            <a:r>
              <a:rPr lang="en-US" dirty="0" smtClean="0"/>
              <a:t>Ability to dynamically add HPC resources. On TG:</a:t>
            </a:r>
          </a:p>
          <a:p>
            <a:pPr lvl="1"/>
            <a:r>
              <a:rPr lang="en-US" dirty="0" smtClean="0"/>
              <a:t>Each Pilot-Job 64px</a:t>
            </a:r>
          </a:p>
          <a:p>
            <a:pPr lvl="1"/>
            <a:r>
              <a:rPr lang="en-US" dirty="0" smtClean="0"/>
              <a:t>Each NAMD 16px</a:t>
            </a:r>
          </a:p>
          <a:p>
            <a:r>
              <a:rPr lang="en-US" dirty="0" smtClean="0"/>
              <a:t>Time-to-completion improves</a:t>
            </a:r>
          </a:p>
          <a:p>
            <a:pPr lvl="1"/>
            <a:r>
              <a:rPr lang="en-US" dirty="0" smtClean="0"/>
              <a:t>No loss of efficiency</a:t>
            </a:r>
          </a:p>
          <a:p>
            <a:r>
              <a:rPr lang="en-US" dirty="0" smtClean="0"/>
              <a:t>Time-per-generation is measure of sampling</a:t>
            </a:r>
          </a:p>
        </p:txBody>
      </p:sp>
      <p:pic>
        <p:nvPicPr>
          <p:cNvPr id="37892" name="Picture 5" descr="perf_repex.pdf"/>
          <p:cNvPicPr>
            <a:picLocks noChangeAspect="1"/>
          </p:cNvPicPr>
          <p:nvPr/>
        </p:nvPicPr>
        <p:blipFill>
          <a:blip r:embed="rId2"/>
          <a:srcRect/>
          <a:stretch>
            <a:fillRect/>
          </a:stretch>
        </p:blipFill>
        <p:spPr bwMode="auto">
          <a:xfrm>
            <a:off x="4823967" y="3902075"/>
            <a:ext cx="4114800" cy="2879725"/>
          </a:xfrm>
          <a:prstGeom prst="rect">
            <a:avLst/>
          </a:prstGeom>
          <a:noFill/>
          <a:ln w="9525">
            <a:noFill/>
            <a:miter lim="800000"/>
            <a:headEnd/>
            <a:tailEnd/>
          </a:ln>
        </p:spPr>
      </p:pic>
      <p:pic>
        <p:nvPicPr>
          <p:cNvPr id="37894" name="Picture 7" descr="perf_distributed_number_replica-1.pdf"/>
          <p:cNvPicPr>
            <a:picLocks noChangeAspect="1"/>
          </p:cNvPicPr>
          <p:nvPr/>
        </p:nvPicPr>
        <p:blipFill>
          <a:blip r:embed="rId3"/>
          <a:srcRect/>
          <a:stretch>
            <a:fillRect/>
          </a:stretch>
        </p:blipFill>
        <p:spPr bwMode="auto">
          <a:xfrm>
            <a:off x="4888046" y="1371600"/>
            <a:ext cx="3657600" cy="2552700"/>
          </a:xfrm>
          <a:prstGeom prst="rect">
            <a:avLst/>
          </a:prstGeom>
          <a:noFill/>
          <a:ln w="9525">
            <a:noFill/>
            <a:miter lim="800000"/>
            <a:headEnd/>
            <a:tailEnd/>
          </a:ln>
        </p:spPr>
      </p:pic>
      <p:sp>
        <p:nvSpPr>
          <p:cNvPr id="6" name="TextBox 5"/>
          <p:cNvSpPr txBox="1"/>
          <p:nvPr/>
        </p:nvSpPr>
        <p:spPr>
          <a:xfrm>
            <a:off x="655078" y="5603876"/>
            <a:ext cx="4110306" cy="646331"/>
          </a:xfrm>
          <a:prstGeom prst="rect">
            <a:avLst/>
          </a:prstGeom>
          <a:noFill/>
        </p:spPr>
        <p:txBody>
          <a:bodyPr wrap="square" lIns="91430" tIns="45715" rIns="91430" bIns="45715" rtlCol="0">
            <a:spAutoFit/>
          </a:bodyPr>
          <a:lstStyle/>
          <a:p>
            <a:r>
              <a:rPr lang="en-US" i="1" dirty="0" smtClean="0"/>
              <a:t>Adaptive Replica-Exchange, </a:t>
            </a:r>
          </a:p>
          <a:p>
            <a:r>
              <a:rPr lang="en-US" i="1" dirty="0" smtClean="0"/>
              <a:t>Phil. Trans of Royal Society A (2009)</a:t>
            </a:r>
            <a:endParaRPr lang="en-US" i="1"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z="5400" dirty="0" err="1" smtClean="0">
                <a:solidFill>
                  <a:schemeClr val="accent1">
                    <a:lumMod val="75000"/>
                  </a:schemeClr>
                </a:solidFill>
              </a:rPr>
              <a:t>TeraGrid</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US National </a:t>
            </a:r>
            <a:r>
              <a:rPr lang="en-US" dirty="0" err="1" smtClean="0">
                <a:solidFill>
                  <a:schemeClr val="accent1">
                    <a:lumMod val="75000"/>
                  </a:schemeClr>
                </a:solidFill>
              </a:rPr>
              <a:t>Cyberinfrasctructure</a:t>
            </a:r>
            <a:r>
              <a:rPr lang="en-US" dirty="0" smtClean="0">
                <a:solidFill>
                  <a:schemeClr val="accent1">
                    <a:lumMod val="75000"/>
                  </a:schemeClr>
                </a:solidFill>
              </a:rPr>
              <a:t> for Scientific Research</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(Traditional) 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the traditional implementation of RE and number of replicas (N),  create a </a:t>
            </a:r>
            <a:r>
              <a:rPr lang="en-US" b="1" dirty="0" smtClean="0"/>
              <a:t>fixed set of  N/2</a:t>
            </a:r>
            <a:r>
              <a:rPr lang="en-US" dirty="0" smtClean="0"/>
              <a:t> pairs of replicas.</a:t>
            </a:r>
          </a:p>
          <a:p>
            <a:r>
              <a:rPr lang="en-US" dirty="0" smtClean="0"/>
              <a:t>When </a:t>
            </a:r>
            <a:r>
              <a:rPr lang="en-US" i="1" dirty="0" smtClean="0"/>
              <a:t>all</a:t>
            </a:r>
            <a:r>
              <a:rPr lang="en-US" dirty="0" smtClean="0"/>
              <a:t> the replicas reach a pre-determined state, the exchanges are attempted (the exchange step). </a:t>
            </a:r>
          </a:p>
          <a:p>
            <a:pPr lvl="1"/>
            <a:r>
              <a:rPr lang="en-US" dirty="0" smtClean="0"/>
              <a:t>If yes, (i.e. exchange is successful), parameters such as the temperature are swapped and replicas are re-started</a:t>
            </a:r>
          </a:p>
          <a:p>
            <a:pPr lvl="1"/>
            <a:r>
              <a:rPr lang="en-US" dirty="0" smtClean="0"/>
              <a:t>If not, continue till next exchange</a:t>
            </a:r>
          </a:p>
          <a:p>
            <a:r>
              <a:rPr lang="en-US" dirty="0" smtClean="0"/>
              <a:t>Limitations: </a:t>
            </a:r>
          </a:p>
          <a:p>
            <a:pPr lvl="1"/>
            <a:r>
              <a:rPr lang="en-US" dirty="0" smtClean="0"/>
              <a:t>Exchanges can only take place between fixed pairs of replicas;  inhibits exchanges between replicas with non-nearest temperatures.</a:t>
            </a:r>
          </a:p>
          <a:p>
            <a:pPr lvl="1"/>
            <a:r>
              <a:rPr lang="en-US" dirty="0" smtClean="0"/>
              <a:t>Synchronized exchange steps: Inefficient for heterogeneous infrastructure (i.e., different running times for each replica).  </a:t>
            </a:r>
          </a:p>
          <a:p>
            <a:pPr lvl="1"/>
            <a:r>
              <a:rPr lang="en-US" dirty="0" smtClean="0"/>
              <a:t>Synchronized exchange step means concurrent (</a:t>
            </a:r>
            <a:r>
              <a:rPr lang="en-US" dirty="0" err="1" smtClean="0"/>
              <a:t>bursty</a:t>
            </a:r>
            <a:r>
              <a:rPr lang="en-US" dirty="0" smtClean="0"/>
              <a:t>) communication and coordination; does not scale for large N</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Implement Asynchronous version of the RE algorithm to overcome the limitations.</a:t>
            </a:r>
          </a:p>
          <a:p>
            <a:pPr lvl="1"/>
            <a:r>
              <a:rPr lang="en-US" dirty="0" smtClean="0"/>
              <a:t>Asynchronous RE, replicas can perform exchanges with any other available replica, whenever possible – instead of  waiting for all the replicas to finish for a synchronized exchange step</a:t>
            </a:r>
          </a:p>
          <a:p>
            <a:pPr lvl="1"/>
            <a:r>
              <a:rPr lang="en-US" dirty="0" smtClean="0"/>
              <a:t>This does not limit exchanges to fixed pairs of replicas. Any two replicas can attempt to exchange.</a:t>
            </a:r>
          </a:p>
          <a:p>
            <a:r>
              <a:rPr lang="en-US" dirty="0" smtClean="0"/>
              <a:t>Experiment with two different </a:t>
            </a:r>
            <a:r>
              <a:rPr lang="en-US" dirty="0" err="1" smtClean="0"/>
              <a:t>async</a:t>
            </a:r>
            <a:r>
              <a:rPr lang="en-US" dirty="0" smtClean="0"/>
              <a:t> implementations:</a:t>
            </a:r>
          </a:p>
          <a:p>
            <a:pPr lvl="1"/>
            <a:r>
              <a:rPr lang="en-US" dirty="0" smtClean="0"/>
              <a:t>Centralized point of decision making &amp; </a:t>
            </a:r>
            <a:r>
              <a:rPr lang="en-US" dirty="0" err="1" smtClean="0"/>
              <a:t>coordination(cent</a:t>
            </a:r>
            <a:r>
              <a:rPr lang="en-US" dirty="0" smtClean="0"/>
              <a:t>)</a:t>
            </a:r>
          </a:p>
          <a:p>
            <a:pPr lvl="2"/>
            <a:r>
              <a:rPr lang="en-US" dirty="0" smtClean="0"/>
              <a:t>A master co-ordinates and manages all the replicas and exchanges [Classical M-W Paradigm]</a:t>
            </a:r>
          </a:p>
          <a:p>
            <a:pPr lvl="1"/>
            <a:r>
              <a:rPr lang="en-US" dirty="0" smtClean="0"/>
              <a:t>Decentralized coordination (De-cent)</a:t>
            </a:r>
          </a:p>
          <a:p>
            <a:pPr lvl="2"/>
            <a:r>
              <a:rPr lang="en-US" dirty="0" smtClean="0"/>
              <a:t>Each replica is handled independently [akin to P2P..w/ M]</a:t>
            </a:r>
          </a:p>
          <a:p>
            <a:pPr lvl="2"/>
            <a:r>
              <a:rPr lang="en-US" dirty="0" smtClean="0"/>
              <a:t>Does this prevent central manager/master from becoming a bottleneck,  with large N?</a:t>
            </a:r>
            <a:endParaRPr lang="en-US" dirty="0"/>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Flow – Asynchronous RE Centralized</a:t>
            </a:r>
            <a:endParaRPr lang="en-US" dirty="0"/>
          </a:p>
        </p:txBody>
      </p:sp>
      <p:pic>
        <p:nvPicPr>
          <p:cNvPr id="8" name="Picture 7" descr="central_AL.pdf"/>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96667" y="1378547"/>
            <a:ext cx="6993619" cy="5479454"/>
          </a:xfrm>
          <a:prstGeom prst="rect">
            <a:avLst/>
          </a:prstGeom>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Flow – Asynchronous RE Decentralized</a:t>
            </a:r>
            <a:endParaRPr lang="en-US" dirty="0"/>
          </a:p>
        </p:txBody>
      </p:sp>
      <p:pic>
        <p:nvPicPr>
          <p:cNvPr id="3" name="Picture 2" descr="decentral_AL.pdf"/>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64614" y="1352261"/>
            <a:ext cx="6201971" cy="5005671"/>
          </a:xfrm>
          <a:prstGeom prst="rect">
            <a:avLst/>
          </a:prstGeom>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implemented the following:</a:t>
            </a:r>
          </a:p>
          <a:p>
            <a:pPr lvl="1"/>
            <a:r>
              <a:rPr lang="en-US" dirty="0" smtClean="0"/>
              <a:t>Synchronous RE</a:t>
            </a:r>
          </a:p>
          <a:p>
            <a:pPr lvl="2"/>
            <a:r>
              <a:rPr lang="en-US" dirty="0" smtClean="0"/>
              <a:t>Case I: Synchronous (centralized) RE</a:t>
            </a:r>
          </a:p>
          <a:p>
            <a:pPr lvl="1"/>
            <a:r>
              <a:rPr lang="en-US" dirty="0" smtClean="0"/>
              <a:t>Asynchronous RE</a:t>
            </a:r>
          </a:p>
          <a:p>
            <a:pPr lvl="2"/>
            <a:r>
              <a:rPr lang="en-US" dirty="0" smtClean="0">
                <a:solidFill>
                  <a:srgbClr val="323232"/>
                </a:solidFill>
              </a:rPr>
              <a:t>Case </a:t>
            </a:r>
            <a:r>
              <a:rPr lang="en-US" dirty="0" smtClean="0"/>
              <a:t>II: Asynchronous RE (centralized)</a:t>
            </a:r>
          </a:p>
          <a:p>
            <a:pPr lvl="2"/>
            <a:r>
              <a:rPr lang="en-US" dirty="0" smtClean="0"/>
              <a:t>Case III: Asynchronous RE (decentralized)</a:t>
            </a:r>
          </a:p>
          <a:p>
            <a:r>
              <a:rPr lang="en-US" dirty="0" smtClean="0"/>
              <a:t>Compare the three cases for:</a:t>
            </a:r>
          </a:p>
          <a:p>
            <a:pPr lvl="2"/>
            <a:r>
              <a:rPr lang="en-US" dirty="0" smtClean="0"/>
              <a:t>Scale-Up – with increasing N</a:t>
            </a:r>
            <a:r>
              <a:rPr lang="en-US" baseline="-25000" dirty="0" smtClean="0"/>
              <a:t>R</a:t>
            </a:r>
            <a:endParaRPr lang="en-US" dirty="0" smtClean="0"/>
          </a:p>
          <a:p>
            <a:pPr lvl="3"/>
            <a:r>
              <a:rPr lang="en-US" dirty="0" smtClean="0"/>
              <a:t>On a single resource</a:t>
            </a:r>
          </a:p>
          <a:p>
            <a:pPr lvl="2"/>
            <a:r>
              <a:rPr lang="en-US" dirty="0" smtClean="0"/>
              <a:t>Scale-Out - Distributed Performance</a:t>
            </a:r>
          </a:p>
          <a:p>
            <a:pPr lvl="3"/>
            <a:r>
              <a:rPr lang="en-US" dirty="0"/>
              <a:t>P</a:t>
            </a:r>
            <a:r>
              <a:rPr lang="en-US" dirty="0" smtClean="0"/>
              <a:t>erformance with increasing number of resources</a:t>
            </a:r>
          </a:p>
          <a:p>
            <a:pPr lvl="2"/>
            <a:r>
              <a:rPr lang="en-US" dirty="0" smtClean="0"/>
              <a:t>Heterogeneous Resources</a:t>
            </a:r>
          </a:p>
          <a:p>
            <a:pPr lvl="2"/>
            <a:r>
              <a:rPr lang="en-US" dirty="0" smtClean="0"/>
              <a:t>Crosswalks and Temperature Mixing</a:t>
            </a:r>
          </a:p>
          <a:p>
            <a:pPr lvl="3"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26870652"/>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Scale-Up Experiment Configurations</a:t>
            </a:r>
            <a:endParaRPr lang="en-US" dirty="0"/>
          </a:p>
        </p:txBody>
      </p:sp>
      <p:sp>
        <p:nvSpPr>
          <p:cNvPr id="3" name="Content Placeholder 2"/>
          <p:cNvSpPr>
            <a:spLocks noGrp="1"/>
          </p:cNvSpPr>
          <p:nvPr>
            <p:ph idx="1"/>
          </p:nvPr>
        </p:nvSpPr>
        <p:spPr>
          <a:xfrm>
            <a:off x="457200" y="1600201"/>
            <a:ext cx="8229600" cy="5110747"/>
          </a:xfrm>
        </p:spPr>
        <p:txBody>
          <a:bodyPr>
            <a:normAutofit/>
          </a:bodyPr>
          <a:lstStyle/>
          <a:p>
            <a:r>
              <a:rPr lang="en-US" dirty="0" smtClean="0">
                <a:solidFill>
                  <a:srgbClr val="595959"/>
                </a:solidFill>
              </a:rPr>
              <a:t>All cases use a parallel NAMD simulation with 4, 8, 16, 32, 64, 128 and 256 replicas on QueenBee, a LONI/Teragrid machine. (128 and 256 replicas were run on Ranger, but the results normalized)</a:t>
            </a:r>
          </a:p>
          <a:p>
            <a:pPr lvl="1"/>
            <a:r>
              <a:rPr lang="en-US" dirty="0" smtClean="0">
                <a:solidFill>
                  <a:srgbClr val="595959"/>
                </a:solidFill>
              </a:rPr>
              <a:t>The ratio between the number of replicas and the number of exchanges is kept constant, for the purpose of comparison.</a:t>
            </a:r>
          </a:p>
          <a:p>
            <a:pPr lvl="0"/>
            <a:r>
              <a:rPr lang="en-US" dirty="0" smtClean="0">
                <a:solidFill>
                  <a:srgbClr val="595959"/>
                </a:solidFill>
              </a:rPr>
              <a:t>Each replica uses 16 MPI processes and runs 500 time steps between exchange attempts. </a:t>
            </a:r>
          </a:p>
          <a:p>
            <a:pPr lvl="0"/>
            <a:r>
              <a:rPr lang="en-US" dirty="0" smtClean="0">
                <a:solidFill>
                  <a:srgbClr val="595959"/>
                </a:solidFill>
              </a:rPr>
              <a:t>Single BigJob launched with sufficient number of cores </a:t>
            </a:r>
          </a:p>
          <a:p>
            <a:pPr lvl="0"/>
            <a:r>
              <a:rPr lang="en-US" dirty="0" smtClean="0">
                <a:solidFill>
                  <a:srgbClr val="595959"/>
                </a:solidFill>
              </a:rPr>
              <a:t>The metric used is the time to complete a particular number of exchanges. Ignore wait times!</a:t>
            </a:r>
          </a:p>
          <a:p>
            <a:r>
              <a:rPr lang="en-US" dirty="0" smtClean="0">
                <a:solidFill>
                  <a:srgbClr val="595959"/>
                </a:solidFill>
              </a:rPr>
              <a:t>Each experiment has been repeated approx. 10 times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60041314"/>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txBox="1">
            <a:spLocks/>
          </p:cNvSpPr>
          <p:nvPr/>
        </p:nvSpPr>
        <p:spPr>
          <a:xfrm>
            <a:off x="975018" y="222667"/>
            <a:ext cx="7719961" cy="914400"/>
          </a:xfrm>
          <a:prstGeom prst="rect">
            <a:avLst/>
          </a:prstGeom>
        </p:spPr>
        <p:txBody>
          <a:bodyPr lIns="91430" tIns="45715" rIns="91430" bIns="45715">
            <a:normAutofit fontScale="97500"/>
          </a:bodyPr>
          <a:lstStyle>
            <a:lvl1pPr marL="0" indent="0" algn="l" defTabSz="914400" rtl="0" eaLnBrk="1" latinLnBrk="0" hangingPunct="1">
              <a:spcBef>
                <a:spcPct val="0"/>
              </a:spcBef>
              <a:buNone/>
              <a:defRPr sz="3200" kern="1200">
                <a:solidFill>
                  <a:schemeClr val="bg1"/>
                </a:solidFill>
                <a:latin typeface="+mj-lt"/>
                <a:ea typeface="+mj-ea"/>
                <a:cs typeface="+mj-cs"/>
              </a:defRPr>
            </a:lvl1pPr>
          </a:lstStyle>
          <a:p>
            <a:r>
              <a:rPr lang="en-US" dirty="0" smtClean="0">
                <a:solidFill>
                  <a:schemeClr val="tx1"/>
                </a:solidFill>
              </a:rPr>
              <a:t>Scale-Up (on QB)</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0" y="815474"/>
            <a:ext cx="9144000" cy="6042526"/>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6411277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ratio between the number of replicas and the number of exchanges is kept constant</a:t>
            </a:r>
          </a:p>
          <a:p>
            <a:pPr lvl="1"/>
            <a:r>
              <a:rPr lang="en-US" dirty="0" smtClean="0"/>
              <a:t>Ideally the runtime should be constant too</a:t>
            </a:r>
          </a:p>
          <a:p>
            <a:pPr lvl="1"/>
            <a:r>
              <a:rPr lang="en-US" dirty="0" smtClean="0"/>
              <a:t>As N</a:t>
            </a:r>
            <a:r>
              <a:rPr lang="en-US" baseline="-25000" dirty="0" smtClean="0"/>
              <a:t>R</a:t>
            </a:r>
            <a:r>
              <a:rPr lang="en-US" dirty="0" smtClean="0"/>
              <a:t> increases performance variation for 3 cases</a:t>
            </a:r>
          </a:p>
          <a:p>
            <a:pPr lvl="1"/>
            <a:r>
              <a:rPr lang="en-US" dirty="0" smtClean="0"/>
              <a:t>Asynchronous RE scales better with a large number of replicas and resources. The decentralized asynchronous RE beats the centralized version.</a:t>
            </a:r>
          </a:p>
          <a:p>
            <a:r>
              <a:rPr lang="en-US" dirty="0" smtClean="0"/>
              <a:t>In synchronous RE, the overhead of managing a large group of replicas at each exchange step causes the degradation</a:t>
            </a:r>
          </a:p>
          <a:p>
            <a:r>
              <a:rPr lang="en-US" dirty="0" smtClean="0"/>
              <a:t>In asynchronous RE – centralized, the centralized implementation becomes a bottleneck with more number of replicas.</a:t>
            </a:r>
          </a:p>
          <a:p>
            <a:r>
              <a:rPr lang="en-US" dirty="0"/>
              <a:t>T</a:t>
            </a:r>
            <a:r>
              <a:rPr lang="en-US" dirty="0" smtClean="0"/>
              <a:t>he decentralized implementation scales well even with a large number of replicas.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373990"/>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Scale-Out Experiment Configurations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323232"/>
                </a:solidFill>
              </a:rPr>
              <a:t>All cases use a parallel NAMD simulation with 8, 16 and 32 replicas on 1, 2 and 4 machines.</a:t>
            </a:r>
          </a:p>
          <a:p>
            <a:pPr lvl="1"/>
            <a:r>
              <a:rPr lang="en-US" dirty="0" smtClean="0">
                <a:solidFill>
                  <a:srgbClr val="323232"/>
                </a:solidFill>
              </a:rPr>
              <a:t> The ratio between the number of replicas and the number of exchanges is kept constant, for the purpose of comparison.</a:t>
            </a:r>
          </a:p>
          <a:p>
            <a:pPr lvl="1"/>
            <a:r>
              <a:rPr lang="en-US" dirty="0" err="1" smtClean="0">
                <a:solidFill>
                  <a:srgbClr val="323232"/>
                </a:solidFill>
              </a:rPr>
              <a:t>Everyt</a:t>
            </a:r>
            <a:r>
              <a:rPr lang="en-US" dirty="0" smtClean="0">
                <a:solidFill>
                  <a:srgbClr val="323232"/>
                </a:solidFill>
              </a:rPr>
              <a:t> </a:t>
            </a:r>
            <a:r>
              <a:rPr lang="en-US" dirty="0" err="1" smtClean="0">
                <a:solidFill>
                  <a:srgbClr val="323232"/>
                </a:solidFill>
              </a:rPr>
              <a:t>ime</a:t>
            </a:r>
            <a:r>
              <a:rPr lang="en-US" dirty="0" smtClean="0">
                <a:solidFill>
                  <a:srgbClr val="323232"/>
                </a:solidFill>
              </a:rPr>
              <a:t> 4 </a:t>
            </a:r>
            <a:r>
              <a:rPr lang="en-US" dirty="0" err="1" smtClean="0">
                <a:solidFill>
                  <a:srgbClr val="323232"/>
                </a:solidFill>
              </a:rPr>
              <a:t>BigJobs</a:t>
            </a:r>
            <a:r>
              <a:rPr lang="en-US" dirty="0" smtClean="0">
                <a:solidFill>
                  <a:srgbClr val="323232"/>
                </a:solidFill>
              </a:rPr>
              <a:t> are launched.</a:t>
            </a:r>
          </a:p>
          <a:p>
            <a:pPr lvl="0"/>
            <a:r>
              <a:rPr lang="en-US" dirty="0" smtClean="0">
                <a:solidFill>
                  <a:srgbClr val="323232"/>
                </a:solidFill>
              </a:rPr>
              <a:t>Each replica uses 16 MPI processes and runs 500 time steps between exchange attempts</a:t>
            </a:r>
          </a:p>
          <a:p>
            <a:pPr lvl="0"/>
            <a:r>
              <a:rPr lang="en-US" dirty="0" smtClean="0">
                <a:solidFill>
                  <a:srgbClr val="323232"/>
                </a:solidFill>
              </a:rPr>
              <a:t>The metric used is the time to complete a given number of exchanges. </a:t>
            </a:r>
          </a:p>
          <a:p>
            <a:pPr lvl="0"/>
            <a:r>
              <a:rPr lang="en-US" dirty="0" smtClean="0">
                <a:solidFill>
                  <a:srgbClr val="323232"/>
                </a:solidFill>
              </a:rPr>
              <a:t>Only those experiments in which all the </a:t>
            </a:r>
            <a:r>
              <a:rPr lang="en-US" dirty="0" err="1" smtClean="0">
                <a:solidFill>
                  <a:srgbClr val="323232"/>
                </a:solidFill>
              </a:rPr>
              <a:t>BigJobs</a:t>
            </a:r>
            <a:r>
              <a:rPr lang="en-US" dirty="0" smtClean="0">
                <a:solidFill>
                  <a:srgbClr val="323232"/>
                </a:solidFill>
              </a:rPr>
              <a:t> start at the same time are included in the results. Therefore, wait times can be ignored.</a:t>
            </a:r>
          </a:p>
          <a:p>
            <a:pPr lvl="0"/>
            <a:r>
              <a:rPr lang="en-US" dirty="0" smtClean="0">
                <a:solidFill>
                  <a:srgbClr val="323232"/>
                </a:solidFill>
              </a:rPr>
              <a:t> Each experiment has been repeated at least </a:t>
            </a:r>
            <a:r>
              <a:rPr lang="en-US" dirty="0">
                <a:solidFill>
                  <a:srgbClr val="323232"/>
                </a:solidFill>
              </a:rPr>
              <a:t>5</a:t>
            </a:r>
            <a:r>
              <a:rPr lang="en-US" dirty="0" smtClean="0">
                <a:solidFill>
                  <a:srgbClr val="323232"/>
                </a:solidFill>
              </a:rPr>
              <a:t> times</a:t>
            </a:r>
            <a:endParaRPr lang="en-US" dirty="0">
              <a:solidFill>
                <a:srgbClr val="32323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18676921"/>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txBox="1">
            <a:spLocks/>
          </p:cNvSpPr>
          <p:nvPr/>
        </p:nvSpPr>
        <p:spPr>
          <a:xfrm>
            <a:off x="1114424" y="263715"/>
            <a:ext cx="8029576" cy="914400"/>
          </a:xfrm>
          <a:prstGeom prst="rect">
            <a:avLst/>
          </a:prstGeom>
        </p:spPr>
        <p:txBody>
          <a:bodyPr lIns="91430" tIns="45715" rIns="91430" bIns="45715">
            <a:normAutofit fontScale="97500"/>
          </a:bodyPr>
          <a:lstStyle>
            <a:lvl1pPr marL="0" indent="0" algn="l" defTabSz="914400" rtl="0" eaLnBrk="1" latinLnBrk="0" hangingPunct="1">
              <a:spcBef>
                <a:spcPct val="0"/>
              </a:spcBef>
              <a:buNone/>
              <a:defRPr sz="3200" kern="1200">
                <a:solidFill>
                  <a:schemeClr val="bg1"/>
                </a:solidFill>
                <a:latin typeface="+mj-lt"/>
                <a:ea typeface="+mj-ea"/>
                <a:cs typeface="+mj-cs"/>
              </a:defRPr>
            </a:lvl1pPr>
          </a:lstStyle>
          <a:p>
            <a:r>
              <a:rPr lang="en-US" dirty="0" smtClean="0">
                <a:solidFill>
                  <a:srgbClr val="000000"/>
                </a:solidFill>
              </a:rPr>
              <a:t>Scale-Out – Synchronous</a:t>
            </a:r>
            <a:endParaRPr lang="en-US" dirty="0"/>
          </a:p>
        </p:txBody>
      </p:sp>
      <p:pic>
        <p:nvPicPr>
          <p:cNvPr id="3" name="Picture 2"/>
          <p:cNvPicPr>
            <a:picLocks noChangeAspect="1"/>
          </p:cNvPicPr>
          <p:nvPr/>
        </p:nvPicPr>
        <p:blipFill>
          <a:blip r:embed="rId3"/>
          <a:stretch>
            <a:fillRect/>
          </a:stretch>
        </p:blipFill>
        <p:spPr>
          <a:xfrm>
            <a:off x="0" y="788737"/>
            <a:ext cx="9144000" cy="606926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4081607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Freeform 2"/>
          <p:cNvSpPr>
            <a:spLocks/>
          </p:cNvSpPr>
          <p:nvPr/>
        </p:nvSpPr>
        <p:spPr bwMode="auto">
          <a:xfrm>
            <a:off x="4267200" y="2667000"/>
            <a:ext cx="1752600" cy="2514600"/>
          </a:xfrm>
          <a:custGeom>
            <a:avLst/>
            <a:gdLst>
              <a:gd name="T0" fmla="*/ 1104 w 1104"/>
              <a:gd name="T1" fmla="*/ 0 h 1584"/>
              <a:gd name="T2" fmla="*/ 480 w 1104"/>
              <a:gd name="T3" fmla="*/ 336 h 1584"/>
              <a:gd name="T4" fmla="*/ 0 w 1104"/>
              <a:gd name="T5" fmla="*/ 1584 h 1584"/>
              <a:gd name="T6" fmla="*/ 0 60000 65536"/>
              <a:gd name="T7" fmla="*/ 0 60000 65536"/>
              <a:gd name="T8" fmla="*/ 0 60000 65536"/>
              <a:gd name="T9" fmla="*/ 0 w 1104"/>
              <a:gd name="T10" fmla="*/ 0 h 1584"/>
              <a:gd name="T11" fmla="*/ 1104 w 1104"/>
              <a:gd name="T12" fmla="*/ 1584 h 1584"/>
            </a:gdLst>
            <a:ahLst/>
            <a:cxnLst>
              <a:cxn ang="T6">
                <a:pos x="T0" y="T1"/>
              </a:cxn>
              <a:cxn ang="T7">
                <a:pos x="T2" y="T3"/>
              </a:cxn>
              <a:cxn ang="T8">
                <a:pos x="T4" y="T5"/>
              </a:cxn>
            </a:cxnLst>
            <a:rect l="T9" t="T10" r="T11" b="T12"/>
            <a:pathLst>
              <a:path w="1104" h="1584">
                <a:moveTo>
                  <a:pt x="1104" y="0"/>
                </a:moveTo>
                <a:cubicBezTo>
                  <a:pt x="884" y="36"/>
                  <a:pt x="664" y="72"/>
                  <a:pt x="480" y="336"/>
                </a:cubicBezTo>
                <a:cubicBezTo>
                  <a:pt x="296" y="600"/>
                  <a:pt x="148" y="1092"/>
                  <a:pt x="0" y="1584"/>
                </a:cubicBezTo>
              </a:path>
            </a:pathLst>
          </a:custGeom>
          <a:noFill/>
          <a:ln w="28575">
            <a:solidFill>
              <a:srgbClr val="067E12"/>
            </a:solidFill>
            <a:round/>
            <a:headEnd/>
            <a:tailEnd/>
          </a:ln>
        </p:spPr>
        <p:txBody>
          <a:bodyPr wrap="none" anchor="ctr"/>
          <a:lstStyle/>
          <a:p>
            <a:endParaRPr lang="en-US"/>
          </a:p>
        </p:txBody>
      </p:sp>
      <p:sp>
        <p:nvSpPr>
          <p:cNvPr id="6147" name="Freeform 3"/>
          <p:cNvSpPr>
            <a:spLocks/>
          </p:cNvSpPr>
          <p:nvPr/>
        </p:nvSpPr>
        <p:spPr bwMode="auto">
          <a:xfrm>
            <a:off x="6019800" y="2667000"/>
            <a:ext cx="355600" cy="685800"/>
          </a:xfrm>
          <a:custGeom>
            <a:avLst/>
            <a:gdLst>
              <a:gd name="T0" fmla="*/ 0 w 224"/>
              <a:gd name="T1" fmla="*/ 0 h 432"/>
              <a:gd name="T2" fmla="*/ 192 w 224"/>
              <a:gd name="T3" fmla="*/ 144 h 432"/>
              <a:gd name="T4" fmla="*/ 192 w 224"/>
              <a:gd name="T5" fmla="*/ 336 h 432"/>
              <a:gd name="T6" fmla="*/ 96 w 224"/>
              <a:gd name="T7" fmla="*/ 432 h 432"/>
              <a:gd name="T8" fmla="*/ 0 60000 65536"/>
              <a:gd name="T9" fmla="*/ 0 60000 65536"/>
              <a:gd name="T10" fmla="*/ 0 60000 65536"/>
              <a:gd name="T11" fmla="*/ 0 60000 65536"/>
              <a:gd name="T12" fmla="*/ 0 w 224"/>
              <a:gd name="T13" fmla="*/ 0 h 432"/>
              <a:gd name="T14" fmla="*/ 224 w 224"/>
              <a:gd name="T15" fmla="*/ 432 h 432"/>
            </a:gdLst>
            <a:ahLst/>
            <a:cxnLst>
              <a:cxn ang="T8">
                <a:pos x="T0" y="T1"/>
              </a:cxn>
              <a:cxn ang="T9">
                <a:pos x="T2" y="T3"/>
              </a:cxn>
              <a:cxn ang="T10">
                <a:pos x="T4" y="T5"/>
              </a:cxn>
              <a:cxn ang="T11">
                <a:pos x="T6" y="T7"/>
              </a:cxn>
            </a:cxnLst>
            <a:rect l="T12" t="T13" r="T14" b="T15"/>
            <a:pathLst>
              <a:path w="224" h="432">
                <a:moveTo>
                  <a:pt x="0" y="0"/>
                </a:moveTo>
                <a:cubicBezTo>
                  <a:pt x="80" y="44"/>
                  <a:pt x="160" y="88"/>
                  <a:pt x="192" y="144"/>
                </a:cubicBezTo>
                <a:cubicBezTo>
                  <a:pt x="224" y="200"/>
                  <a:pt x="208" y="288"/>
                  <a:pt x="192" y="336"/>
                </a:cubicBezTo>
                <a:cubicBezTo>
                  <a:pt x="176" y="384"/>
                  <a:pt x="136" y="408"/>
                  <a:pt x="96" y="432"/>
                </a:cubicBezTo>
              </a:path>
            </a:pathLst>
          </a:custGeom>
          <a:noFill/>
          <a:ln w="28575">
            <a:solidFill>
              <a:srgbClr val="067E12"/>
            </a:solidFill>
            <a:round/>
            <a:headEnd/>
            <a:tailEnd/>
          </a:ln>
        </p:spPr>
        <p:txBody>
          <a:bodyPr wrap="none" anchor="ctr"/>
          <a:lstStyle/>
          <a:p>
            <a:endParaRPr lang="en-US"/>
          </a:p>
        </p:txBody>
      </p:sp>
      <p:sp>
        <p:nvSpPr>
          <p:cNvPr id="6148" name="Freeform 4"/>
          <p:cNvSpPr>
            <a:spLocks/>
          </p:cNvSpPr>
          <p:nvPr/>
        </p:nvSpPr>
        <p:spPr bwMode="auto">
          <a:xfrm>
            <a:off x="6019800" y="2667000"/>
            <a:ext cx="914400" cy="12192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6149" name="AutoShape 5"/>
          <p:cNvSpPr>
            <a:spLocks/>
          </p:cNvSpPr>
          <p:nvPr/>
        </p:nvSpPr>
        <p:spPr bwMode="auto">
          <a:xfrm>
            <a:off x="476250" y="869950"/>
            <a:ext cx="7956550" cy="5238750"/>
          </a:xfrm>
          <a:custGeom>
            <a:avLst/>
            <a:gdLst>
              <a:gd name="T0" fmla="*/ 0 w 21600"/>
              <a:gd name="T1" fmla="*/ 0 h 21600"/>
              <a:gd name="T2" fmla="*/ 21600 w 21600"/>
              <a:gd name="T3" fmla="*/ 21600 h 21600"/>
            </a:gdLst>
            <a:ahLst/>
            <a:cxnLst/>
            <a:rect l="T0" t="T1" r="T2" b="T3"/>
            <a:pathLst>
              <a:path w="21600" h="21600">
                <a:moveTo>
                  <a:pt x="2069" y="157"/>
                </a:moveTo>
                <a:lnTo>
                  <a:pt x="2000" y="890"/>
                </a:lnTo>
                <a:lnTo>
                  <a:pt x="1483" y="419"/>
                </a:lnTo>
                <a:lnTo>
                  <a:pt x="483" y="4425"/>
                </a:lnTo>
                <a:lnTo>
                  <a:pt x="0" y="6598"/>
                </a:lnTo>
                <a:lnTo>
                  <a:pt x="293" y="9399"/>
                </a:lnTo>
                <a:lnTo>
                  <a:pt x="379" y="11991"/>
                </a:lnTo>
                <a:lnTo>
                  <a:pt x="1017" y="13405"/>
                </a:lnTo>
                <a:lnTo>
                  <a:pt x="2207" y="14138"/>
                </a:lnTo>
                <a:cubicBezTo>
                  <a:pt x="2207" y="14138"/>
                  <a:pt x="3586" y="15892"/>
                  <a:pt x="3655" y="15866"/>
                </a:cubicBezTo>
                <a:cubicBezTo>
                  <a:pt x="3724" y="15840"/>
                  <a:pt x="5913" y="16311"/>
                  <a:pt x="5913" y="16311"/>
                </a:cubicBezTo>
                <a:lnTo>
                  <a:pt x="7361" y="18720"/>
                </a:lnTo>
                <a:lnTo>
                  <a:pt x="7775" y="18065"/>
                </a:lnTo>
                <a:lnTo>
                  <a:pt x="8343" y="18275"/>
                </a:lnTo>
                <a:lnTo>
                  <a:pt x="9464" y="21207"/>
                </a:lnTo>
                <a:lnTo>
                  <a:pt x="10395" y="21600"/>
                </a:lnTo>
                <a:lnTo>
                  <a:pt x="10395" y="20029"/>
                </a:lnTo>
                <a:lnTo>
                  <a:pt x="12188" y="18327"/>
                </a:lnTo>
                <a:lnTo>
                  <a:pt x="14549" y="18615"/>
                </a:lnTo>
                <a:lnTo>
                  <a:pt x="14377" y="18013"/>
                </a:lnTo>
                <a:lnTo>
                  <a:pt x="15911" y="17437"/>
                </a:lnTo>
                <a:lnTo>
                  <a:pt x="16359" y="17856"/>
                </a:lnTo>
                <a:lnTo>
                  <a:pt x="16911" y="17516"/>
                </a:lnTo>
                <a:lnTo>
                  <a:pt x="17566" y="18615"/>
                </a:lnTo>
                <a:lnTo>
                  <a:pt x="18118" y="20631"/>
                </a:lnTo>
                <a:lnTo>
                  <a:pt x="18600" y="21103"/>
                </a:lnTo>
                <a:lnTo>
                  <a:pt x="18928" y="19663"/>
                </a:lnTo>
                <a:lnTo>
                  <a:pt x="18135" y="16730"/>
                </a:lnTo>
                <a:lnTo>
                  <a:pt x="18428" y="14976"/>
                </a:lnTo>
                <a:lnTo>
                  <a:pt x="20324" y="11834"/>
                </a:lnTo>
                <a:lnTo>
                  <a:pt x="19807" y="10551"/>
                </a:lnTo>
                <a:lnTo>
                  <a:pt x="20186" y="7305"/>
                </a:lnTo>
                <a:lnTo>
                  <a:pt x="21307" y="6205"/>
                </a:lnTo>
                <a:lnTo>
                  <a:pt x="20859" y="4791"/>
                </a:lnTo>
                <a:lnTo>
                  <a:pt x="21600" y="3116"/>
                </a:lnTo>
                <a:lnTo>
                  <a:pt x="20910" y="1309"/>
                </a:lnTo>
                <a:lnTo>
                  <a:pt x="20393" y="1440"/>
                </a:lnTo>
                <a:lnTo>
                  <a:pt x="20204" y="3220"/>
                </a:lnTo>
                <a:cubicBezTo>
                  <a:pt x="20204" y="3220"/>
                  <a:pt x="17686" y="7191"/>
                  <a:pt x="16911" y="7252"/>
                </a:cubicBezTo>
                <a:cubicBezTo>
                  <a:pt x="16136" y="7314"/>
                  <a:pt x="15911" y="3561"/>
                  <a:pt x="15911" y="3561"/>
                </a:cubicBezTo>
                <a:lnTo>
                  <a:pt x="14015" y="1964"/>
                </a:lnTo>
                <a:lnTo>
                  <a:pt x="11377" y="1309"/>
                </a:lnTo>
                <a:lnTo>
                  <a:pt x="7981" y="1309"/>
                </a:lnTo>
                <a:lnTo>
                  <a:pt x="2120" y="0"/>
                </a:lnTo>
                <a:lnTo>
                  <a:pt x="2069" y="157"/>
                </a:lnTo>
                <a:close/>
                <a:moveTo>
                  <a:pt x="2069" y="157"/>
                </a:moveTo>
              </a:path>
            </a:pathLst>
          </a:custGeom>
          <a:noFill/>
          <a:ln w="25400">
            <a:solidFill>
              <a:schemeClr val="tx1"/>
            </a:solidFill>
            <a:miter lim="800000"/>
            <a:headEnd/>
            <a:tailEnd/>
          </a:ln>
        </p:spPr>
        <p:txBody>
          <a:bodyPr/>
          <a:lstStyle/>
          <a:p>
            <a:endParaRPr lang="en-US"/>
          </a:p>
        </p:txBody>
      </p:sp>
      <p:sp>
        <p:nvSpPr>
          <p:cNvPr id="6150" name="AutoShape 6"/>
          <p:cNvSpPr>
            <a:spLocks/>
          </p:cNvSpPr>
          <p:nvPr/>
        </p:nvSpPr>
        <p:spPr bwMode="auto">
          <a:xfrm>
            <a:off x="1155700" y="2667000"/>
            <a:ext cx="4787900" cy="1244600"/>
          </a:xfrm>
          <a:custGeom>
            <a:avLst/>
            <a:gdLst>
              <a:gd name="T0" fmla="*/ 0 w 21600"/>
              <a:gd name="T1" fmla="*/ 0 h 21600"/>
              <a:gd name="T2" fmla="*/ 21600 w 21600"/>
              <a:gd name="T3" fmla="*/ 21600 h 21600"/>
            </a:gdLst>
            <a:ahLst/>
            <a:cxnLst/>
            <a:rect l="T0" t="T1" r="T2" b="T3"/>
            <a:pathLst>
              <a:path w="21600" h="21600">
                <a:moveTo>
                  <a:pt x="0" y="21600"/>
                </a:moveTo>
                <a:lnTo>
                  <a:pt x="9606" y="11141"/>
                </a:lnTo>
                <a:lnTo>
                  <a:pt x="21600" y="0"/>
                </a:lnTo>
              </a:path>
            </a:pathLst>
          </a:custGeom>
          <a:noFill/>
          <a:ln w="38100">
            <a:solidFill>
              <a:srgbClr val="067E12"/>
            </a:solidFill>
            <a:miter lim="800000"/>
            <a:headEnd/>
            <a:tailEnd/>
          </a:ln>
        </p:spPr>
        <p:txBody>
          <a:bodyPr/>
          <a:lstStyle/>
          <a:p>
            <a:endParaRPr lang="en-US"/>
          </a:p>
        </p:txBody>
      </p:sp>
      <p:sp>
        <p:nvSpPr>
          <p:cNvPr id="6151" name="Line 7"/>
          <p:cNvSpPr>
            <a:spLocks noChangeShapeType="1"/>
          </p:cNvSpPr>
          <p:nvPr/>
        </p:nvSpPr>
        <p:spPr bwMode="auto">
          <a:xfrm flipV="1">
            <a:off x="5638800" y="2590800"/>
            <a:ext cx="381000" cy="330200"/>
          </a:xfrm>
          <a:prstGeom prst="line">
            <a:avLst/>
          </a:prstGeom>
          <a:noFill/>
          <a:ln w="28575">
            <a:solidFill>
              <a:srgbClr val="067E12"/>
            </a:solidFill>
            <a:round/>
            <a:headEnd/>
            <a:tailEnd/>
          </a:ln>
        </p:spPr>
        <p:txBody>
          <a:bodyPr/>
          <a:lstStyle/>
          <a:p>
            <a:endParaRPr lang="en-US"/>
          </a:p>
        </p:txBody>
      </p:sp>
      <p:sp>
        <p:nvSpPr>
          <p:cNvPr id="6152" name="Line 8"/>
          <p:cNvSpPr>
            <a:spLocks noChangeShapeType="1"/>
          </p:cNvSpPr>
          <p:nvPr/>
        </p:nvSpPr>
        <p:spPr bwMode="auto">
          <a:xfrm>
            <a:off x="6019800" y="2667000"/>
            <a:ext cx="1165225" cy="223838"/>
          </a:xfrm>
          <a:prstGeom prst="line">
            <a:avLst/>
          </a:prstGeom>
          <a:noFill/>
          <a:ln w="28575">
            <a:solidFill>
              <a:srgbClr val="067E12"/>
            </a:solidFill>
            <a:round/>
            <a:headEnd/>
            <a:tailEnd/>
          </a:ln>
        </p:spPr>
        <p:txBody>
          <a:bodyPr/>
          <a:lstStyle/>
          <a:p>
            <a:endParaRPr lang="en-US"/>
          </a:p>
        </p:txBody>
      </p:sp>
      <p:sp>
        <p:nvSpPr>
          <p:cNvPr id="6153" name="Line 9"/>
          <p:cNvSpPr>
            <a:spLocks noChangeShapeType="1"/>
          </p:cNvSpPr>
          <p:nvPr/>
        </p:nvSpPr>
        <p:spPr bwMode="auto">
          <a:xfrm>
            <a:off x="6019800" y="2590800"/>
            <a:ext cx="127000" cy="447675"/>
          </a:xfrm>
          <a:prstGeom prst="line">
            <a:avLst/>
          </a:prstGeom>
          <a:noFill/>
          <a:ln w="28575">
            <a:solidFill>
              <a:srgbClr val="067E12"/>
            </a:solidFill>
            <a:round/>
            <a:headEnd/>
            <a:tailEnd/>
          </a:ln>
        </p:spPr>
        <p:txBody>
          <a:bodyPr/>
          <a:lstStyle/>
          <a:p>
            <a:endParaRPr lang="en-US"/>
          </a:p>
        </p:txBody>
      </p:sp>
      <p:sp>
        <p:nvSpPr>
          <p:cNvPr id="6154" name="Line 10"/>
          <p:cNvSpPr>
            <a:spLocks noChangeShapeType="1"/>
          </p:cNvSpPr>
          <p:nvPr/>
        </p:nvSpPr>
        <p:spPr bwMode="auto">
          <a:xfrm flipH="1">
            <a:off x="5867400" y="2667000"/>
            <a:ext cx="119063" cy="457200"/>
          </a:xfrm>
          <a:prstGeom prst="line">
            <a:avLst/>
          </a:prstGeom>
          <a:noFill/>
          <a:ln w="28575">
            <a:solidFill>
              <a:srgbClr val="067E12"/>
            </a:solidFill>
            <a:round/>
            <a:headEnd/>
            <a:tailEnd/>
          </a:ln>
        </p:spPr>
        <p:txBody>
          <a:bodyPr/>
          <a:lstStyle/>
          <a:p>
            <a:endParaRPr lang="en-US"/>
          </a:p>
        </p:txBody>
      </p:sp>
      <p:sp>
        <p:nvSpPr>
          <p:cNvPr id="6155" name="Line 11"/>
          <p:cNvSpPr>
            <a:spLocks noChangeShapeType="1"/>
          </p:cNvSpPr>
          <p:nvPr/>
        </p:nvSpPr>
        <p:spPr bwMode="auto">
          <a:xfrm flipH="1">
            <a:off x="1066800" y="3919538"/>
            <a:ext cx="84138" cy="347662"/>
          </a:xfrm>
          <a:prstGeom prst="line">
            <a:avLst/>
          </a:prstGeom>
          <a:noFill/>
          <a:ln w="28575">
            <a:solidFill>
              <a:srgbClr val="067E12"/>
            </a:solidFill>
            <a:round/>
            <a:headEnd/>
            <a:tailEnd/>
          </a:ln>
        </p:spPr>
        <p:txBody>
          <a:bodyPr/>
          <a:lstStyle/>
          <a:p>
            <a:endParaRPr lang="en-US"/>
          </a:p>
        </p:txBody>
      </p:sp>
      <p:sp>
        <p:nvSpPr>
          <p:cNvPr id="6156" name="AutoShape 12"/>
          <p:cNvSpPr>
            <a:spLocks/>
          </p:cNvSpPr>
          <p:nvPr/>
        </p:nvSpPr>
        <p:spPr bwMode="auto">
          <a:xfrm>
            <a:off x="1041400" y="38100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57" name="AutoShape 13"/>
          <p:cNvSpPr>
            <a:spLocks/>
          </p:cNvSpPr>
          <p:nvPr/>
        </p:nvSpPr>
        <p:spPr bwMode="auto">
          <a:xfrm>
            <a:off x="5880100" y="25273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58" name="Line 14"/>
          <p:cNvSpPr>
            <a:spLocks noChangeShapeType="1"/>
          </p:cNvSpPr>
          <p:nvPr/>
        </p:nvSpPr>
        <p:spPr bwMode="auto">
          <a:xfrm>
            <a:off x="3124200" y="3048000"/>
            <a:ext cx="117475" cy="287338"/>
          </a:xfrm>
          <a:prstGeom prst="line">
            <a:avLst/>
          </a:prstGeom>
          <a:noFill/>
          <a:ln w="28575">
            <a:solidFill>
              <a:srgbClr val="067E12"/>
            </a:solidFill>
            <a:round/>
            <a:headEnd/>
            <a:tailEnd/>
          </a:ln>
        </p:spPr>
        <p:txBody>
          <a:bodyPr/>
          <a:lstStyle/>
          <a:p>
            <a:endParaRPr lang="en-US"/>
          </a:p>
        </p:txBody>
      </p:sp>
      <p:sp>
        <p:nvSpPr>
          <p:cNvPr id="6159" name="AutoShape 15"/>
          <p:cNvSpPr>
            <a:spLocks/>
          </p:cNvSpPr>
          <p:nvPr/>
        </p:nvSpPr>
        <p:spPr bwMode="auto">
          <a:xfrm>
            <a:off x="3136900" y="3225800"/>
            <a:ext cx="215900" cy="215900"/>
          </a:xfrm>
          <a:custGeom>
            <a:avLst/>
            <a:gdLst>
              <a:gd name="T0" fmla="*/ 0 w 22712"/>
              <a:gd name="T1" fmla="*/ 0 h 23880"/>
              <a:gd name="T2" fmla="*/ 22712 w 22712"/>
              <a:gd name="T3" fmla="*/ 23880 h 23880"/>
            </a:gdLst>
            <a:ahLst/>
            <a:cxnLst/>
            <a:rect l="T0" t="T1" r="T2" b="T3"/>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2"/>
          </a:solidFill>
          <a:ln w="9525">
            <a:solidFill>
              <a:srgbClr val="1104FF"/>
            </a:solidFill>
            <a:miter lim="800000"/>
            <a:headEnd/>
            <a:tailEnd/>
          </a:ln>
        </p:spPr>
        <p:txBody>
          <a:bodyPr/>
          <a:lstStyle/>
          <a:p>
            <a:endParaRPr lang="en-US"/>
          </a:p>
        </p:txBody>
      </p:sp>
      <p:sp>
        <p:nvSpPr>
          <p:cNvPr id="6160" name="Rectangle 16"/>
          <p:cNvSpPr>
            <a:spLocks/>
          </p:cNvSpPr>
          <p:nvPr/>
        </p:nvSpPr>
        <p:spPr bwMode="auto">
          <a:xfrm>
            <a:off x="508000" y="4432300"/>
            <a:ext cx="10033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SDSC</a:t>
            </a:r>
          </a:p>
        </p:txBody>
      </p:sp>
      <p:sp>
        <p:nvSpPr>
          <p:cNvPr id="6161" name="Rectangle 17"/>
          <p:cNvSpPr>
            <a:spLocks/>
          </p:cNvSpPr>
          <p:nvPr/>
        </p:nvSpPr>
        <p:spPr bwMode="auto">
          <a:xfrm>
            <a:off x="4267200" y="49784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TACC</a:t>
            </a:r>
          </a:p>
        </p:txBody>
      </p:sp>
      <p:sp>
        <p:nvSpPr>
          <p:cNvPr id="6162" name="Rectangle 18"/>
          <p:cNvSpPr>
            <a:spLocks/>
          </p:cNvSpPr>
          <p:nvPr/>
        </p:nvSpPr>
        <p:spPr bwMode="auto">
          <a:xfrm>
            <a:off x="4775200" y="2514600"/>
            <a:ext cx="752475"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dirty="0">
                <a:solidFill>
                  <a:srgbClr val="140083"/>
                </a:solidFill>
                <a:cs typeface="Arial" charset="0"/>
                <a:sym typeface="Arial" charset="0"/>
              </a:rPr>
              <a:t>UC/ANL</a:t>
            </a:r>
          </a:p>
        </p:txBody>
      </p:sp>
      <p:sp>
        <p:nvSpPr>
          <p:cNvPr id="6163" name="Rectangle 19"/>
          <p:cNvSpPr>
            <a:spLocks/>
          </p:cNvSpPr>
          <p:nvPr/>
        </p:nvSpPr>
        <p:spPr bwMode="auto">
          <a:xfrm>
            <a:off x="4838700" y="32131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NCSA</a:t>
            </a:r>
          </a:p>
        </p:txBody>
      </p:sp>
      <p:sp>
        <p:nvSpPr>
          <p:cNvPr id="6164" name="Rectangle 20"/>
          <p:cNvSpPr>
            <a:spLocks/>
          </p:cNvSpPr>
          <p:nvPr/>
        </p:nvSpPr>
        <p:spPr bwMode="auto">
          <a:xfrm>
            <a:off x="5715000" y="3810000"/>
            <a:ext cx="10414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ORNL</a:t>
            </a:r>
          </a:p>
        </p:txBody>
      </p:sp>
      <p:sp>
        <p:nvSpPr>
          <p:cNvPr id="6165" name="Rectangle 21"/>
          <p:cNvSpPr>
            <a:spLocks/>
          </p:cNvSpPr>
          <p:nvPr/>
        </p:nvSpPr>
        <p:spPr bwMode="auto">
          <a:xfrm>
            <a:off x="6342063" y="2895600"/>
            <a:ext cx="328612"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PU</a:t>
            </a:r>
          </a:p>
        </p:txBody>
      </p:sp>
      <p:sp>
        <p:nvSpPr>
          <p:cNvPr id="6166" name="Rectangle 22"/>
          <p:cNvSpPr>
            <a:spLocks/>
          </p:cNvSpPr>
          <p:nvPr/>
        </p:nvSpPr>
        <p:spPr bwMode="auto">
          <a:xfrm>
            <a:off x="5740400" y="3375025"/>
            <a:ext cx="258763"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IU</a:t>
            </a:r>
          </a:p>
        </p:txBody>
      </p:sp>
      <p:sp>
        <p:nvSpPr>
          <p:cNvPr id="6167" name="Rectangle 23"/>
          <p:cNvSpPr>
            <a:spLocks/>
          </p:cNvSpPr>
          <p:nvPr/>
        </p:nvSpPr>
        <p:spPr bwMode="auto">
          <a:xfrm>
            <a:off x="7164388" y="2476500"/>
            <a:ext cx="446087"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PSC</a:t>
            </a:r>
          </a:p>
        </p:txBody>
      </p:sp>
      <p:sp>
        <p:nvSpPr>
          <p:cNvPr id="6168" name="Rectangle 24"/>
          <p:cNvSpPr>
            <a:spLocks/>
          </p:cNvSpPr>
          <p:nvPr/>
        </p:nvSpPr>
        <p:spPr bwMode="auto">
          <a:xfrm>
            <a:off x="3236913" y="2819400"/>
            <a:ext cx="595312"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NCAR</a:t>
            </a:r>
          </a:p>
        </p:txBody>
      </p:sp>
      <p:sp>
        <p:nvSpPr>
          <p:cNvPr id="1211417" name="Oval 25"/>
          <p:cNvSpPr>
            <a:spLocks/>
          </p:cNvSpPr>
          <p:nvPr/>
        </p:nvSpPr>
        <p:spPr bwMode="auto">
          <a:xfrm>
            <a:off x="6032500" y="29083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18" name="Oval 26"/>
          <p:cNvSpPr>
            <a:spLocks/>
          </p:cNvSpPr>
          <p:nvPr/>
        </p:nvSpPr>
        <p:spPr bwMode="auto">
          <a:xfrm>
            <a:off x="5580063" y="2832100"/>
            <a:ext cx="211137"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19" name="Oval 27"/>
          <p:cNvSpPr>
            <a:spLocks/>
          </p:cNvSpPr>
          <p:nvPr/>
        </p:nvSpPr>
        <p:spPr bwMode="auto">
          <a:xfrm>
            <a:off x="965200" y="4165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0" name="Oval 28"/>
          <p:cNvSpPr>
            <a:spLocks/>
          </p:cNvSpPr>
          <p:nvPr/>
        </p:nvSpPr>
        <p:spPr bwMode="auto">
          <a:xfrm>
            <a:off x="5715000" y="3048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1" name="Oval 29"/>
          <p:cNvSpPr>
            <a:spLocks/>
          </p:cNvSpPr>
          <p:nvPr/>
        </p:nvSpPr>
        <p:spPr bwMode="auto">
          <a:xfrm>
            <a:off x="6083300" y="3276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2" name="Oval 30"/>
          <p:cNvSpPr>
            <a:spLocks/>
          </p:cNvSpPr>
          <p:nvPr/>
        </p:nvSpPr>
        <p:spPr bwMode="auto">
          <a:xfrm>
            <a:off x="4165600" y="51562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3" name="Oval 31"/>
          <p:cNvSpPr>
            <a:spLocks/>
          </p:cNvSpPr>
          <p:nvPr/>
        </p:nvSpPr>
        <p:spPr bwMode="auto">
          <a:xfrm>
            <a:off x="7086600" y="28194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4" name="Oval 32"/>
          <p:cNvSpPr>
            <a:spLocks/>
          </p:cNvSpPr>
          <p:nvPr/>
        </p:nvSpPr>
        <p:spPr bwMode="auto">
          <a:xfrm>
            <a:off x="2971800" y="28956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5" name="Oval 33"/>
          <p:cNvSpPr>
            <a:spLocks/>
          </p:cNvSpPr>
          <p:nvPr/>
        </p:nvSpPr>
        <p:spPr bwMode="auto">
          <a:xfrm>
            <a:off x="6578600" y="3810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26" name="AutoShape 34"/>
          <p:cNvSpPr>
            <a:spLocks/>
          </p:cNvSpPr>
          <p:nvPr/>
        </p:nvSpPr>
        <p:spPr bwMode="auto">
          <a:xfrm>
            <a:off x="660400" y="36830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7" name="AutoShape 35"/>
          <p:cNvSpPr>
            <a:spLocks/>
          </p:cNvSpPr>
          <p:nvPr/>
        </p:nvSpPr>
        <p:spPr bwMode="auto">
          <a:xfrm>
            <a:off x="5473700" y="22479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8" name="AutoShape 36"/>
          <p:cNvSpPr>
            <a:spLocks/>
          </p:cNvSpPr>
          <p:nvPr/>
        </p:nvSpPr>
        <p:spPr bwMode="auto">
          <a:xfrm>
            <a:off x="812800" y="38481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1211429" name="AutoShape 37"/>
          <p:cNvSpPr>
            <a:spLocks/>
          </p:cNvSpPr>
          <p:nvPr/>
        </p:nvSpPr>
        <p:spPr bwMode="auto">
          <a:xfrm>
            <a:off x="7315200" y="36830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82" name="Rectangle 38"/>
          <p:cNvSpPr>
            <a:spLocks/>
          </p:cNvSpPr>
          <p:nvPr/>
        </p:nvSpPr>
        <p:spPr bwMode="auto">
          <a:xfrm>
            <a:off x="685800" y="3479800"/>
            <a:ext cx="1003300" cy="2032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Caltech</a:t>
            </a:r>
          </a:p>
        </p:txBody>
      </p:sp>
      <p:sp>
        <p:nvSpPr>
          <p:cNvPr id="6183" name="Rectangle 39"/>
          <p:cNvSpPr>
            <a:spLocks/>
          </p:cNvSpPr>
          <p:nvPr/>
        </p:nvSpPr>
        <p:spPr bwMode="auto">
          <a:xfrm>
            <a:off x="-114300" y="4102100"/>
            <a:ext cx="1003300" cy="2032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USC/ISI</a:t>
            </a:r>
          </a:p>
        </p:txBody>
      </p:sp>
      <p:sp>
        <p:nvSpPr>
          <p:cNvPr id="6184" name="Rectangle 40"/>
          <p:cNvSpPr>
            <a:spLocks/>
          </p:cNvSpPr>
          <p:nvPr/>
        </p:nvSpPr>
        <p:spPr bwMode="auto">
          <a:xfrm>
            <a:off x="7010400" y="3352800"/>
            <a:ext cx="1270000" cy="203200"/>
          </a:xfrm>
          <a:prstGeom prst="rect">
            <a:avLst/>
          </a:prstGeom>
          <a:solidFill>
            <a:schemeClr val="bg1"/>
          </a:solid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UNC/RENCI</a:t>
            </a:r>
          </a:p>
        </p:txBody>
      </p:sp>
      <p:sp>
        <p:nvSpPr>
          <p:cNvPr id="6185" name="Rectangle 41"/>
          <p:cNvSpPr>
            <a:spLocks/>
          </p:cNvSpPr>
          <p:nvPr/>
        </p:nvSpPr>
        <p:spPr bwMode="auto">
          <a:xfrm>
            <a:off x="5024438" y="2133600"/>
            <a:ext cx="377825" cy="212725"/>
          </a:xfrm>
          <a:prstGeom prst="rect">
            <a:avLst/>
          </a:prstGeom>
          <a:noFill/>
          <a:ln w="9525">
            <a:noFill/>
            <a:miter lim="800000"/>
            <a:headEnd/>
            <a:tailEnd/>
          </a:ln>
        </p:spPr>
        <p:txBody>
          <a:bodyPr wrap="none" lIns="0" tIns="0" rIns="40639" bIns="0">
            <a:spAutoFit/>
          </a:bodyPr>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i="1">
                <a:solidFill>
                  <a:srgbClr val="140083"/>
                </a:solidFill>
                <a:cs typeface="Arial" charset="0"/>
                <a:sym typeface="Arial" charset="0"/>
              </a:rPr>
              <a:t>UW</a:t>
            </a:r>
          </a:p>
        </p:txBody>
      </p:sp>
      <p:sp>
        <p:nvSpPr>
          <p:cNvPr id="1211434" name="Oval 42"/>
          <p:cNvSpPr>
            <a:spLocks/>
          </p:cNvSpPr>
          <p:nvPr/>
        </p:nvSpPr>
        <p:spPr bwMode="auto">
          <a:xfrm>
            <a:off x="711200" y="51943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1211435" name="AutoShape 43"/>
          <p:cNvSpPr>
            <a:spLocks/>
          </p:cNvSpPr>
          <p:nvPr/>
        </p:nvSpPr>
        <p:spPr bwMode="auto">
          <a:xfrm>
            <a:off x="685800" y="5562600"/>
            <a:ext cx="190500" cy="228600"/>
          </a:xfrm>
          <a:prstGeom prst="diamond">
            <a:avLst/>
          </a:prstGeom>
          <a:solidFill>
            <a:srgbClr val="1D00AA"/>
          </a:solidFill>
          <a:ln w="9525">
            <a:solidFill>
              <a:srgbClr val="13007E"/>
            </a:solid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88" name="Rectangle 44"/>
          <p:cNvSpPr>
            <a:spLocks/>
          </p:cNvSpPr>
          <p:nvPr/>
        </p:nvSpPr>
        <p:spPr bwMode="auto">
          <a:xfrm>
            <a:off x="952500" y="5181600"/>
            <a:ext cx="2019300" cy="190500"/>
          </a:xfrm>
          <a:prstGeom prst="rect">
            <a:avLst/>
          </a:prstGeom>
          <a:noFill/>
          <a:ln w="9525">
            <a:noFill/>
            <a:miter lim="800000"/>
            <a:headEnd/>
            <a:tailEnd/>
          </a:ln>
        </p:spPr>
        <p:txBody>
          <a:bodyPr lIns="0" tIns="0" rIns="40639" bIns="0"/>
          <a:lstStyle/>
          <a:p>
            <a:pPr marL="39688"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300" b="1">
                <a:solidFill>
                  <a:srgbClr val="140083"/>
                </a:solidFill>
                <a:cs typeface="Arial" charset="0"/>
                <a:sym typeface="Arial" charset="0"/>
              </a:rPr>
              <a:t>Resource Provider (RP)</a:t>
            </a:r>
          </a:p>
        </p:txBody>
      </p:sp>
      <p:sp>
        <p:nvSpPr>
          <p:cNvPr id="6189" name="Rectangle 45"/>
          <p:cNvSpPr>
            <a:spLocks/>
          </p:cNvSpPr>
          <p:nvPr/>
        </p:nvSpPr>
        <p:spPr bwMode="auto">
          <a:xfrm>
            <a:off x="952500" y="5588000"/>
            <a:ext cx="2679700" cy="190500"/>
          </a:xfrm>
          <a:prstGeom prst="rect">
            <a:avLst/>
          </a:prstGeom>
          <a:noFill/>
          <a:ln w="9525">
            <a:noFill/>
            <a:miter lim="800000"/>
            <a:headEnd/>
            <a:tailEnd/>
          </a:ln>
        </p:spPr>
        <p:txBody>
          <a:bodyPr lIns="0" tIns="0" rIns="40639" bIns="0"/>
          <a:lstStyle/>
          <a:p>
            <a:pPr marL="39688"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300" i="1">
                <a:solidFill>
                  <a:srgbClr val="140083"/>
                </a:solidFill>
                <a:cs typeface="Arial" charset="0"/>
                <a:sym typeface="Arial" charset="0"/>
              </a:rPr>
              <a:t>Software Integration Partner</a:t>
            </a:r>
          </a:p>
        </p:txBody>
      </p:sp>
      <p:sp>
        <p:nvSpPr>
          <p:cNvPr id="1211438" name="Rectangle 46"/>
          <p:cNvSpPr>
            <a:spLocks/>
          </p:cNvSpPr>
          <p:nvPr/>
        </p:nvSpPr>
        <p:spPr bwMode="auto">
          <a:xfrm>
            <a:off x="5765800" y="2286000"/>
            <a:ext cx="177800" cy="152400"/>
          </a:xfrm>
          <a:prstGeom prst="rect">
            <a:avLst/>
          </a:prstGeom>
          <a:solidFill>
            <a:srgbClr val="005015"/>
          </a:solidFill>
          <a:ln w="9525">
            <a:noFill/>
            <a:miter lim="800000"/>
            <a:headEnd/>
            <a:tailEnd/>
          </a:ln>
          <a:effectLst>
            <a:outerShdw dist="101600" dir="2700000" algn="ctr" rotWithShape="0">
              <a:schemeClr val="bg2">
                <a:alpha val="93999"/>
              </a:schemeClr>
            </a:outerShdw>
          </a:effectLst>
        </p:spPr>
        <p:txBody>
          <a:bodyPr/>
          <a:lstStyle/>
          <a:p>
            <a:pPr>
              <a:defRPr/>
            </a:pPr>
            <a:endParaRPr lang="en-US"/>
          </a:p>
        </p:txBody>
      </p:sp>
      <p:sp>
        <p:nvSpPr>
          <p:cNvPr id="6191" name="Rectangle 47"/>
          <p:cNvSpPr>
            <a:spLocks/>
          </p:cNvSpPr>
          <p:nvPr/>
        </p:nvSpPr>
        <p:spPr bwMode="auto">
          <a:xfrm>
            <a:off x="5562600" y="1828800"/>
            <a:ext cx="1768475" cy="381000"/>
          </a:xfrm>
          <a:prstGeom prst="rect">
            <a:avLst/>
          </a:prstGeom>
          <a:solidFill>
            <a:srgbClr val="FFFFFF"/>
          </a:solid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i="1">
                <a:solidFill>
                  <a:srgbClr val="005015"/>
                </a:solidFill>
                <a:cs typeface="Arial" charset="0"/>
                <a:sym typeface="Arial" charset="0"/>
              </a:rPr>
              <a:t>Grid Infrastructure Group (UChicago)</a:t>
            </a:r>
          </a:p>
        </p:txBody>
      </p:sp>
      <p:sp>
        <p:nvSpPr>
          <p:cNvPr id="6192" name="Rectangle 48"/>
          <p:cNvSpPr>
            <a:spLocks noGrp="1" noChangeArrowheads="1"/>
          </p:cNvSpPr>
          <p:nvPr>
            <p:ph type="title"/>
          </p:nvPr>
        </p:nvSpPr>
        <p:spPr/>
        <p:txBody>
          <a:bodyPr rIns="81279"/>
          <a:lstStyle/>
          <a:p>
            <a:pPr eaLnBrk="1" hangingPunct="1">
              <a:tabLst>
                <a:tab pos="0" algn="l"/>
                <a:tab pos="914400" algn="l"/>
                <a:tab pos="1828800" algn="l"/>
                <a:tab pos="2743200" algn="l"/>
                <a:tab pos="3657600" algn="l"/>
                <a:tab pos="4572000" algn="l"/>
                <a:tab pos="5486400" algn="l"/>
                <a:tab pos="6400800" algn="l"/>
                <a:tab pos="7315200" algn="l"/>
                <a:tab pos="8229600" algn="l"/>
              </a:tabLst>
            </a:pPr>
            <a:r>
              <a:rPr lang="en-US" dirty="0" smtClean="0">
                <a:solidFill>
                  <a:srgbClr val="C00000"/>
                </a:solidFill>
              </a:rPr>
              <a:t>11 Resource Providers</a:t>
            </a:r>
          </a:p>
        </p:txBody>
      </p:sp>
      <p:pic>
        <p:nvPicPr>
          <p:cNvPr id="6193" name="Picture 49"/>
          <p:cNvPicPr>
            <a:picLocks noChangeAspect="1" noChangeArrowheads="1"/>
          </p:cNvPicPr>
          <p:nvPr/>
        </p:nvPicPr>
        <p:blipFill>
          <a:blip r:embed="rId3"/>
          <a:srcRect/>
          <a:stretch>
            <a:fillRect/>
          </a:stretch>
        </p:blipFill>
        <p:spPr bwMode="auto">
          <a:xfrm>
            <a:off x="979488" y="1257300"/>
            <a:ext cx="893762" cy="876300"/>
          </a:xfrm>
          <a:prstGeom prst="rect">
            <a:avLst/>
          </a:prstGeom>
          <a:noFill/>
          <a:ln w="9525">
            <a:noFill/>
            <a:miter lim="800000"/>
            <a:headEnd/>
            <a:tailEnd/>
          </a:ln>
        </p:spPr>
      </p:pic>
      <p:sp>
        <p:nvSpPr>
          <p:cNvPr id="6194" name="Freeform 52"/>
          <p:cNvSpPr>
            <a:spLocks/>
          </p:cNvSpPr>
          <p:nvPr/>
        </p:nvSpPr>
        <p:spPr bwMode="auto">
          <a:xfrm flipH="1">
            <a:off x="5410200" y="2590800"/>
            <a:ext cx="533400" cy="24384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6195" name="Rectangle 54"/>
          <p:cNvSpPr>
            <a:spLocks/>
          </p:cNvSpPr>
          <p:nvPr/>
        </p:nvSpPr>
        <p:spPr bwMode="auto">
          <a:xfrm>
            <a:off x="5410200" y="47244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LONI</a:t>
            </a:r>
          </a:p>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b="1">
              <a:solidFill>
                <a:srgbClr val="140083"/>
              </a:solidFill>
              <a:cs typeface="Arial" charset="0"/>
              <a:sym typeface="Arial" charset="0"/>
            </a:endParaRPr>
          </a:p>
        </p:txBody>
      </p:sp>
      <p:sp>
        <p:nvSpPr>
          <p:cNvPr id="1211447" name="Oval 55"/>
          <p:cNvSpPr>
            <a:spLocks/>
          </p:cNvSpPr>
          <p:nvPr/>
        </p:nvSpPr>
        <p:spPr bwMode="auto">
          <a:xfrm>
            <a:off x="5486400" y="49530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
        <p:nvSpPr>
          <p:cNvPr id="6197" name="Rectangle 60"/>
          <p:cNvSpPr>
            <a:spLocks/>
          </p:cNvSpPr>
          <p:nvPr/>
        </p:nvSpPr>
        <p:spPr bwMode="auto">
          <a:xfrm>
            <a:off x="6553200" y="4038600"/>
            <a:ext cx="1016000" cy="215900"/>
          </a:xfrm>
          <a:prstGeom prst="rect">
            <a:avLst/>
          </a:prstGeom>
          <a:noFill/>
          <a:ln w="9525">
            <a:noFill/>
            <a:miter lim="800000"/>
            <a:headEnd/>
            <a:tailEnd/>
          </a:ln>
        </p:spPr>
        <p:txBody>
          <a:bodyPr lIns="0" tIns="0" rIns="40639" bIns="0"/>
          <a:lstStyle/>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b="1">
                <a:solidFill>
                  <a:srgbClr val="140083"/>
                </a:solidFill>
                <a:cs typeface="Arial" charset="0"/>
                <a:sym typeface="Arial" charset="0"/>
              </a:rPr>
              <a:t>NICS</a:t>
            </a:r>
          </a:p>
          <a:p>
            <a:pPr marL="39688" algn="ctr" eaLnBrk="1" hangingPunc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b="1">
              <a:solidFill>
                <a:srgbClr val="140083"/>
              </a:solidFill>
              <a:cs typeface="Arial" charset="0"/>
              <a:sym typeface="Arial" charset="0"/>
            </a:endParaRPr>
          </a:p>
        </p:txBody>
      </p:sp>
      <p:sp>
        <p:nvSpPr>
          <p:cNvPr id="6198" name="Freeform 61"/>
          <p:cNvSpPr>
            <a:spLocks/>
          </p:cNvSpPr>
          <p:nvPr/>
        </p:nvSpPr>
        <p:spPr bwMode="auto">
          <a:xfrm>
            <a:off x="6019800" y="2667000"/>
            <a:ext cx="1219200" cy="1219200"/>
          </a:xfrm>
          <a:custGeom>
            <a:avLst/>
            <a:gdLst>
              <a:gd name="T0" fmla="*/ 0 w 576"/>
              <a:gd name="T1" fmla="*/ 0 h 768"/>
              <a:gd name="T2" fmla="*/ 432 w 576"/>
              <a:gd name="T3" fmla="*/ 144 h 768"/>
              <a:gd name="T4" fmla="*/ 576 w 576"/>
              <a:gd name="T5" fmla="*/ 384 h 768"/>
              <a:gd name="T6" fmla="*/ 432 w 576"/>
              <a:gd name="T7" fmla="*/ 768 h 768"/>
              <a:gd name="T8" fmla="*/ 0 60000 65536"/>
              <a:gd name="T9" fmla="*/ 0 60000 65536"/>
              <a:gd name="T10" fmla="*/ 0 60000 65536"/>
              <a:gd name="T11" fmla="*/ 0 60000 65536"/>
              <a:gd name="T12" fmla="*/ 0 w 576"/>
              <a:gd name="T13" fmla="*/ 0 h 768"/>
              <a:gd name="T14" fmla="*/ 576 w 576"/>
              <a:gd name="T15" fmla="*/ 768 h 768"/>
            </a:gdLst>
            <a:ahLst/>
            <a:cxnLst>
              <a:cxn ang="T8">
                <a:pos x="T0" y="T1"/>
              </a:cxn>
              <a:cxn ang="T9">
                <a:pos x="T2" y="T3"/>
              </a:cxn>
              <a:cxn ang="T10">
                <a:pos x="T4" y="T5"/>
              </a:cxn>
              <a:cxn ang="T11">
                <a:pos x="T6" y="T7"/>
              </a:cxn>
            </a:cxnLst>
            <a:rect l="T12" t="T13" r="T14" b="T15"/>
            <a:pathLst>
              <a:path w="576" h="768">
                <a:moveTo>
                  <a:pt x="0" y="0"/>
                </a:moveTo>
                <a:cubicBezTo>
                  <a:pt x="168" y="40"/>
                  <a:pt x="336" y="80"/>
                  <a:pt x="432" y="144"/>
                </a:cubicBezTo>
                <a:cubicBezTo>
                  <a:pt x="528" y="208"/>
                  <a:pt x="576" y="280"/>
                  <a:pt x="576" y="384"/>
                </a:cubicBezTo>
                <a:cubicBezTo>
                  <a:pt x="576" y="488"/>
                  <a:pt x="504" y="628"/>
                  <a:pt x="432" y="768"/>
                </a:cubicBezTo>
              </a:path>
            </a:pathLst>
          </a:custGeom>
          <a:noFill/>
          <a:ln w="28575">
            <a:solidFill>
              <a:srgbClr val="067E12"/>
            </a:solidFill>
            <a:round/>
            <a:headEnd/>
            <a:tailEnd/>
          </a:ln>
        </p:spPr>
        <p:txBody>
          <a:bodyPr wrap="none" anchor="ctr"/>
          <a:lstStyle/>
          <a:p>
            <a:endParaRPr lang="en-US"/>
          </a:p>
        </p:txBody>
      </p:sp>
      <p:sp>
        <p:nvSpPr>
          <p:cNvPr id="1211454" name="Oval 62"/>
          <p:cNvSpPr>
            <a:spLocks/>
          </p:cNvSpPr>
          <p:nvPr/>
        </p:nvSpPr>
        <p:spPr bwMode="auto">
          <a:xfrm>
            <a:off x="6858000" y="3733800"/>
            <a:ext cx="211138" cy="215900"/>
          </a:xfrm>
          <a:prstGeom prst="ellipse">
            <a:avLst/>
          </a:prstGeom>
          <a:solidFill>
            <a:srgbClr val="8E0000"/>
          </a:solidFill>
          <a:ln w="9525">
            <a:noFill/>
            <a:round/>
            <a:headEnd/>
            <a:tailEnd/>
          </a:ln>
          <a:effectLst>
            <a:outerShdw dist="101600" dir="2700000" algn="ctr" rotWithShape="0">
              <a:schemeClr val="bg2">
                <a:alpha val="93999"/>
              </a:schemeClr>
            </a:outerShdw>
          </a:effectLst>
        </p:spPr>
        <p:txBody>
          <a:bodyPr/>
          <a:lstStyle/>
          <a:p>
            <a:pPr>
              <a:defRPr/>
            </a:pPr>
            <a:endParaRPr 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1"/>
          <p:cNvSpPr txBox="1">
            <a:spLocks/>
          </p:cNvSpPr>
          <p:nvPr/>
        </p:nvSpPr>
        <p:spPr>
          <a:xfrm>
            <a:off x="1114424" y="263715"/>
            <a:ext cx="8029576" cy="914400"/>
          </a:xfrm>
          <a:prstGeom prst="rect">
            <a:avLst/>
          </a:prstGeom>
        </p:spPr>
        <p:txBody>
          <a:bodyPr lIns="91430" tIns="45715" rIns="91430" bIns="45715">
            <a:normAutofit fontScale="90000"/>
          </a:bodyPr>
          <a:lstStyle>
            <a:lvl1pPr marL="0" indent="0" algn="l" defTabSz="914400" rtl="0" eaLnBrk="1" latinLnBrk="0" hangingPunct="1">
              <a:spcBef>
                <a:spcPct val="0"/>
              </a:spcBef>
              <a:buNone/>
              <a:defRPr sz="3200" kern="1200">
                <a:solidFill>
                  <a:schemeClr val="bg1"/>
                </a:solidFill>
                <a:latin typeface="+mj-lt"/>
                <a:ea typeface="+mj-ea"/>
                <a:cs typeface="+mj-cs"/>
              </a:defRPr>
            </a:lvl1pPr>
          </a:lstStyle>
          <a:p>
            <a:r>
              <a:rPr lang="en-US" dirty="0" smtClean="0">
                <a:solidFill>
                  <a:srgbClr val="000000"/>
                </a:solidFill>
              </a:rPr>
              <a:t>Scale-Out – Asynchronous - Decentralized</a:t>
            </a:r>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0" y="989263"/>
            <a:ext cx="9144000" cy="5868737"/>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7964705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Synchronous: Distributed runs take longer than the local run. There are two reasons:</a:t>
            </a:r>
          </a:p>
          <a:p>
            <a:pPr lvl="1"/>
            <a:r>
              <a:rPr lang="en-US" dirty="0" smtClean="0"/>
              <a:t>Remote file staging takes longer. </a:t>
            </a:r>
          </a:p>
          <a:p>
            <a:pPr lvl="1"/>
            <a:r>
              <a:rPr lang="en-US" dirty="0" smtClean="0"/>
              <a:t>Even in the case of homogeneous resources, it takes longer to synchronize all the replicas at every exchange step. (because NAMD runtime is not always constant)</a:t>
            </a:r>
          </a:p>
          <a:p>
            <a:pPr lvl="1"/>
            <a:r>
              <a:rPr lang="en-US" dirty="0" smtClean="0"/>
              <a:t>Even if it were possible to implement distributed synchronous RE without remote file staging, the algorithm still effects the performance negatively due to synchronization at each exchange step. </a:t>
            </a:r>
          </a:p>
          <a:p>
            <a:r>
              <a:rPr lang="en-US" dirty="0" smtClean="0"/>
              <a:t>Asynchronous RE:</a:t>
            </a:r>
          </a:p>
          <a:p>
            <a:pPr lvl="1"/>
            <a:r>
              <a:rPr lang="en-US" dirty="0" smtClean="0"/>
              <a:t>Centralized: </a:t>
            </a:r>
          </a:p>
          <a:p>
            <a:pPr lvl="2"/>
            <a:r>
              <a:rPr lang="en-US" dirty="0" smtClean="0"/>
              <a:t>distributed runs take slightly longer due to the remote file staging. </a:t>
            </a:r>
          </a:p>
          <a:p>
            <a:pPr lvl="1"/>
            <a:r>
              <a:rPr lang="en-US" dirty="0" smtClean="0"/>
              <a:t>Decentralized: in the decentralized implementation the remote file staging is replaced with exchange of data via the advert server. </a:t>
            </a:r>
          </a:p>
          <a:p>
            <a:pPr lvl="2"/>
            <a:r>
              <a:rPr lang="en-US" dirty="0" smtClean="0"/>
              <a:t>Distribution of resources does not effect the performance in general. </a:t>
            </a:r>
          </a:p>
          <a:p>
            <a:pPr lvl="2"/>
            <a:r>
              <a:rPr lang="en-US" dirty="0" smtClean="0"/>
              <a:t>Unless the resources are so far away that the communication times are adversely effected.</a:t>
            </a:r>
          </a:p>
          <a:p>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8410172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Resources</a:t>
            </a:r>
            <a:endParaRPr lang="en-US" dirty="0"/>
          </a:p>
        </p:txBody>
      </p:sp>
      <p:sp>
        <p:nvSpPr>
          <p:cNvPr id="3" name="Content Placeholder 2"/>
          <p:cNvSpPr>
            <a:spLocks noGrp="1"/>
          </p:cNvSpPr>
          <p:nvPr>
            <p:ph idx="1"/>
          </p:nvPr>
        </p:nvSpPr>
        <p:spPr/>
        <p:txBody>
          <a:bodyPr>
            <a:normAutofit/>
          </a:bodyPr>
          <a:lstStyle/>
          <a:p>
            <a:r>
              <a:rPr lang="en-US" dirty="0" smtClean="0"/>
              <a:t>Heterogeneity in the resources can effect the performance.</a:t>
            </a:r>
          </a:p>
          <a:p>
            <a:pPr lvl="1"/>
            <a:r>
              <a:rPr lang="en-US" dirty="0" smtClean="0"/>
              <a:t>Artificially introduced heterogeneity in the resources.</a:t>
            </a:r>
          </a:p>
          <a:p>
            <a:r>
              <a:rPr lang="en-US" dirty="0" smtClean="0"/>
              <a:t>Different replicas assigned different number of processors.</a:t>
            </a:r>
          </a:p>
          <a:p>
            <a:pPr lvl="1"/>
            <a:r>
              <a:rPr lang="en-US" dirty="0" smtClean="0"/>
              <a:t>32 replicas launched to do 128 exchanges. </a:t>
            </a:r>
          </a:p>
          <a:p>
            <a:pPr lvl="1"/>
            <a:r>
              <a:rPr lang="en-US" dirty="0" smtClean="0"/>
              <a:t>16 replicas assigned 16 processors, 8 replicas assigned 8 processors.</a:t>
            </a:r>
          </a:p>
          <a:p>
            <a:r>
              <a:rPr lang="en-US" dirty="0" smtClean="0"/>
              <a:t>Machines used: QB, each experiment repeated 5 times.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4954421"/>
      </p:ext>
    </p:extLst>
  </p:cSld>
  <p:clrMapOvr>
    <a:masterClrMapping/>
  </p:clrMapOvr>
  <p:transition spd="med"/>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Resources</a:t>
            </a:r>
            <a:endParaRPr lang="en-US" dirty="0"/>
          </a:p>
        </p:txBody>
      </p:sp>
      <p:pic>
        <p:nvPicPr>
          <p:cNvPr id="6" name="Content Placeholder 5"/>
          <p:cNvPicPr>
            <a:picLocks noGrp="1" noChangeAspect="1"/>
          </p:cNvPicPr>
          <p:nvPr>
            <p:ph idx="1"/>
          </p:nvPr>
        </p:nvPicPr>
        <p:blipFill rotWithShape="1">
          <a:blip r:embed="rId2"/>
          <a:srcRect l="-33567" r="-33567"/>
          <a:stretch/>
        </p:blipFill>
        <p:spPr>
          <a:xfrm>
            <a:off x="0" y="1529880"/>
            <a:ext cx="8724901" cy="5047356"/>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5118764"/>
      </p:ext>
    </p:extLst>
  </p:cSld>
  <p:clrMapOvr>
    <a:masterClrMapping/>
  </p:clrMapOvr>
  <p:transition spd="med"/>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Heterogeneous Resources: Analysis</a:t>
            </a:r>
            <a:endParaRPr lang="en-US" dirty="0"/>
          </a:p>
        </p:txBody>
      </p:sp>
      <p:sp>
        <p:nvSpPr>
          <p:cNvPr id="3" name="Content Placeholder 2"/>
          <p:cNvSpPr>
            <a:spLocks noGrp="1"/>
          </p:cNvSpPr>
          <p:nvPr>
            <p:ph idx="1"/>
          </p:nvPr>
        </p:nvSpPr>
        <p:spPr>
          <a:xfrm>
            <a:off x="457200" y="1573464"/>
            <a:ext cx="8229600" cy="4525963"/>
          </a:xfrm>
        </p:spPr>
        <p:txBody>
          <a:bodyPr>
            <a:normAutofit/>
          </a:bodyPr>
          <a:lstStyle/>
          <a:p>
            <a:r>
              <a:rPr lang="en-US" dirty="0" smtClean="0"/>
              <a:t>Average run time of NAMD on 16 processors is approx. 71 seconds and on 8 processors it is approx. 112 seconds. </a:t>
            </a:r>
          </a:p>
          <a:p>
            <a:r>
              <a:rPr lang="en-US" dirty="0" smtClean="0"/>
              <a:t>In synchronous RE all replicas were made to wait for other replicas to finish running, which added approx. 328 </a:t>
            </a:r>
            <a:r>
              <a:rPr lang="en-US" i="1" dirty="0" smtClean="0"/>
              <a:t>s </a:t>
            </a:r>
            <a:r>
              <a:rPr lang="en-US" dirty="0" smtClean="0"/>
              <a:t>to the total time to completion.</a:t>
            </a:r>
          </a:p>
          <a:p>
            <a:r>
              <a:rPr lang="en-US" dirty="0" smtClean="0"/>
              <a:t>In the asynchronous RE, the performance advantage of the faster replicas was retained. </a:t>
            </a:r>
          </a:p>
          <a:p>
            <a:r>
              <a:rPr lang="en-US" dirty="0" smtClean="0"/>
              <a:t>Heterogeneity comes in different ways – processors, network, communication times, etc. </a:t>
            </a:r>
          </a:p>
          <a:p>
            <a:pPr lvl="1"/>
            <a:r>
              <a:rPr lang="en-US" dirty="0" smtClean="0"/>
              <a:t>We only looked at how heterogeneous processors effect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3943427"/>
      </p:ext>
    </p:extLst>
  </p:cSld>
  <p:clrMapOvr>
    <a:masterClrMapping/>
  </p:clrMapOvr>
  <p:transition spd="med"/>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Crosswalks and Temperature Mixing</a:t>
            </a:r>
            <a:endParaRPr lang="en-US" dirty="0"/>
          </a:p>
        </p:txBody>
      </p:sp>
      <p:sp>
        <p:nvSpPr>
          <p:cNvPr id="3" name="Content Placeholder 2"/>
          <p:cNvSpPr>
            <a:spLocks noGrp="1"/>
          </p:cNvSpPr>
          <p:nvPr>
            <p:ph idx="1"/>
          </p:nvPr>
        </p:nvSpPr>
        <p:spPr/>
        <p:txBody>
          <a:bodyPr>
            <a:normAutofit/>
          </a:bodyPr>
          <a:lstStyle/>
          <a:p>
            <a:r>
              <a:rPr lang="en-US" dirty="0" smtClean="0"/>
              <a:t>Crosswalks: said to occur when a replica transitions from a lower temperature region to a higher temperature region and back.</a:t>
            </a:r>
          </a:p>
          <a:p>
            <a:r>
              <a:rPr lang="en-US" dirty="0" smtClean="0"/>
              <a:t>Other publications have already proved that more crosswalks occur in the asynchronous RE.</a:t>
            </a:r>
          </a:p>
          <a:p>
            <a:r>
              <a:rPr lang="en-US" dirty="0" smtClean="0"/>
              <a:t>We will look at the temperature mixing in the two algorithms.</a:t>
            </a:r>
          </a:p>
          <a:p>
            <a:pPr lvl="1"/>
            <a:r>
              <a:rPr lang="en-US" dirty="0" smtClean="0"/>
              <a:t>We modeled the 2 algorithms to get the results.</a:t>
            </a:r>
          </a:p>
          <a:p>
            <a:pPr lvl="1"/>
            <a:r>
              <a:rPr lang="en-US" dirty="0" smtClean="0"/>
              <a:t>Each experiment repeated 5 times.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94282415"/>
      </p:ext>
    </p:extLst>
  </p:cSld>
  <p:clrMapOvr>
    <a:masterClrMapping/>
  </p:clrMapOvr>
  <p:transition spd="med"/>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Mixing</a:t>
            </a:r>
            <a:endParaRPr lang="en-US" dirty="0"/>
          </a:p>
        </p:txBody>
      </p:sp>
      <p:pic>
        <p:nvPicPr>
          <p:cNvPr id="4" name="Content Placeholder 3"/>
          <p:cNvPicPr>
            <a:picLocks noGrp="1" noChangeAspect="1"/>
          </p:cNvPicPr>
          <p:nvPr>
            <p:ph idx="1"/>
          </p:nvPr>
        </p:nvPicPr>
        <p:blipFill rotWithShape="1">
          <a:blip r:embed="rId2"/>
          <a:srcRect l="-10191" r="-10191"/>
          <a:stretch/>
        </p:blipFill>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01945652"/>
      </p:ext>
    </p:extLst>
  </p:cSld>
  <p:clrMapOvr>
    <a:masterClrMapping/>
  </p:clrMapOvr>
  <p:transition spd="med"/>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X-Walk and Temp Mixing: Analysis </a:t>
            </a:r>
            <a:endParaRPr lang="en-US" dirty="0"/>
          </a:p>
        </p:txBody>
      </p:sp>
      <p:sp>
        <p:nvSpPr>
          <p:cNvPr id="3" name="Content Placeholder 2"/>
          <p:cNvSpPr>
            <a:spLocks noGrp="1"/>
          </p:cNvSpPr>
          <p:nvPr>
            <p:ph idx="1"/>
          </p:nvPr>
        </p:nvSpPr>
        <p:spPr/>
        <p:txBody>
          <a:bodyPr>
            <a:normAutofit/>
          </a:bodyPr>
          <a:lstStyle/>
          <a:p>
            <a:r>
              <a:rPr lang="en-US" dirty="0" smtClean="0"/>
              <a:t>Average total number of exchanges per replica is always higher in the case of asynchronous RE. </a:t>
            </a:r>
            <a:endParaRPr lang="en-US" dirty="0"/>
          </a:p>
          <a:p>
            <a:r>
              <a:rPr lang="en-US" dirty="0" smtClean="0"/>
              <a:t>In the synchronous RE, some times the replicas do not find partners with neighboring temperatures.</a:t>
            </a:r>
          </a:p>
          <a:p>
            <a:r>
              <a:rPr lang="en-US" dirty="0" smtClean="0"/>
              <a:t>Average number of unique exchanges per replica: </a:t>
            </a:r>
          </a:p>
          <a:p>
            <a:pPr lvl="1"/>
            <a:r>
              <a:rPr lang="en-US" dirty="0" smtClean="0"/>
              <a:t>More or less equal when N</a:t>
            </a:r>
            <a:r>
              <a:rPr lang="en-US" baseline="-25000" dirty="0" smtClean="0"/>
              <a:t>R</a:t>
            </a:r>
            <a:r>
              <a:rPr lang="en-US" dirty="0" smtClean="0"/>
              <a:t> is small. </a:t>
            </a:r>
          </a:p>
          <a:p>
            <a:pPr lvl="1"/>
            <a:r>
              <a:rPr lang="en-US" dirty="0" smtClean="0"/>
              <a:t>Higher in the case of asynchronous RE as the number of replicas increase.</a:t>
            </a:r>
          </a:p>
          <a:p>
            <a:r>
              <a:rPr lang="en-US" dirty="0" smtClean="0"/>
              <a:t>Difficult for the replicas in synchronous RE to traverse large number of replicas making exchanges.</a:t>
            </a:r>
          </a:p>
          <a:p>
            <a:pPr lvl="1"/>
            <a:endParaRPr lang="en-US" dirty="0" smtClean="0"/>
          </a:p>
          <a:p>
            <a:pPr lvl="1"/>
            <a:endParaRPr lang="en-US" dirty="0" smtClean="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42335941"/>
      </p:ext>
    </p:extLst>
  </p:cSld>
  <p:clrMapOvr>
    <a:masterClrMapping/>
  </p:clrMapOvr>
  <p:transition spd="med"/>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757947" y="1524001"/>
            <a:ext cx="7966954" cy="5070230"/>
          </a:xfrm>
        </p:spPr>
        <p:txBody>
          <a:bodyPr>
            <a:normAutofit/>
          </a:bodyPr>
          <a:lstStyle/>
          <a:p>
            <a:r>
              <a:rPr lang="en-US" dirty="0" smtClean="0">
                <a:solidFill>
                  <a:schemeClr val="bg1">
                    <a:lumMod val="65000"/>
                  </a:schemeClr>
                </a:solidFill>
              </a:rPr>
              <a:t>Introducing Production Distributed CI</a:t>
            </a:r>
          </a:p>
          <a:p>
            <a:r>
              <a:rPr lang="en-US" dirty="0" smtClean="0">
                <a:solidFill>
                  <a:schemeClr val="bg1">
                    <a:lumMod val="65000"/>
                  </a:schemeClr>
                </a:solidFill>
              </a:rPr>
              <a:t>Formalisms, Infrastructure and Algorithms</a:t>
            </a:r>
          </a:p>
          <a:p>
            <a:pPr lvl="1"/>
            <a:r>
              <a:rPr lang="en-US" dirty="0" smtClean="0">
                <a:solidFill>
                  <a:schemeClr val="bg1">
                    <a:lumMod val="65000"/>
                  </a:schemeClr>
                </a:solidFill>
              </a:rPr>
              <a:t>Formalism: Scale-Out AND Scale-Up</a:t>
            </a:r>
          </a:p>
          <a:p>
            <a:pPr lvl="2"/>
            <a:r>
              <a:rPr lang="en-US" dirty="0" smtClean="0">
                <a:solidFill>
                  <a:schemeClr val="bg1">
                    <a:lumMod val="65000"/>
                  </a:schemeClr>
                </a:solidFill>
              </a:rPr>
              <a:t>SPICE: </a:t>
            </a:r>
            <a:r>
              <a:rPr lang="en-US" dirty="0" err="1" smtClean="0">
                <a:solidFill>
                  <a:schemeClr val="bg1">
                    <a:lumMod val="65000"/>
                  </a:schemeClr>
                </a:solidFill>
              </a:rPr>
              <a:t>Configurational</a:t>
            </a:r>
            <a:r>
              <a:rPr lang="en-US" dirty="0" smtClean="0">
                <a:solidFill>
                  <a:schemeClr val="bg1">
                    <a:lumMod val="65000"/>
                  </a:schemeClr>
                </a:solidFill>
              </a:rPr>
              <a:t> Sampling &amp; Free-energy Calculations</a:t>
            </a:r>
          </a:p>
          <a:p>
            <a:pPr lvl="1"/>
            <a:r>
              <a:rPr lang="en-US" dirty="0" smtClean="0">
                <a:solidFill>
                  <a:schemeClr val="bg1">
                    <a:lumMod val="65000"/>
                  </a:schemeClr>
                </a:solidFill>
              </a:rPr>
              <a:t>Infrastructure: MD Studies of  </a:t>
            </a:r>
            <a:r>
              <a:rPr lang="en-US" dirty="0" err="1" smtClean="0">
                <a:solidFill>
                  <a:schemeClr val="bg1">
                    <a:lumMod val="65000"/>
                  </a:schemeClr>
                </a:solidFill>
              </a:rPr>
              <a:t>Nucleosome</a:t>
            </a:r>
            <a:r>
              <a:rPr lang="en-US" dirty="0" smtClean="0">
                <a:solidFill>
                  <a:schemeClr val="bg1">
                    <a:lumMod val="65000"/>
                  </a:schemeClr>
                </a:solidFill>
              </a:rPr>
              <a:t> Positioning</a:t>
            </a:r>
          </a:p>
          <a:p>
            <a:pPr lvl="2"/>
            <a:r>
              <a:rPr lang="en-US" dirty="0" smtClean="0">
                <a:solidFill>
                  <a:schemeClr val="bg1">
                    <a:lumMod val="65000"/>
                  </a:schemeClr>
                </a:solidFill>
              </a:rPr>
              <a:t>HT-HPC, SAGA and Pilot-Jobs</a:t>
            </a:r>
          </a:p>
          <a:p>
            <a:pPr lvl="1"/>
            <a:r>
              <a:rPr lang="en-US" dirty="0" smtClean="0">
                <a:solidFill>
                  <a:schemeClr val="bg1">
                    <a:lumMod val="65000"/>
                  </a:schemeClr>
                </a:solidFill>
              </a:rPr>
              <a:t>Algorithms: Adaptive Replica-Exchange</a:t>
            </a:r>
          </a:p>
          <a:p>
            <a:r>
              <a:rPr lang="en-US" dirty="0" smtClean="0"/>
              <a:t>Other Examples:</a:t>
            </a:r>
          </a:p>
          <a:p>
            <a:pPr lvl="1"/>
            <a:r>
              <a:rPr lang="en-US" dirty="0" smtClean="0"/>
              <a:t>Personalized and Predictive Medicine</a:t>
            </a:r>
          </a:p>
          <a:p>
            <a:pPr lvl="2"/>
            <a:r>
              <a:rPr lang="en-US" dirty="0" err="1" smtClean="0"/>
              <a:t>Personalised</a:t>
            </a:r>
            <a:r>
              <a:rPr lang="en-US" dirty="0" smtClean="0"/>
              <a:t> Health: Interactive (Steering) Supercomputing</a:t>
            </a:r>
          </a:p>
          <a:p>
            <a:pPr lvl="2"/>
            <a:r>
              <a:rPr lang="en-US" dirty="0" err="1" smtClean="0"/>
              <a:t>Personalised</a:t>
            </a:r>
            <a:r>
              <a:rPr lang="en-US" dirty="0" smtClean="0"/>
              <a:t> HIV Treatment</a:t>
            </a:r>
          </a:p>
          <a:p>
            <a:pPr lvl="1"/>
            <a:r>
              <a:rPr lang="en-US" dirty="0" smtClean="0"/>
              <a:t>Distributed Data-Intensive Biological Applications</a:t>
            </a:r>
          </a:p>
          <a:p>
            <a:pPr lvl="2"/>
            <a:r>
              <a:rPr lang="en-US" dirty="0" smtClean="0"/>
              <a:t>Supporting Next Generation Sequencing (NGS) Analytics</a:t>
            </a:r>
          </a:p>
          <a:p>
            <a:pPr lvl="1"/>
            <a:endParaRPr lang="en-US" dirty="0" smtClean="0"/>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300" name="Rectangle 14"/>
          <p:cNvSpPr>
            <a:spLocks noGrp="1" noChangeArrowheads="1"/>
          </p:cNvSpPr>
          <p:nvPr>
            <p:ph type="title"/>
          </p:nvPr>
        </p:nvSpPr>
        <p:spPr/>
        <p:txBody>
          <a:bodyPr>
            <a:normAutofit/>
          </a:bodyPr>
          <a:lstStyle/>
          <a:p>
            <a:r>
              <a:rPr lang="en-US" sz="2400" dirty="0" smtClean="0"/>
              <a:t>GENIUS: Clinical Supercomputing</a:t>
            </a:r>
            <a:br>
              <a:rPr lang="en-US" sz="2400" dirty="0" smtClean="0"/>
            </a:br>
            <a:r>
              <a:rPr lang="en-US" sz="2400" dirty="0" smtClean="0"/>
              <a:t>Diagnosis and decision support in surgery</a:t>
            </a:r>
            <a:endParaRPr lang="en-US" sz="2400" dirty="0"/>
          </a:p>
        </p:txBody>
      </p:sp>
      <p:sp>
        <p:nvSpPr>
          <p:cNvPr id="55298" name="Slide Number Placeholder 3"/>
          <p:cNvSpPr>
            <a:spLocks noGrp="1"/>
          </p:cNvSpPr>
          <p:nvPr>
            <p:ph type="sldNum" sz="quarter" idx="12"/>
          </p:nvPr>
        </p:nvSpPr>
        <p:spPr/>
        <p:txBody>
          <a:bodyPr/>
          <a:lstStyle/>
          <a:p>
            <a:fld id="{CBA31D40-DA29-6441-9C3A-6DAEECE907BD}" type="slidenum">
              <a:rPr lang="en-US" smtClean="0"/>
              <a:pPr/>
              <a:t>79</a:t>
            </a:fld>
            <a:endParaRPr lang="en-US" smtClean="0"/>
          </a:p>
        </p:txBody>
      </p:sp>
      <p:sp>
        <p:nvSpPr>
          <p:cNvPr id="55302" name="Rectangle 19"/>
          <p:cNvSpPr>
            <a:spLocks noGrp="1" noChangeArrowheads="1"/>
          </p:cNvSpPr>
          <p:nvPr>
            <p:ph type="body" idx="4294967295"/>
          </p:nvPr>
        </p:nvSpPr>
        <p:spPr>
          <a:xfrm>
            <a:off x="304801" y="1297324"/>
            <a:ext cx="8024813" cy="3168650"/>
          </a:xfrm>
        </p:spPr>
        <p:txBody>
          <a:bodyPr>
            <a:normAutofit/>
          </a:bodyPr>
          <a:lstStyle/>
          <a:p>
            <a:pPr>
              <a:lnSpc>
                <a:spcPct val="80000"/>
              </a:lnSpc>
            </a:pPr>
            <a:r>
              <a:rPr lang="en-US" sz="2200" dirty="0" smtClean="0">
                <a:ea typeface="ＭＳ Ｐゴシック" pitchFamily="-65" charset="-128"/>
                <a:cs typeface="ＭＳ Ｐゴシック" pitchFamily="-65" charset="-128"/>
              </a:rPr>
              <a:t>Provide simulation support from within the operating theatre for </a:t>
            </a:r>
            <a:r>
              <a:rPr lang="en-US" sz="2200" dirty="0" err="1" smtClean="0">
                <a:ea typeface="ＭＳ Ｐゴシック" pitchFamily="-65" charset="-128"/>
                <a:cs typeface="ＭＳ Ｐゴシック" pitchFamily="-65" charset="-128"/>
              </a:rPr>
              <a:t>neuroradiologists</a:t>
            </a:r>
            <a:endParaRPr lang="en-US" sz="2200" dirty="0" smtClean="0">
              <a:ea typeface="ＭＳ Ｐゴシック" pitchFamily="-65" charset="-128"/>
              <a:cs typeface="ＭＳ Ｐゴシック" pitchFamily="-65" charset="-128"/>
            </a:endParaRPr>
          </a:p>
          <a:p>
            <a:pPr>
              <a:lnSpc>
                <a:spcPct val="80000"/>
              </a:lnSpc>
            </a:pPr>
            <a:r>
              <a:rPr lang="en-US" sz="2200" dirty="0" smtClean="0">
                <a:ea typeface="ＭＳ Ｐゴシック" pitchFamily="-65" charset="-128"/>
                <a:cs typeface="ＭＳ Ｐゴシック" pitchFamily="-65" charset="-128"/>
              </a:rPr>
              <a:t>Provide new information to surgeons for patient management and therapy:</a:t>
            </a:r>
          </a:p>
          <a:p>
            <a:pPr lvl="1">
              <a:lnSpc>
                <a:spcPct val="80000"/>
              </a:lnSpc>
            </a:pPr>
            <a:r>
              <a:rPr lang="en-US" dirty="0" smtClean="0">
                <a:ea typeface="ＭＳ Ｐゴシック" pitchFamily="-65" charset="-128"/>
                <a:cs typeface="ＭＳ Ｐゴシック" pitchFamily="-65" charset="-128"/>
              </a:rPr>
              <a:t>Diagnosis and risk assessment</a:t>
            </a:r>
          </a:p>
          <a:p>
            <a:pPr lvl="1">
              <a:lnSpc>
                <a:spcPct val="80000"/>
              </a:lnSpc>
            </a:pPr>
            <a:r>
              <a:rPr lang="en-US" dirty="0" smtClean="0">
                <a:ea typeface="ＭＳ Ｐゴシック" pitchFamily="-65" charset="-128"/>
                <a:cs typeface="ＭＳ Ｐゴシック" pitchFamily="-65" charset="-128"/>
              </a:rPr>
              <a:t>Predictive simulation in therapy</a:t>
            </a:r>
            <a:endParaRPr lang="en-US" sz="2200" dirty="0" smtClean="0">
              <a:ea typeface="ＭＳ Ｐゴシック" pitchFamily="-65" charset="-128"/>
              <a:cs typeface="ＭＳ Ｐゴシック" pitchFamily="-65" charset="-128"/>
            </a:endParaRPr>
          </a:p>
          <a:p>
            <a:pPr>
              <a:lnSpc>
                <a:spcPct val="80000"/>
              </a:lnSpc>
            </a:pPr>
            <a:r>
              <a:rPr lang="en-US" sz="2200" dirty="0" smtClean="0">
                <a:ea typeface="ＭＳ Ｐゴシック" pitchFamily="-65" charset="-128"/>
                <a:cs typeface="ＭＳ Ｐゴシック" pitchFamily="-65" charset="-128"/>
              </a:rPr>
              <a:t>Provide patient-specific information which can help plan </a:t>
            </a:r>
            <a:r>
              <a:rPr lang="en-US" sz="2200" dirty="0" err="1" smtClean="0">
                <a:ea typeface="ＭＳ Ｐゴシック" pitchFamily="-65" charset="-128"/>
                <a:cs typeface="ＭＳ Ｐゴシック" pitchFamily="-65" charset="-128"/>
              </a:rPr>
              <a:t>embolisation</a:t>
            </a:r>
            <a:r>
              <a:rPr lang="en-US" sz="2200" dirty="0" smtClean="0">
                <a:ea typeface="ＭＳ Ｐゴシック" pitchFamily="-65" charset="-128"/>
                <a:cs typeface="ＭＳ Ｐゴシック" pitchFamily="-65" charset="-128"/>
              </a:rPr>
              <a:t> of </a:t>
            </a:r>
            <a:r>
              <a:rPr lang="en-US" sz="2200" dirty="0" err="1" smtClean="0">
                <a:ea typeface="ＭＳ Ｐゴシック" pitchFamily="-65" charset="-128"/>
                <a:cs typeface="ＭＳ Ｐゴシック" pitchFamily="-65" charset="-128"/>
              </a:rPr>
              <a:t>arterio</a:t>
            </a:r>
            <a:r>
              <a:rPr lang="en-US" sz="2200" dirty="0" smtClean="0">
                <a:ea typeface="ＭＳ Ｐゴシック" pitchFamily="-65" charset="-128"/>
                <a:cs typeface="ＭＳ Ｐゴシック" pitchFamily="-65" charset="-128"/>
              </a:rPr>
              <a:t>-venous malformations, coiling of aneurysms, etc.</a:t>
            </a:r>
          </a:p>
          <a:p>
            <a:pPr eaLnBrk="1" hangingPunct="1">
              <a:lnSpc>
                <a:spcPct val="80000"/>
              </a:lnSpc>
            </a:pPr>
            <a:endParaRPr lang="en-US" sz="2200" dirty="0">
              <a:ea typeface="ＭＳ Ｐゴシック" pitchFamily="-65" charset="-128"/>
              <a:cs typeface="ＭＳ Ｐゴシック" pitchFamily="-65" charset="-128"/>
            </a:endParaRPr>
          </a:p>
        </p:txBody>
      </p:sp>
      <p:sp>
        <p:nvSpPr>
          <p:cNvPr id="55299" name="Rectangle 8"/>
          <p:cNvSpPr>
            <a:spLocks noChangeArrowheads="1"/>
          </p:cNvSpPr>
          <p:nvPr/>
        </p:nvSpPr>
        <p:spPr bwMode="auto">
          <a:xfrm>
            <a:off x="533400" y="1600201"/>
            <a:ext cx="2743200" cy="4525963"/>
          </a:xfrm>
          <a:prstGeom prst="rect">
            <a:avLst/>
          </a:prstGeom>
          <a:noFill/>
          <a:ln w="9525">
            <a:noFill/>
            <a:miter lim="800000"/>
            <a:headEnd/>
            <a:tailEnd/>
          </a:ln>
        </p:spPr>
        <p:txBody>
          <a:bodyPr lIns="91430" tIns="45715" rIns="91430" bIns="45715">
            <a:prstTxWarp prst="textNoShape">
              <a:avLst/>
            </a:prstTxWarp>
          </a:bodyPr>
          <a:lstStyle/>
          <a:p>
            <a:pPr marL="342865" indent="-342865" eaLnBrk="0" hangingPunct="0">
              <a:lnSpc>
                <a:spcPct val="90000"/>
              </a:lnSpc>
              <a:spcBef>
                <a:spcPct val="20000"/>
              </a:spcBef>
            </a:pPr>
            <a:endParaRPr lang="en-GB" sz="2400" dirty="0"/>
          </a:p>
        </p:txBody>
      </p:sp>
      <p:pic>
        <p:nvPicPr>
          <p:cNvPr id="55301" name="Picture 15" descr="avm"/>
          <p:cNvPicPr>
            <a:picLocks noChangeAspect="1" noChangeArrowheads="1"/>
          </p:cNvPicPr>
          <p:nvPr/>
        </p:nvPicPr>
        <p:blipFill>
          <a:blip r:embed="rId3"/>
          <a:srcRect/>
          <a:stretch>
            <a:fillRect/>
          </a:stretch>
        </p:blipFill>
        <p:spPr bwMode="auto">
          <a:xfrm>
            <a:off x="614364" y="4848226"/>
            <a:ext cx="1814512" cy="1814513"/>
          </a:xfrm>
          <a:prstGeom prst="rect">
            <a:avLst/>
          </a:prstGeom>
          <a:noFill/>
          <a:ln w="9525">
            <a:noFill/>
            <a:miter lim="800000"/>
            <a:headEnd/>
            <a:tailEnd/>
          </a:ln>
        </p:spPr>
      </p:pic>
      <p:pic>
        <p:nvPicPr>
          <p:cNvPr id="55303" name="Picture 20" descr="3dImage"/>
          <p:cNvPicPr>
            <a:picLocks noChangeAspect="1" noChangeArrowheads="1"/>
          </p:cNvPicPr>
          <p:nvPr/>
        </p:nvPicPr>
        <p:blipFill>
          <a:blip r:embed="rId4"/>
          <a:srcRect/>
          <a:stretch>
            <a:fillRect/>
          </a:stretch>
        </p:blipFill>
        <p:spPr bwMode="auto">
          <a:xfrm>
            <a:off x="2882901" y="4857751"/>
            <a:ext cx="2733675" cy="1814513"/>
          </a:xfrm>
          <a:prstGeom prst="rect">
            <a:avLst/>
          </a:prstGeom>
          <a:noFill/>
          <a:ln w="9525">
            <a:noFill/>
            <a:miter lim="800000"/>
            <a:headEnd/>
            <a:tailEnd/>
          </a:ln>
        </p:spPr>
      </p:pic>
      <p:pic>
        <p:nvPicPr>
          <p:cNvPr id="55304" name="Picture 21" descr="04490000_40250318_L"/>
          <p:cNvPicPr>
            <a:picLocks noChangeAspect="1" noChangeArrowheads="1"/>
          </p:cNvPicPr>
          <p:nvPr/>
        </p:nvPicPr>
        <p:blipFill>
          <a:blip r:embed="rId5"/>
          <a:srcRect/>
          <a:stretch>
            <a:fillRect/>
          </a:stretch>
        </p:blipFill>
        <p:spPr bwMode="auto">
          <a:xfrm>
            <a:off x="6091239" y="4851401"/>
            <a:ext cx="2238375" cy="18319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Title 1"/>
          <p:cNvSpPr>
            <a:spLocks noGrp="1"/>
          </p:cNvSpPr>
          <p:nvPr>
            <p:ph type="title"/>
          </p:nvPr>
        </p:nvSpPr>
        <p:spPr>
          <a:xfrm>
            <a:off x="457200" y="898393"/>
            <a:ext cx="8229600" cy="4430013"/>
          </a:xfrm>
        </p:spPr>
        <p:txBody>
          <a:bodyPr>
            <a:normAutofit/>
          </a:bodyPr>
          <a:lstStyle/>
          <a:p>
            <a:r>
              <a:rPr lang="en-US" sz="5400" dirty="0" smtClean="0">
                <a:solidFill>
                  <a:schemeClr val="accent1">
                    <a:lumMod val="75000"/>
                  </a:schemeClr>
                </a:solidFill>
              </a:rPr>
              <a:t>					</a:t>
            </a:r>
            <a:r>
              <a:rPr lang="en-US" sz="5400" strike="sngStrike" dirty="0" smtClean="0">
                <a:solidFill>
                  <a:schemeClr val="tx1">
                    <a:lumMod val="75000"/>
                    <a:lumOff val="25000"/>
                  </a:schemeClr>
                </a:solidFill>
              </a:rPr>
              <a:t>TERAGRID</a:t>
            </a:r>
            <a:r>
              <a:rPr lang="en-US" sz="5400" dirty="0" smtClean="0">
                <a:solidFill>
                  <a:schemeClr val="accent1">
                    <a:lumMod val="75000"/>
                  </a:schemeClr>
                </a:solidFill>
              </a:rPr>
              <a:t/>
            </a:r>
            <a:br>
              <a:rPr lang="en-US" sz="5400" dirty="0" smtClean="0">
                <a:solidFill>
                  <a:schemeClr val="accent1">
                    <a:lumMod val="75000"/>
                  </a:schemeClr>
                </a:solidFill>
              </a:rPr>
            </a:br>
            <a:r>
              <a:rPr lang="en-US" sz="5400" dirty="0" smtClean="0">
                <a:solidFill>
                  <a:schemeClr val="accent1">
                    <a:lumMod val="75000"/>
                  </a:schemeClr>
                </a:solidFill>
              </a:rPr>
              <a:t>						XSEDE</a:t>
            </a:r>
            <a:br>
              <a:rPr lang="en-US" sz="5400" dirty="0" smtClean="0">
                <a:solidFill>
                  <a:schemeClr val="accent1">
                    <a:lumMod val="75000"/>
                  </a:schemeClr>
                </a:solidFill>
              </a:rPr>
            </a:br>
            <a:r>
              <a:rPr lang="en-US" sz="5400" dirty="0" smtClean="0">
                <a:solidFill>
                  <a:schemeClr val="accent1">
                    <a:lumMod val="75000"/>
                  </a:schemeClr>
                </a:solidFill>
              </a:rPr>
              <a:t>	</a:t>
            </a:r>
            <a:r>
              <a:rPr lang="en-US" dirty="0" smtClean="0">
                <a:solidFill>
                  <a:schemeClr val="accent1">
                    <a:lumMod val="75000"/>
                  </a:schemeClr>
                </a:solidFill>
              </a:rPr>
              <a:t>US National </a:t>
            </a:r>
            <a:r>
              <a:rPr lang="en-US" dirty="0" err="1" smtClean="0">
                <a:solidFill>
                  <a:schemeClr val="accent1">
                    <a:lumMod val="75000"/>
                  </a:schemeClr>
                </a:solidFill>
              </a:rPr>
              <a:t>Cyberinfrasctructure</a:t>
            </a:r>
            <a:r>
              <a:rPr lang="en-US" dirty="0" smtClean="0">
                <a:solidFill>
                  <a:schemeClr val="accent1">
                    <a:lumMod val="75000"/>
                  </a:schemeClr>
                </a:solidFill>
              </a:rPr>
              <a:t> for     Scientific Research</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Patient Specific Aneurysms</a:t>
            </a:r>
            <a:endParaRPr lang="en-US" dirty="0"/>
          </a:p>
        </p:txBody>
      </p:sp>
      <p:pic>
        <p:nvPicPr>
          <p:cNvPr id="5" name="neuro10_res5.mpg">
            <a:hlinkClick r:id="" action="ppaction://media"/>
          </p:cNvPr>
          <p:cNvPicPr/>
          <p:nvPr>
            <a:videoFile r:link="rId1"/>
          </p:nvPr>
        </p:nvPicPr>
        <p:blipFill>
          <a:blip r:embed="rId4"/>
          <a:stretch>
            <a:fillRect/>
          </a:stretch>
        </p:blipFill>
        <p:spPr>
          <a:xfrm>
            <a:off x="238972" y="1841501"/>
            <a:ext cx="4268251" cy="3909785"/>
          </a:xfrm>
          <a:prstGeom prst="rect">
            <a:avLst/>
          </a:prstGeom>
        </p:spPr>
      </p:pic>
      <p:pic>
        <p:nvPicPr>
          <p:cNvPr id="6" name="neuro22_res5.mpg">
            <a:hlinkClick r:id="" action="ppaction://media"/>
          </p:cNvPr>
          <p:cNvPicPr/>
          <p:nvPr>
            <a:videoFile r:link="rId2"/>
          </p:nvPr>
        </p:nvPicPr>
        <p:blipFill>
          <a:blip r:embed="rId5"/>
          <a:stretch>
            <a:fillRect/>
          </a:stretch>
        </p:blipFill>
        <p:spPr>
          <a:xfrm>
            <a:off x="4647976" y="1632858"/>
            <a:ext cx="4496025" cy="4118429"/>
          </a:xfrm>
          <a:prstGeom prst="rect">
            <a:avLst/>
          </a:prstGeom>
        </p:spPr>
      </p:pic>
      <p:sp>
        <p:nvSpPr>
          <p:cNvPr id="7" name="Rectangle 6"/>
          <p:cNvSpPr/>
          <p:nvPr/>
        </p:nvSpPr>
        <p:spPr>
          <a:xfrm>
            <a:off x="532995" y="6086929"/>
            <a:ext cx="3401852" cy="338544"/>
          </a:xfrm>
          <a:prstGeom prst="rect">
            <a:avLst/>
          </a:prstGeom>
        </p:spPr>
        <p:txBody>
          <a:bodyPr wrap="none" lIns="91430" tIns="45715" rIns="91430" bIns="45715">
            <a:spAutoFit/>
          </a:bodyPr>
          <a:lstStyle/>
          <a:p>
            <a:r>
              <a:rPr lang="en-US" sz="1600" i="1" dirty="0" smtClean="0"/>
              <a:t>Images by Marco </a:t>
            </a:r>
            <a:r>
              <a:rPr lang="en-US" sz="1600" i="1" dirty="0" err="1" smtClean="0"/>
              <a:t>Mazzeo</a:t>
            </a:r>
            <a:r>
              <a:rPr lang="en-US" sz="1600" i="1" dirty="0" smtClean="0"/>
              <a:t> (UCL)</a:t>
            </a:r>
            <a:endParaRPr lang="en-US" sz="1600" i="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video>
              <p:cMediaNode>
                <p:cTn id="18"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059360" y="1978769"/>
            <a:ext cx="5084640" cy="3875447"/>
            <a:chOff x="2819" y="1374"/>
            <a:chExt cx="3531" cy="2691"/>
          </a:xfrm>
        </p:grpSpPr>
        <p:pic>
          <p:nvPicPr>
            <p:cNvPr id="15362" name="Picture 2"/>
            <p:cNvPicPr>
              <a:picLocks noChangeAspect="1" noChangeArrowheads="1"/>
            </p:cNvPicPr>
            <p:nvPr/>
          </p:nvPicPr>
          <p:blipFill>
            <a:blip r:embed="rId3"/>
            <a:srcRect/>
            <a:stretch>
              <a:fillRect/>
            </a:stretch>
          </p:blipFill>
          <p:spPr bwMode="auto">
            <a:xfrm>
              <a:off x="2819" y="1628"/>
              <a:ext cx="3461" cy="2437"/>
            </a:xfrm>
            <a:prstGeom prst="rect">
              <a:avLst/>
            </a:prstGeom>
            <a:noFill/>
            <a:ln w="9525">
              <a:noFill/>
              <a:round/>
              <a:headEnd/>
              <a:tailEnd/>
            </a:ln>
            <a:effectLst/>
          </p:spPr>
        </p:pic>
        <p:sp>
          <p:nvSpPr>
            <p:cNvPr id="15363" name="Text Box 3"/>
            <p:cNvSpPr txBox="1">
              <a:spLocks noChangeArrowheads="1"/>
            </p:cNvSpPr>
            <p:nvPr/>
          </p:nvSpPr>
          <p:spPr bwMode="auto">
            <a:xfrm>
              <a:off x="3308" y="1374"/>
              <a:ext cx="871" cy="386"/>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500" dirty="0">
                  <a:solidFill>
                    <a:srgbClr val="000000"/>
                  </a:solidFill>
                  <a:ea typeface="Arial" charset="0"/>
                  <a:cs typeface="Arial" charset="0"/>
                </a:rPr>
                <a:t>Monomer B</a:t>
              </a:r>
            </a:p>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500" dirty="0">
                  <a:solidFill>
                    <a:srgbClr val="000000"/>
                  </a:solidFill>
                  <a:ea typeface="Arial" charset="0"/>
                  <a:cs typeface="Arial" charset="0"/>
                </a:rPr>
                <a:t>101 - 199</a:t>
              </a:r>
            </a:p>
          </p:txBody>
        </p:sp>
        <p:sp>
          <p:nvSpPr>
            <p:cNvPr id="15364" name="Text Box 4"/>
            <p:cNvSpPr txBox="1">
              <a:spLocks noChangeArrowheads="1"/>
            </p:cNvSpPr>
            <p:nvPr/>
          </p:nvSpPr>
          <p:spPr bwMode="auto">
            <a:xfrm>
              <a:off x="5139" y="1374"/>
              <a:ext cx="893" cy="386"/>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500" dirty="0">
                  <a:solidFill>
                    <a:srgbClr val="000000"/>
                  </a:solidFill>
                  <a:ea typeface="Arial" charset="0"/>
                  <a:cs typeface="Arial" charset="0"/>
                </a:rPr>
                <a:t>Monomer A</a:t>
              </a:r>
            </a:p>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500" dirty="0">
                  <a:solidFill>
                    <a:srgbClr val="000000"/>
                  </a:solidFill>
                  <a:ea typeface="Arial" charset="0"/>
                  <a:cs typeface="Arial" charset="0"/>
                </a:rPr>
                <a:t>1 - 99</a:t>
              </a:r>
            </a:p>
          </p:txBody>
        </p:sp>
        <p:sp>
          <p:nvSpPr>
            <p:cNvPr id="15365" name="Text Box 5"/>
            <p:cNvSpPr txBox="1">
              <a:spLocks noChangeArrowheads="1"/>
            </p:cNvSpPr>
            <p:nvPr/>
          </p:nvSpPr>
          <p:spPr bwMode="auto">
            <a:xfrm>
              <a:off x="4437" y="1778"/>
              <a:ext cx="377"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a:solidFill>
                    <a:srgbClr val="000000"/>
                  </a:solidFill>
                  <a:latin typeface="Times New Roman" charset="0"/>
                  <a:ea typeface="Arial" charset="0"/>
                  <a:cs typeface="Arial" charset="0"/>
                </a:rPr>
                <a:t>Flaps</a:t>
              </a:r>
            </a:p>
          </p:txBody>
        </p:sp>
        <p:sp>
          <p:nvSpPr>
            <p:cNvPr id="15366" name="Text Box 6"/>
            <p:cNvSpPr txBox="1">
              <a:spLocks noChangeArrowheads="1"/>
            </p:cNvSpPr>
            <p:nvPr/>
          </p:nvSpPr>
          <p:spPr bwMode="auto">
            <a:xfrm>
              <a:off x="3293" y="3857"/>
              <a:ext cx="943"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err="1">
                  <a:solidFill>
                    <a:srgbClr val="000000"/>
                  </a:solidFill>
                  <a:latin typeface="Times New Roman" charset="0"/>
                  <a:ea typeface="Arial" charset="0"/>
                  <a:cs typeface="Arial" charset="0"/>
                </a:rPr>
                <a:t>Leucine</a:t>
              </a:r>
              <a:r>
                <a:rPr lang="en-GB" sz="1300" dirty="0">
                  <a:solidFill>
                    <a:srgbClr val="000000"/>
                  </a:solidFill>
                  <a:latin typeface="Times New Roman" charset="0"/>
                  <a:ea typeface="Arial" charset="0"/>
                  <a:cs typeface="Arial" charset="0"/>
                </a:rPr>
                <a:t> - 90, 190</a:t>
              </a:r>
            </a:p>
          </p:txBody>
        </p:sp>
        <p:sp>
          <p:nvSpPr>
            <p:cNvPr id="15367" name="Text Box 7"/>
            <p:cNvSpPr txBox="1">
              <a:spLocks noChangeArrowheads="1"/>
            </p:cNvSpPr>
            <p:nvPr/>
          </p:nvSpPr>
          <p:spPr bwMode="auto">
            <a:xfrm>
              <a:off x="3166" y="1866"/>
              <a:ext cx="936"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err="1">
                  <a:solidFill>
                    <a:srgbClr val="000000"/>
                  </a:solidFill>
                  <a:latin typeface="Times New Roman" charset="0"/>
                  <a:ea typeface="Arial" charset="0"/>
                  <a:cs typeface="Arial" charset="0"/>
                </a:rPr>
                <a:t>Glycine</a:t>
              </a:r>
              <a:r>
                <a:rPr lang="en-GB" sz="1300" dirty="0">
                  <a:solidFill>
                    <a:srgbClr val="000000"/>
                  </a:solidFill>
                  <a:latin typeface="Times New Roman" charset="0"/>
                  <a:ea typeface="Arial" charset="0"/>
                  <a:cs typeface="Arial" charset="0"/>
                </a:rPr>
                <a:t> - 48, 148</a:t>
              </a:r>
            </a:p>
          </p:txBody>
        </p:sp>
        <p:sp>
          <p:nvSpPr>
            <p:cNvPr id="15368" name="Text Box 8"/>
            <p:cNvSpPr txBox="1">
              <a:spLocks noChangeArrowheads="1"/>
            </p:cNvSpPr>
            <p:nvPr/>
          </p:nvSpPr>
          <p:spPr bwMode="auto">
            <a:xfrm>
              <a:off x="5201" y="3379"/>
              <a:ext cx="1149" cy="34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a:solidFill>
                    <a:srgbClr val="000000"/>
                  </a:solidFill>
                  <a:latin typeface="Times New Roman" charset="0"/>
                  <a:ea typeface="Arial" charset="0"/>
                  <a:cs typeface="Arial" charset="0"/>
                </a:rPr>
                <a:t>Catalytic Aspartic Acids - 25, 125</a:t>
              </a:r>
            </a:p>
          </p:txBody>
        </p:sp>
        <p:sp>
          <p:nvSpPr>
            <p:cNvPr id="15369" name="Text Box 9"/>
            <p:cNvSpPr txBox="1">
              <a:spLocks noChangeArrowheads="1"/>
            </p:cNvSpPr>
            <p:nvPr/>
          </p:nvSpPr>
          <p:spPr bwMode="auto">
            <a:xfrm>
              <a:off x="5637" y="2379"/>
              <a:ext cx="628"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err="1">
                  <a:solidFill>
                    <a:srgbClr val="000000"/>
                  </a:solidFill>
                  <a:latin typeface="Times New Roman" charset="0"/>
                  <a:ea typeface="Arial" charset="0"/>
                  <a:cs typeface="Arial" charset="0"/>
                </a:rPr>
                <a:t>Saquinavir</a:t>
              </a:r>
              <a:endParaRPr lang="en-GB" sz="1300" dirty="0">
                <a:solidFill>
                  <a:srgbClr val="000000"/>
                </a:solidFill>
                <a:latin typeface="Times New Roman" charset="0"/>
                <a:ea typeface="Arial" charset="0"/>
                <a:cs typeface="Arial" charset="0"/>
              </a:endParaRPr>
            </a:p>
          </p:txBody>
        </p:sp>
        <p:sp>
          <p:nvSpPr>
            <p:cNvPr id="15370" name="Text Box 10"/>
            <p:cNvSpPr txBox="1">
              <a:spLocks noChangeArrowheads="1"/>
            </p:cNvSpPr>
            <p:nvPr/>
          </p:nvSpPr>
          <p:spPr bwMode="auto">
            <a:xfrm>
              <a:off x="2902" y="3320"/>
              <a:ext cx="618"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a:solidFill>
                    <a:srgbClr val="000000"/>
                  </a:solidFill>
                  <a:latin typeface="Times New Roman" charset="0"/>
                  <a:ea typeface="Arial" charset="0"/>
                  <a:cs typeface="Arial" charset="0"/>
                </a:rPr>
                <a:t>P2 </a:t>
              </a:r>
              <a:r>
                <a:rPr lang="en-GB" sz="1300" dirty="0" err="1">
                  <a:solidFill>
                    <a:srgbClr val="000000"/>
                  </a:solidFill>
                  <a:latin typeface="Times New Roman" charset="0"/>
                  <a:ea typeface="Arial" charset="0"/>
                  <a:cs typeface="Arial" charset="0"/>
                </a:rPr>
                <a:t>Subsite</a:t>
              </a:r>
              <a:endParaRPr lang="en-GB" sz="1300" dirty="0">
                <a:solidFill>
                  <a:srgbClr val="000000"/>
                </a:solidFill>
                <a:latin typeface="Times New Roman" charset="0"/>
                <a:ea typeface="Arial" charset="0"/>
                <a:cs typeface="Arial" charset="0"/>
              </a:endParaRPr>
            </a:p>
          </p:txBody>
        </p:sp>
        <p:sp>
          <p:nvSpPr>
            <p:cNvPr id="15371" name="Text Box 11"/>
            <p:cNvSpPr txBox="1">
              <a:spLocks noChangeArrowheads="1"/>
            </p:cNvSpPr>
            <p:nvPr/>
          </p:nvSpPr>
          <p:spPr bwMode="auto">
            <a:xfrm>
              <a:off x="5387" y="3850"/>
              <a:ext cx="643"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a:solidFill>
                    <a:srgbClr val="000000"/>
                  </a:solidFill>
                  <a:latin typeface="Times New Roman" charset="0"/>
                  <a:ea typeface="Arial" charset="0"/>
                  <a:cs typeface="Arial" charset="0"/>
                </a:rPr>
                <a:t>N-terminal</a:t>
              </a:r>
            </a:p>
          </p:txBody>
        </p:sp>
        <p:sp>
          <p:nvSpPr>
            <p:cNvPr id="15372" name="Text Box 12"/>
            <p:cNvSpPr txBox="1">
              <a:spLocks noChangeArrowheads="1"/>
            </p:cNvSpPr>
            <p:nvPr/>
          </p:nvSpPr>
          <p:spPr bwMode="auto">
            <a:xfrm>
              <a:off x="4331" y="3850"/>
              <a:ext cx="628" cy="205"/>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1300" dirty="0">
                  <a:solidFill>
                    <a:srgbClr val="000000"/>
                  </a:solidFill>
                  <a:latin typeface="Times New Roman" charset="0"/>
                  <a:ea typeface="Arial" charset="0"/>
                  <a:cs typeface="Arial" charset="0"/>
                </a:rPr>
                <a:t>C-terminal</a:t>
              </a:r>
            </a:p>
          </p:txBody>
        </p:sp>
        <p:sp>
          <p:nvSpPr>
            <p:cNvPr id="15373" name="Line 13"/>
            <p:cNvSpPr>
              <a:spLocks noChangeShapeType="1"/>
            </p:cNvSpPr>
            <p:nvPr/>
          </p:nvSpPr>
          <p:spPr bwMode="auto">
            <a:xfrm>
              <a:off x="3867" y="2067"/>
              <a:ext cx="434" cy="209"/>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4" name="Line 14"/>
            <p:cNvSpPr>
              <a:spLocks noChangeShapeType="1"/>
            </p:cNvSpPr>
            <p:nvPr/>
          </p:nvSpPr>
          <p:spPr bwMode="auto">
            <a:xfrm>
              <a:off x="3867" y="2067"/>
              <a:ext cx="776" cy="328"/>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5" name="Line 15"/>
            <p:cNvSpPr>
              <a:spLocks noChangeShapeType="1"/>
            </p:cNvSpPr>
            <p:nvPr/>
          </p:nvSpPr>
          <p:spPr bwMode="auto">
            <a:xfrm flipH="1">
              <a:off x="4544" y="2527"/>
              <a:ext cx="1081" cy="136"/>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6" name="Line 16"/>
            <p:cNvSpPr>
              <a:spLocks noChangeShapeType="1"/>
            </p:cNvSpPr>
            <p:nvPr/>
          </p:nvSpPr>
          <p:spPr bwMode="auto">
            <a:xfrm flipH="1" flipV="1">
              <a:off x="4699" y="2867"/>
              <a:ext cx="508" cy="666"/>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7" name="Line 17"/>
            <p:cNvSpPr>
              <a:spLocks noChangeShapeType="1"/>
            </p:cNvSpPr>
            <p:nvPr/>
          </p:nvSpPr>
          <p:spPr bwMode="auto">
            <a:xfrm flipH="1" flipV="1">
              <a:off x="4482" y="2955"/>
              <a:ext cx="725" cy="577"/>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8" name="Line 18"/>
            <p:cNvSpPr>
              <a:spLocks noChangeShapeType="1"/>
            </p:cNvSpPr>
            <p:nvPr/>
          </p:nvSpPr>
          <p:spPr bwMode="auto">
            <a:xfrm flipV="1">
              <a:off x="3898" y="3224"/>
              <a:ext cx="403" cy="607"/>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79" name="Line 19"/>
            <p:cNvSpPr>
              <a:spLocks noChangeShapeType="1"/>
            </p:cNvSpPr>
            <p:nvPr/>
          </p:nvSpPr>
          <p:spPr bwMode="auto">
            <a:xfrm flipV="1">
              <a:off x="3898" y="3075"/>
              <a:ext cx="1055" cy="756"/>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80" name="Line 20"/>
            <p:cNvSpPr>
              <a:spLocks noChangeShapeType="1"/>
            </p:cNvSpPr>
            <p:nvPr/>
          </p:nvSpPr>
          <p:spPr bwMode="auto">
            <a:xfrm flipV="1">
              <a:off x="3339" y="2657"/>
              <a:ext cx="931" cy="667"/>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81" name="Line 21"/>
            <p:cNvSpPr>
              <a:spLocks noChangeShapeType="1"/>
            </p:cNvSpPr>
            <p:nvPr/>
          </p:nvSpPr>
          <p:spPr bwMode="auto">
            <a:xfrm flipV="1">
              <a:off x="4363" y="3522"/>
              <a:ext cx="31" cy="339"/>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82" name="Line 22"/>
            <p:cNvSpPr>
              <a:spLocks noChangeShapeType="1"/>
            </p:cNvSpPr>
            <p:nvPr/>
          </p:nvSpPr>
          <p:spPr bwMode="auto">
            <a:xfrm flipH="1" flipV="1">
              <a:off x="5102" y="3641"/>
              <a:ext cx="291" cy="250"/>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83" name="Line 23"/>
            <p:cNvSpPr>
              <a:spLocks noChangeShapeType="1"/>
            </p:cNvSpPr>
            <p:nvPr/>
          </p:nvSpPr>
          <p:spPr bwMode="auto">
            <a:xfrm flipH="1">
              <a:off x="4420" y="1948"/>
              <a:ext cx="103" cy="178"/>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sp>
          <p:nvSpPr>
            <p:cNvPr id="15384" name="Line 24"/>
            <p:cNvSpPr>
              <a:spLocks noChangeShapeType="1"/>
            </p:cNvSpPr>
            <p:nvPr/>
          </p:nvSpPr>
          <p:spPr bwMode="auto">
            <a:xfrm>
              <a:off x="4549" y="1948"/>
              <a:ext cx="186" cy="238"/>
            </a:xfrm>
            <a:prstGeom prst="line">
              <a:avLst/>
            </a:prstGeom>
            <a:noFill/>
            <a:ln w="9360">
              <a:solidFill>
                <a:srgbClr val="000000"/>
              </a:solidFill>
              <a:miter lim="800000"/>
              <a:headEnd/>
              <a:tailEnd type="triangle" w="med" len="med"/>
            </a:ln>
            <a:effectLst/>
          </p:spPr>
          <p:txBody>
            <a:bodyPr>
              <a:prstTxWarp prst="textNoShape">
                <a:avLst/>
              </a:prstTxWarp>
            </a:bodyPr>
            <a:lstStyle/>
            <a:p>
              <a:endParaRPr lang="en-US"/>
            </a:p>
          </p:txBody>
        </p:sp>
      </p:grpSp>
      <p:sp>
        <p:nvSpPr>
          <p:cNvPr id="15385" name="Rectangle 25"/>
          <p:cNvSpPr>
            <a:spLocks noChangeArrowheads="1"/>
          </p:cNvSpPr>
          <p:nvPr/>
        </p:nvSpPr>
        <p:spPr bwMode="auto">
          <a:xfrm>
            <a:off x="221760" y="1382546"/>
            <a:ext cx="8490240" cy="1297577"/>
          </a:xfrm>
          <a:prstGeom prst="rect">
            <a:avLst/>
          </a:prstGeom>
          <a:noFill/>
          <a:ln w="9525">
            <a:noFill/>
            <a:round/>
            <a:headEnd/>
            <a:tailEnd/>
          </a:ln>
          <a:effectLst/>
        </p:spPr>
        <p:txBody>
          <a:bodyPr lIns="81631" tIns="42448" rIns="81631" bIns="42448">
            <a:prstTxWarp prst="textNoShape">
              <a:avLst/>
            </a:prstTxWarp>
          </a:bodyPr>
          <a:lstStyle/>
          <a:p>
            <a:pPr eaLnBrk="0">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2200" b="1" dirty="0">
                <a:solidFill>
                  <a:srgbClr val="000000"/>
                </a:solidFill>
                <a:ea typeface="DejaVu Sans" charset="0"/>
                <a:cs typeface="DejaVu Sans" charset="0"/>
              </a:rPr>
              <a:t>HIV-1 Protease is a common target for HIV drug therapy</a:t>
            </a:r>
          </a:p>
        </p:txBody>
      </p:sp>
      <p:sp>
        <p:nvSpPr>
          <p:cNvPr id="15386" name="Rectangle 26"/>
          <p:cNvSpPr>
            <a:spLocks noChangeArrowheads="1"/>
          </p:cNvSpPr>
          <p:nvPr/>
        </p:nvSpPr>
        <p:spPr bwMode="auto">
          <a:xfrm>
            <a:off x="152640" y="1854650"/>
            <a:ext cx="4026240" cy="2661400"/>
          </a:xfrm>
          <a:prstGeom prst="rect">
            <a:avLst/>
          </a:prstGeom>
          <a:noFill/>
          <a:ln w="9525">
            <a:noFill/>
            <a:round/>
            <a:headEnd/>
            <a:tailEnd/>
          </a:ln>
          <a:effectLst/>
        </p:spPr>
        <p:txBody>
          <a:bodyPr lIns="81631" tIns="42448" rIns="81631" bIns="42448">
            <a:prstTxWarp prst="textNoShape">
              <a:avLst/>
            </a:prstTxWarp>
          </a:bodyPr>
          <a:lstStyle/>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Enzyme of HIV responsible for protein maturation</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Target for Anti-retroviral Inhibitors</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Example of Structure Assisted Drug Design</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9 FDA inhibitors of HIV-1 protease</a:t>
            </a:r>
          </a:p>
          <a:p>
            <a:pPr marL="303813" indent="-303813" eaLnBrk="0">
              <a:lnSpc>
                <a:spcPct val="110000"/>
              </a:lnSpc>
              <a:spcBef>
                <a:spcPts val="408"/>
              </a:spcBef>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endParaRPr lang="en-GB" dirty="0">
              <a:solidFill>
                <a:srgbClr val="000000"/>
              </a:solidFill>
              <a:ea typeface="DejaVu Sans" charset="0"/>
              <a:cs typeface="DejaVu Sans" charset="0"/>
            </a:endParaRPr>
          </a:p>
          <a:p>
            <a:pPr marL="303813" indent="-303813" eaLnBrk="0">
              <a:lnSpc>
                <a:spcPct val="110000"/>
              </a:lnSpc>
              <a:spcBef>
                <a:spcPts val="408"/>
              </a:spcBef>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b="1" dirty="0">
                <a:solidFill>
                  <a:srgbClr val="000000"/>
                </a:solidFill>
                <a:ea typeface="DejaVu Sans" charset="0"/>
                <a:cs typeface="DejaVu Sans" charset="0"/>
              </a:rPr>
              <a:t>So what’s the problem?</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Emergence of drug resistant mutations in protease</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Render drug ineffective</a:t>
            </a:r>
          </a:p>
          <a:p>
            <a:pPr marL="303813" indent="-303813" eaLnBrk="0">
              <a:lnSpc>
                <a:spcPct val="110000"/>
              </a:lnSpc>
              <a:spcBef>
                <a:spcPts val="408"/>
              </a:spcBef>
              <a:buFont typeface="Arial" charset="0"/>
              <a:buChar char="•"/>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r>
              <a:rPr lang="en-GB" dirty="0">
                <a:solidFill>
                  <a:srgbClr val="000000"/>
                </a:solidFill>
                <a:ea typeface="DejaVu Sans" charset="0"/>
                <a:cs typeface="DejaVu Sans" charset="0"/>
              </a:rPr>
              <a:t>Drug resistant mutants have emerged for all FDA inhibitors</a:t>
            </a:r>
          </a:p>
          <a:p>
            <a:pPr marL="303813" indent="-303813" eaLnBrk="0">
              <a:lnSpc>
                <a:spcPct val="110000"/>
              </a:lnSpc>
              <a:spcBef>
                <a:spcPts val="408"/>
              </a:spcBef>
              <a:tabLst>
                <a:tab pos="303813" algn="l"/>
                <a:tab pos="709857" algn="l"/>
                <a:tab pos="1117340" algn="l"/>
                <a:tab pos="1524825" algn="l"/>
                <a:tab pos="1932309" algn="l"/>
                <a:tab pos="2339793" algn="l"/>
                <a:tab pos="2747276" algn="l"/>
                <a:tab pos="3154760" algn="l"/>
                <a:tab pos="3562243" algn="l"/>
                <a:tab pos="3969727" algn="l"/>
                <a:tab pos="4377211" algn="l"/>
                <a:tab pos="4784695" algn="l"/>
                <a:tab pos="5192179" algn="l"/>
                <a:tab pos="5599663" algn="l"/>
                <a:tab pos="6007146" algn="l"/>
                <a:tab pos="6414630" algn="l"/>
                <a:tab pos="6822114" algn="l"/>
                <a:tab pos="7229597" algn="l"/>
                <a:tab pos="7637081" algn="l"/>
                <a:tab pos="8044565" algn="l"/>
                <a:tab pos="8452048" algn="l"/>
              </a:tabLst>
            </a:pPr>
            <a:endParaRPr lang="en-GB" dirty="0">
              <a:solidFill>
                <a:srgbClr val="000000"/>
              </a:solidFill>
              <a:ea typeface="DejaVu Sans" charset="0"/>
              <a:cs typeface="DejaVu Sans" charset="0"/>
            </a:endParaRPr>
          </a:p>
        </p:txBody>
      </p:sp>
      <p:pic>
        <p:nvPicPr>
          <p:cNvPr id="15387" name="Picture 27"/>
          <p:cNvPicPr>
            <a:picLocks noChangeAspect="1" noChangeArrowheads="1"/>
          </p:cNvPicPr>
          <p:nvPr/>
        </p:nvPicPr>
        <p:blipFill>
          <a:blip r:embed="rId4"/>
          <a:srcRect/>
          <a:stretch>
            <a:fillRect/>
          </a:stretch>
        </p:blipFill>
        <p:spPr bwMode="auto">
          <a:xfrm>
            <a:off x="6563520" y="5998232"/>
            <a:ext cx="2450880" cy="709994"/>
          </a:xfrm>
          <a:prstGeom prst="rect">
            <a:avLst/>
          </a:prstGeom>
          <a:noFill/>
          <a:ln w="9525">
            <a:noFill/>
            <a:round/>
            <a:headEnd/>
            <a:tailEnd/>
          </a:ln>
          <a:effectLst/>
        </p:spPr>
      </p:pic>
      <p:sp>
        <p:nvSpPr>
          <p:cNvPr id="15388" name="Rectangle 28"/>
          <p:cNvSpPr>
            <a:spLocks noGrp="1" noChangeArrowheads="1"/>
          </p:cNvSpPr>
          <p:nvPr>
            <p:ph type="title"/>
          </p:nvPr>
        </p:nvSpPr>
        <p:spPr/>
        <p:txBody>
          <a:bodyPr/>
          <a:lstStyle/>
          <a:p>
            <a:r>
              <a:rPr lang="en-GB" smtClean="0"/>
              <a:t>HIV Protease</a:t>
            </a:r>
            <a:endParaRPr lang="en-GB"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32000" y="1592807"/>
            <a:ext cx="4315680" cy="5034769"/>
            <a:chOff x="300" y="1106"/>
            <a:chExt cx="2997" cy="3496"/>
          </a:xfrm>
        </p:grpSpPr>
        <p:pic>
          <p:nvPicPr>
            <p:cNvPr id="33799" name="Picture 2"/>
            <p:cNvPicPr>
              <a:picLocks noChangeAspect="1" noChangeArrowheads="1"/>
            </p:cNvPicPr>
            <p:nvPr/>
          </p:nvPicPr>
          <p:blipFill>
            <a:blip r:embed="rId3"/>
            <a:srcRect/>
            <a:stretch>
              <a:fillRect/>
            </a:stretch>
          </p:blipFill>
          <p:spPr bwMode="auto">
            <a:xfrm>
              <a:off x="300" y="1106"/>
              <a:ext cx="2131" cy="3445"/>
            </a:xfrm>
            <a:prstGeom prst="rect">
              <a:avLst/>
            </a:prstGeom>
            <a:noFill/>
            <a:ln w="9525">
              <a:noFill/>
              <a:round/>
              <a:headEnd/>
              <a:tailEnd/>
            </a:ln>
          </p:spPr>
        </p:pic>
        <p:pic>
          <p:nvPicPr>
            <p:cNvPr id="33800" name="Picture 3"/>
            <p:cNvPicPr>
              <a:picLocks noChangeAspect="1" noChangeArrowheads="1"/>
            </p:cNvPicPr>
            <p:nvPr/>
          </p:nvPicPr>
          <p:blipFill>
            <a:blip r:embed="rId4"/>
            <a:srcRect/>
            <a:stretch>
              <a:fillRect/>
            </a:stretch>
          </p:blipFill>
          <p:spPr bwMode="auto">
            <a:xfrm>
              <a:off x="2415" y="1169"/>
              <a:ext cx="883" cy="3434"/>
            </a:xfrm>
            <a:prstGeom prst="rect">
              <a:avLst/>
            </a:prstGeom>
            <a:noFill/>
            <a:ln w="9525">
              <a:noFill/>
              <a:round/>
              <a:headEnd/>
              <a:tailEnd/>
            </a:ln>
          </p:spPr>
        </p:pic>
      </p:grpSp>
      <p:sp>
        <p:nvSpPr>
          <p:cNvPr id="33795" name="Text Box 4"/>
          <p:cNvSpPr txBox="1">
            <a:spLocks noChangeArrowheads="1"/>
          </p:cNvSpPr>
          <p:nvPr/>
        </p:nvSpPr>
        <p:spPr bwMode="auto">
          <a:xfrm>
            <a:off x="4952160" y="1600009"/>
            <a:ext cx="3657600" cy="5105336"/>
          </a:xfrm>
          <a:prstGeom prst="rect">
            <a:avLst/>
          </a:prstGeom>
          <a:noFill/>
          <a:ln w="9525">
            <a:noFill/>
            <a:round/>
            <a:headEnd/>
            <a:tailEnd/>
          </a:ln>
        </p:spPr>
        <p:txBody>
          <a:bodyPr lIns="81639" tIns="42452" rIns="81639" bIns="42452">
            <a:prstTxWarp prst="textNoShape">
              <a:avLst/>
            </a:prstTxWarp>
          </a:bodyPr>
          <a:lstStyle/>
          <a:p>
            <a:pPr marL="303845" indent="-303845" eaLnBrk="0">
              <a:spcBef>
                <a:spcPts val="454"/>
              </a:spcBef>
              <a:buFont typeface="Arial" charset="0"/>
              <a:buChar char="•"/>
              <a:tabLst>
                <a:tab pos="303845" algn="l"/>
                <a:tab pos="709931" algn="l"/>
                <a:tab pos="1117456" algn="l"/>
                <a:tab pos="1524983" algn="l"/>
                <a:tab pos="1932509" algn="l"/>
                <a:tab pos="2340035" algn="l"/>
                <a:tab pos="2747561" algn="l"/>
                <a:tab pos="3155087" algn="l"/>
                <a:tab pos="3562613" algn="l"/>
                <a:tab pos="3970139" algn="l"/>
                <a:tab pos="4377665" algn="l"/>
                <a:tab pos="4785191" algn="l"/>
                <a:tab pos="5192717" algn="l"/>
                <a:tab pos="5600243" algn="l"/>
                <a:tab pos="6007769" algn="l"/>
                <a:tab pos="6415295" algn="l"/>
                <a:tab pos="6822821" algn="l"/>
                <a:tab pos="7230347" algn="l"/>
                <a:tab pos="7637873" algn="l"/>
                <a:tab pos="8045399" algn="l"/>
                <a:tab pos="8452925" algn="l"/>
              </a:tabLst>
            </a:pPr>
            <a:r>
              <a:rPr lang="en-GB" sz="2200" dirty="0">
                <a:solidFill>
                  <a:srgbClr val="000000"/>
                </a:solidFill>
              </a:rPr>
              <a:t>Mutations at many positions affect resistance</a:t>
            </a:r>
          </a:p>
          <a:p>
            <a:pPr marL="303845" indent="-303845" eaLnBrk="0">
              <a:spcBef>
                <a:spcPts val="454"/>
              </a:spcBef>
              <a:buFont typeface="Arial" charset="0"/>
              <a:buChar char="•"/>
              <a:tabLst>
                <a:tab pos="303845" algn="l"/>
                <a:tab pos="709931" algn="l"/>
                <a:tab pos="1117456" algn="l"/>
                <a:tab pos="1524983" algn="l"/>
                <a:tab pos="1932509" algn="l"/>
                <a:tab pos="2340035" algn="l"/>
                <a:tab pos="2747561" algn="l"/>
                <a:tab pos="3155087" algn="l"/>
                <a:tab pos="3562613" algn="l"/>
                <a:tab pos="3970139" algn="l"/>
                <a:tab pos="4377665" algn="l"/>
                <a:tab pos="4785191" algn="l"/>
                <a:tab pos="5192717" algn="l"/>
                <a:tab pos="5600243" algn="l"/>
                <a:tab pos="6007769" algn="l"/>
                <a:tab pos="6415295" algn="l"/>
                <a:tab pos="6822821" algn="l"/>
                <a:tab pos="7230347" algn="l"/>
                <a:tab pos="7637873" algn="l"/>
                <a:tab pos="8045399" algn="l"/>
                <a:tab pos="8452925" algn="l"/>
              </a:tabLst>
            </a:pPr>
            <a:r>
              <a:rPr lang="en-GB" sz="2200" dirty="0">
                <a:solidFill>
                  <a:srgbClr val="000000"/>
                </a:solidFill>
              </a:rPr>
              <a:t>The HIV genome can accommodate many mutations</a:t>
            </a:r>
          </a:p>
          <a:p>
            <a:pPr marL="303845" indent="-303845" eaLnBrk="0">
              <a:spcBef>
                <a:spcPts val="454"/>
              </a:spcBef>
              <a:buFont typeface="Arial" charset="0"/>
              <a:buChar char="•"/>
              <a:tabLst>
                <a:tab pos="303845" algn="l"/>
                <a:tab pos="709931" algn="l"/>
                <a:tab pos="1117456" algn="l"/>
                <a:tab pos="1524983" algn="l"/>
                <a:tab pos="1932509" algn="l"/>
                <a:tab pos="2340035" algn="l"/>
                <a:tab pos="2747561" algn="l"/>
                <a:tab pos="3155087" algn="l"/>
                <a:tab pos="3562613" algn="l"/>
                <a:tab pos="3970139" algn="l"/>
                <a:tab pos="4377665" algn="l"/>
                <a:tab pos="4785191" algn="l"/>
                <a:tab pos="5192717" algn="l"/>
                <a:tab pos="5600243" algn="l"/>
                <a:tab pos="6007769" algn="l"/>
                <a:tab pos="6415295" algn="l"/>
                <a:tab pos="6822821" algn="l"/>
                <a:tab pos="7230347" algn="l"/>
                <a:tab pos="7637873" algn="l"/>
                <a:tab pos="8045399" algn="l"/>
                <a:tab pos="8452925" algn="l"/>
              </a:tabLst>
            </a:pPr>
            <a:r>
              <a:rPr lang="en-GB" sz="2200" dirty="0">
                <a:solidFill>
                  <a:srgbClr val="000000"/>
                </a:solidFill>
              </a:rPr>
              <a:t>Mutations interact to produce resistance</a:t>
            </a:r>
          </a:p>
          <a:p>
            <a:pPr marL="303845" indent="-303845" eaLnBrk="0">
              <a:spcBef>
                <a:spcPts val="454"/>
              </a:spcBef>
              <a:buFont typeface="Arial" charset="0"/>
              <a:buChar char="•"/>
              <a:tabLst>
                <a:tab pos="303845" algn="l"/>
                <a:tab pos="709931" algn="l"/>
                <a:tab pos="1117456" algn="l"/>
                <a:tab pos="1524983" algn="l"/>
                <a:tab pos="1932509" algn="l"/>
                <a:tab pos="2340035" algn="l"/>
                <a:tab pos="2747561" algn="l"/>
                <a:tab pos="3155087" algn="l"/>
                <a:tab pos="3562613" algn="l"/>
                <a:tab pos="3970139" algn="l"/>
                <a:tab pos="4377665" algn="l"/>
                <a:tab pos="4785191" algn="l"/>
                <a:tab pos="5192717" algn="l"/>
                <a:tab pos="5600243" algn="l"/>
                <a:tab pos="6007769" algn="l"/>
                <a:tab pos="6415295" algn="l"/>
                <a:tab pos="6822821" algn="l"/>
                <a:tab pos="7230347" algn="l"/>
                <a:tab pos="7637873" algn="l"/>
                <a:tab pos="8045399" algn="l"/>
                <a:tab pos="8452925" algn="l"/>
              </a:tabLst>
            </a:pPr>
            <a:r>
              <a:rPr lang="en-GB" sz="2200" dirty="0">
                <a:solidFill>
                  <a:srgbClr val="000000"/>
                </a:solidFill>
              </a:rPr>
              <a:t>Too many mutations for clinicians to interpret</a:t>
            </a:r>
          </a:p>
          <a:p>
            <a:pPr marL="303845" indent="-303845" eaLnBrk="0">
              <a:spcBef>
                <a:spcPts val="454"/>
              </a:spcBef>
              <a:buFont typeface="Arial" charset="0"/>
              <a:buChar char="•"/>
              <a:tabLst>
                <a:tab pos="303845" algn="l"/>
                <a:tab pos="709931" algn="l"/>
                <a:tab pos="1117456" algn="l"/>
                <a:tab pos="1524983" algn="l"/>
                <a:tab pos="1932509" algn="l"/>
                <a:tab pos="2340035" algn="l"/>
                <a:tab pos="2747561" algn="l"/>
                <a:tab pos="3155087" algn="l"/>
                <a:tab pos="3562613" algn="l"/>
                <a:tab pos="3970139" algn="l"/>
                <a:tab pos="4377665" algn="l"/>
                <a:tab pos="4785191" algn="l"/>
                <a:tab pos="5192717" algn="l"/>
                <a:tab pos="5600243" algn="l"/>
                <a:tab pos="6007769" algn="l"/>
                <a:tab pos="6415295" algn="l"/>
                <a:tab pos="6822821" algn="l"/>
                <a:tab pos="7230347" algn="l"/>
                <a:tab pos="7637873" algn="l"/>
                <a:tab pos="8045399" algn="l"/>
                <a:tab pos="8452925" algn="l"/>
              </a:tabLst>
            </a:pPr>
            <a:r>
              <a:rPr lang="en-GB" sz="2200" dirty="0">
                <a:solidFill>
                  <a:srgbClr val="000000"/>
                </a:solidFill>
              </a:rPr>
              <a:t>Support software is used to interpret genotypic assays from patients</a:t>
            </a:r>
          </a:p>
        </p:txBody>
      </p:sp>
      <p:sp>
        <p:nvSpPr>
          <p:cNvPr id="33796" name="Text Box 5"/>
          <p:cNvSpPr txBox="1">
            <a:spLocks noChangeArrowheads="1"/>
          </p:cNvSpPr>
          <p:nvPr/>
        </p:nvSpPr>
        <p:spPr bwMode="auto">
          <a:xfrm>
            <a:off x="1154880" y="1208287"/>
            <a:ext cx="1841357" cy="316566"/>
          </a:xfrm>
          <a:prstGeom prst="rect">
            <a:avLst/>
          </a:prstGeom>
          <a:noFill/>
          <a:ln w="9525">
            <a:noFill/>
            <a:round/>
            <a:headEnd/>
            <a:tailEnd/>
          </a:ln>
        </p:spPr>
        <p:txBody>
          <a:bodyPr wrap="none" lIns="81639" tIns="42452" rIns="81639" bIns="42452">
            <a:prstTxWarp prst="textNoShape">
              <a:avLst/>
            </a:prstTxWarp>
            <a:spAutoFit/>
          </a:bodyPr>
          <a:lstStyle/>
          <a:p>
            <a:pPr>
              <a:spcBef>
                <a:spcPts val="363"/>
              </a:spcBef>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500" dirty="0">
                <a:solidFill>
                  <a:srgbClr val="000000"/>
                </a:solidFill>
              </a:rPr>
              <a:t>Protease inhibitors</a:t>
            </a:r>
          </a:p>
        </p:txBody>
      </p:sp>
      <p:sp>
        <p:nvSpPr>
          <p:cNvPr id="33797" name="Text Box 6"/>
          <p:cNvSpPr txBox="1">
            <a:spLocks noChangeArrowheads="1"/>
          </p:cNvSpPr>
          <p:nvPr/>
        </p:nvSpPr>
        <p:spPr bwMode="auto">
          <a:xfrm>
            <a:off x="3571200" y="1219809"/>
            <a:ext cx="1222948" cy="316566"/>
          </a:xfrm>
          <a:prstGeom prst="rect">
            <a:avLst/>
          </a:prstGeom>
          <a:noFill/>
          <a:ln w="9525">
            <a:noFill/>
            <a:round/>
            <a:headEnd/>
            <a:tailEnd/>
          </a:ln>
        </p:spPr>
        <p:txBody>
          <a:bodyPr wrap="none" lIns="81639" tIns="42452" rIns="81639" bIns="42452">
            <a:prstTxWarp prst="textNoShape">
              <a:avLst/>
            </a:prstTxWarp>
            <a:spAutoFit/>
          </a:bodyPr>
          <a:lstStyle/>
          <a:p>
            <a:pPr>
              <a:spcBef>
                <a:spcPts val="363"/>
              </a:spcBef>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500" dirty="0">
                <a:solidFill>
                  <a:srgbClr val="000000"/>
                </a:solidFill>
              </a:rPr>
              <a:t>RT inhibitors</a:t>
            </a:r>
          </a:p>
        </p:txBody>
      </p:sp>
      <p:sp>
        <p:nvSpPr>
          <p:cNvPr id="33798" name="Rectangle 7"/>
          <p:cNvSpPr>
            <a:spLocks noGrp="1" noChangeArrowheads="1"/>
          </p:cNvSpPr>
          <p:nvPr>
            <p:ph type="title"/>
          </p:nvPr>
        </p:nvSpPr>
        <p:spPr/>
        <p:txBody>
          <a:bodyPr/>
          <a:lstStyle/>
          <a:p>
            <a:r>
              <a:rPr lang="en-GB" smtClean="0"/>
              <a:t>Resistance Causing Mutations</a:t>
            </a:r>
            <a:endParaRPr lang="en-GB"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Challenge of Integrating Compute and Data CI</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300" y="1241614"/>
            <a:ext cx="5822793" cy="3368486"/>
          </a:xfrm>
        </p:spPr>
      </p:pic>
      <p:sp>
        <p:nvSpPr>
          <p:cNvPr id="4" name="Rectangle 3"/>
          <p:cNvSpPr/>
          <p:nvPr/>
        </p:nvSpPr>
        <p:spPr>
          <a:xfrm>
            <a:off x="850900" y="4610101"/>
            <a:ext cx="8267700" cy="2031325"/>
          </a:xfrm>
          <a:prstGeom prst="rect">
            <a:avLst/>
          </a:prstGeom>
        </p:spPr>
        <p:txBody>
          <a:bodyPr wrap="square" lIns="91430" tIns="45715" rIns="91430" bIns="45715">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CI/HPDC Challenges for NGS 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case for Gateways and HPDC</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p>
          <a:p>
            <a:pPr lvl="1"/>
            <a:r>
              <a:rPr lang="en-US" sz="1700" dirty="0" smtClean="0"/>
              <a:t>Extensible + </a:t>
            </a:r>
            <a:r>
              <a:rPr lang="en-US" sz="1700" dirty="0" err="1" smtClean="0"/>
              <a:t>Interop</a:t>
            </a:r>
            <a:endParaRPr lang="en-US" sz="1700" dirty="0" smtClean="0"/>
          </a:p>
        </p:txBody>
      </p:sp>
      <p:pic>
        <p:nvPicPr>
          <p:cNvPr id="6" name="Picture 5" descr="DAREOutilne.jpg"/>
          <p:cNvPicPr>
            <a:picLocks noChangeAspect="1"/>
          </p:cNvPicPr>
          <p:nvPr/>
        </p:nvPicPr>
        <p:blipFill>
          <a:blip r:embed="rId3"/>
          <a:stretch>
            <a:fillRect/>
          </a:stretch>
        </p:blipFill>
        <p:spPr>
          <a:xfrm>
            <a:off x="4208561" y="1753202"/>
            <a:ext cx="4757639" cy="4799998"/>
          </a:xfrm>
          <a:prstGeom prst="rect">
            <a:avLst/>
          </a:prstGeom>
        </p:spPr>
      </p:pic>
      <p:sp>
        <p:nvSpPr>
          <p:cNvPr id="5" name="Rectangle 4"/>
          <p:cNvSpPr/>
          <p:nvPr/>
        </p:nvSpPr>
        <p:spPr>
          <a:xfrm>
            <a:off x="2560906" y="1251936"/>
            <a:ext cx="4424183" cy="369332"/>
          </a:xfrm>
          <a:prstGeom prst="rect">
            <a:avLst/>
          </a:prstGeom>
        </p:spPr>
        <p:txBody>
          <a:bodyPr wrap="none">
            <a:spAutoFit/>
          </a:bodyPr>
          <a:lstStyle/>
          <a:p>
            <a:r>
              <a:rPr lang="en-US" dirty="0" smtClean="0">
                <a:solidFill>
                  <a:srgbClr val="800000"/>
                </a:solidFill>
              </a:rPr>
              <a:t>http://</a:t>
            </a:r>
            <a:r>
              <a:rPr lang="en-US" dirty="0" err="1" smtClean="0">
                <a:solidFill>
                  <a:srgbClr val="800000"/>
                </a:solidFill>
              </a:rPr>
              <a:t>dare.cct.lsu.edu/gateways/ngs</a:t>
            </a:r>
            <a:endParaRPr lang="en-US" dirty="0">
              <a:solidFill>
                <a:srgbClr val="8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01334644"/>
      </p:ext>
    </p:extLst>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r>
              <a:rPr lang="en-US" dirty="0" smtClean="0"/>
              <a:t>Summary</a:t>
            </a:r>
            <a:endParaRPr lang="en-US" dirty="0" smtClean="0">
              <a:solidFill>
                <a:schemeClr val="bg1">
                  <a:lumMod val="50000"/>
                </a:schemeClr>
              </a:solidFill>
            </a:endParaRPr>
          </a:p>
        </p:txBody>
      </p:sp>
      <p:sp>
        <p:nvSpPr>
          <p:cNvPr id="22531" name="Content Placeholder 2"/>
          <p:cNvSpPr>
            <a:spLocks noGrp="1"/>
          </p:cNvSpPr>
          <p:nvPr>
            <p:ph idx="4294967295"/>
          </p:nvPr>
        </p:nvSpPr>
        <p:spPr>
          <a:xfrm>
            <a:off x="912178" y="1564320"/>
            <a:ext cx="7967662" cy="4758951"/>
          </a:xfrm>
        </p:spPr>
        <p:txBody>
          <a:bodyPr>
            <a:normAutofit lnSpcReduction="10000"/>
          </a:bodyPr>
          <a:lstStyle/>
          <a:p>
            <a:r>
              <a:rPr lang="en-US" dirty="0" smtClean="0">
                <a:sym typeface="Arial" pitchFamily="-110" charset="0"/>
              </a:rPr>
              <a:t>Computational Biology: Driver of computing in all its </a:t>
            </a:r>
          </a:p>
          <a:p>
            <a:r>
              <a:rPr lang="en-US" dirty="0" smtClean="0">
                <a:sym typeface="Arial" pitchFamily="-110" charset="0"/>
              </a:rPr>
              <a:t>Strong interplay of Scientific problem, formalism, algorithms and CI for Computational Biology</a:t>
            </a:r>
          </a:p>
          <a:p>
            <a:pPr lvl="1"/>
            <a:r>
              <a:rPr lang="en-US" dirty="0" smtClean="0">
                <a:sym typeface="Arial" pitchFamily="-110" charset="0"/>
              </a:rPr>
              <a:t>Application formulation and development must be less dependent on infrastructure &amp; provisioning details</a:t>
            </a:r>
          </a:p>
          <a:p>
            <a:pPr lvl="1"/>
            <a:r>
              <a:rPr lang="en-US" dirty="0" smtClean="0">
                <a:sym typeface="Arial" pitchFamily="-110" charset="0"/>
              </a:rPr>
              <a:t>Richness in space of distributed application</a:t>
            </a:r>
          </a:p>
          <a:p>
            <a:pPr lvl="1"/>
            <a:r>
              <a:rPr lang="en-US" dirty="0" smtClean="0"/>
              <a:t>Integrated approach to  distributed applications and CI</a:t>
            </a:r>
          </a:p>
          <a:p>
            <a:pPr lvl="2"/>
            <a:r>
              <a:rPr lang="en-US" dirty="0" smtClean="0">
                <a:sym typeface="Arial" pitchFamily="-110" charset="0"/>
              </a:rPr>
              <a:t>CI has to be guided by Dist. Application Requirements</a:t>
            </a:r>
          </a:p>
          <a:p>
            <a:pPr lvl="2"/>
            <a:r>
              <a:rPr lang="en-US" dirty="0" smtClean="0">
                <a:sym typeface="Arial" pitchFamily="-110" charset="0"/>
              </a:rPr>
              <a:t>Infrastructure capabilities &amp; policy determine app types</a:t>
            </a:r>
          </a:p>
          <a:p>
            <a:pPr lvl="1"/>
            <a:r>
              <a:rPr lang="en-US" dirty="0" smtClean="0"/>
              <a:t>Ability to </a:t>
            </a:r>
            <a:r>
              <a:rPr lang="en-US" dirty="0" smtClean="0">
                <a:solidFill>
                  <a:schemeClr val="tx1">
                    <a:lumMod val="50000"/>
                    <a:lumOff val="50000"/>
                  </a:schemeClr>
                </a:solidFill>
              </a:rPr>
              <a:t> </a:t>
            </a:r>
            <a:r>
              <a:rPr lang="en-US" dirty="0" smtClean="0"/>
              <a:t>formulate</a:t>
            </a:r>
            <a:r>
              <a:rPr lang="en-US" dirty="0" smtClean="0">
                <a:solidFill>
                  <a:schemeClr val="tx1">
                    <a:lumMod val="50000"/>
                    <a:lumOff val="50000"/>
                  </a:schemeClr>
                </a:solidFill>
              </a:rPr>
              <a:t> </a:t>
            </a:r>
            <a:r>
              <a:rPr lang="en-US" dirty="0" smtClean="0">
                <a:sym typeface="Arial" pitchFamily="-110" charset="0"/>
              </a:rPr>
              <a:t>applications and methods that can exploit the underlying CI in novel ways</a:t>
            </a:r>
          </a:p>
          <a:p>
            <a:pPr lvl="2"/>
            <a:r>
              <a:rPr lang="en-US" dirty="0" smtClean="0">
                <a:sym typeface="Arial" pitchFamily="-110" charset="0"/>
              </a:rPr>
              <a:t>Propose first-principles design objectives: </a:t>
            </a:r>
            <a:r>
              <a:rPr lang="en-US" b="1" dirty="0" smtClean="0">
                <a:sym typeface="Arial" pitchFamily="-110" charset="0"/>
              </a:rPr>
              <a:t>IDEAS</a:t>
            </a:r>
            <a:endParaRPr lang="en-US" dirty="0" smtClean="0">
              <a:sym typeface="Arial" pitchFamily="-110" charset="0"/>
            </a:endParaRPr>
          </a:p>
          <a:p>
            <a:pPr lvl="2"/>
            <a:r>
              <a:rPr lang="en-US" dirty="0" smtClean="0"/>
              <a:t>Extending legacy, static exec. models</a:t>
            </a:r>
            <a:r>
              <a:rPr lang="en-US" dirty="0" smtClean="0">
                <a:sym typeface="Arial" pitchFamily="-110" charset="0"/>
              </a:rPr>
              <a:t> to dynamic and adaptive composition of applications. Support Scale-UP and Scale-OUT -- More than simple HPC </a:t>
            </a:r>
            <a:r>
              <a:rPr lang="en-US" dirty="0" err="1" smtClean="0">
                <a:sym typeface="Arial" pitchFamily="-110" charset="0"/>
              </a:rPr>
              <a:t>vs</a:t>
            </a:r>
            <a:r>
              <a:rPr lang="en-US" dirty="0" smtClean="0">
                <a:sym typeface="Arial" pitchFamily="-110" charset="0"/>
              </a:rPr>
              <a:t> HTC, or  HTC of HPC</a:t>
            </a:r>
          </a:p>
          <a:p>
            <a:pPr>
              <a:buNone/>
            </a:pPr>
            <a:endParaRPr lang="en-US" dirty="0" smtClean="0">
              <a:sym typeface="Arial" pitchFamily="-110" charset="0"/>
            </a:endParaRPr>
          </a:p>
          <a:p>
            <a:pPr lvl="1">
              <a:buNone/>
            </a:pPr>
            <a:endParaRPr lang="en-US" dirty="0" smtClean="0">
              <a:sym typeface="Arial" pitchFamily="-110" charset="0"/>
            </a:endParaRPr>
          </a:p>
          <a:p>
            <a:endParaRPr lang="en-US" dirty="0" smtClean="0">
              <a:sym typeface="Arial" pitchFamily="-110" charset="0"/>
            </a:endParaRPr>
          </a:p>
          <a:p>
            <a:pPr lvl="1"/>
            <a:endParaRPr lang="en-US" dirty="0" smtClean="0">
              <a:sym typeface="Arial" pitchFamily="-110" charset="0"/>
            </a:endParaRPr>
          </a:p>
          <a:p>
            <a:pPr>
              <a:buNone/>
            </a:pPr>
            <a:endParaRPr lang="en-US" dirty="0" smtClean="0"/>
          </a:p>
          <a:p>
            <a:endParaRPr lang="en-US" dirty="0" smtClean="0"/>
          </a:p>
          <a:p>
            <a:endParaRPr lang="en-US" dirty="0" smtClean="0"/>
          </a:p>
          <a:p>
            <a:pPr lvl="1"/>
            <a:endParaRPr lang="en-US" dirty="0" smtClean="0"/>
          </a:p>
          <a:p>
            <a:pPr lvl="1"/>
            <a:endParaRPr lang="en-US" dirty="0" smtClean="0"/>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1" name="Content Placeholder 2"/>
          <p:cNvSpPr>
            <a:spLocks noGrp="1"/>
          </p:cNvSpPr>
          <p:nvPr>
            <p:ph idx="4294967295"/>
          </p:nvPr>
        </p:nvSpPr>
        <p:spPr>
          <a:xfrm>
            <a:off x="912305" y="1530350"/>
            <a:ext cx="7967662" cy="4608513"/>
          </a:xfrm>
        </p:spPr>
        <p:txBody>
          <a:bodyPr>
            <a:normAutofit fontScale="92500" lnSpcReduction="20000"/>
          </a:bodyPr>
          <a:lstStyle/>
          <a:p>
            <a:pPr>
              <a:buNone/>
            </a:pPr>
            <a:r>
              <a:rPr lang="en-US" dirty="0" smtClean="0"/>
              <a:t>Science Collaborators: Tom Bishop, Peter </a:t>
            </a:r>
            <a:r>
              <a:rPr lang="en-US" dirty="0" err="1" smtClean="0"/>
              <a:t>Coveney</a:t>
            </a:r>
            <a:endParaRPr lang="en-US" dirty="0" smtClean="0"/>
          </a:p>
          <a:p>
            <a:pPr>
              <a:buNone/>
            </a:pPr>
            <a:r>
              <a:rPr lang="en-US" dirty="0" smtClean="0"/>
              <a:t>PhD Students: Hugh Martin , Wei Huang </a:t>
            </a:r>
          </a:p>
          <a:p>
            <a:pPr>
              <a:buNone/>
            </a:pPr>
            <a:r>
              <a:rPr lang="en-US" dirty="0" smtClean="0"/>
              <a:t>SAGA D&amp;D: O Weidner, A </a:t>
            </a:r>
            <a:r>
              <a:rPr lang="en-US" dirty="0" err="1" smtClean="0"/>
              <a:t>Merzky</a:t>
            </a:r>
            <a:r>
              <a:rPr lang="en-US" dirty="0" smtClean="0"/>
              <a:t>, A </a:t>
            </a:r>
            <a:r>
              <a:rPr lang="en-US" dirty="0" err="1" smtClean="0"/>
              <a:t>Luckow</a:t>
            </a:r>
            <a:r>
              <a:rPr lang="en-US" dirty="0" smtClean="0"/>
              <a:t>, L </a:t>
            </a:r>
            <a:r>
              <a:rPr lang="en-US" dirty="0" err="1" smtClean="0"/>
              <a:t>Lacinski</a:t>
            </a:r>
            <a:r>
              <a:rPr lang="en-US" dirty="0" smtClean="0"/>
              <a:t>, </a:t>
            </a:r>
            <a:r>
              <a:rPr lang="en-US" dirty="0" err="1" smtClean="0"/>
              <a:t>Yaakoub</a:t>
            </a:r>
            <a:r>
              <a:rPr lang="en-US" dirty="0" smtClean="0"/>
              <a:t> el-</a:t>
            </a:r>
            <a:r>
              <a:rPr lang="en-US" dirty="0" err="1" smtClean="0"/>
              <a:t>Khamra</a:t>
            </a:r>
            <a:r>
              <a:rPr lang="en-US" dirty="0" smtClean="0"/>
              <a:t>,  M </a:t>
            </a:r>
            <a:r>
              <a:rPr lang="en-US" dirty="0" err="1" smtClean="0"/>
              <a:t>Santcroos</a:t>
            </a:r>
            <a:r>
              <a:rPr lang="en-US" dirty="0" smtClean="0"/>
              <a:t>, , S. </a:t>
            </a:r>
            <a:r>
              <a:rPr lang="en-US" dirty="0" err="1" smtClean="0"/>
              <a:t>Maddideni</a:t>
            </a:r>
            <a:r>
              <a:rPr lang="en-US" dirty="0" smtClean="0"/>
              <a:t>, </a:t>
            </a:r>
          </a:p>
          <a:p>
            <a:pPr>
              <a:buNone/>
            </a:pPr>
            <a:r>
              <a:rPr lang="en-US" dirty="0" smtClean="0"/>
              <a:t>Students: C &amp; M </a:t>
            </a:r>
            <a:r>
              <a:rPr lang="en-US" dirty="0" err="1" smtClean="0"/>
              <a:t>Miceli</a:t>
            </a:r>
            <a:r>
              <a:rPr lang="en-US" dirty="0" smtClean="0"/>
              <a:t>, K </a:t>
            </a:r>
            <a:r>
              <a:rPr lang="en-US" dirty="0" err="1" smtClean="0"/>
              <a:t>Stamou</a:t>
            </a:r>
            <a:r>
              <a:rPr lang="en-US" dirty="0" smtClean="0"/>
              <a:t>, A </a:t>
            </a:r>
            <a:r>
              <a:rPr lang="en-US" dirty="0" err="1" smtClean="0"/>
              <a:t>Thota</a:t>
            </a:r>
            <a:r>
              <a:rPr lang="en-US" dirty="0" smtClean="0"/>
              <a:t>, A </a:t>
            </a:r>
            <a:r>
              <a:rPr lang="en-US" dirty="0" err="1" smtClean="0"/>
              <a:t>Zebrowksi</a:t>
            </a:r>
            <a:endParaRPr lang="en-US" dirty="0" smtClean="0"/>
          </a:p>
          <a:p>
            <a:pPr>
              <a:buNone/>
            </a:pPr>
            <a:r>
              <a:rPr lang="en-US" dirty="0" smtClean="0"/>
              <a:t>Post-docs: J Kim, Jeff, N. Kim, O </a:t>
            </a:r>
            <a:r>
              <a:rPr lang="en-US" dirty="0" err="1" smtClean="0"/>
              <a:t>Kenway</a:t>
            </a:r>
            <a:r>
              <a:rPr lang="en-US" dirty="0" smtClean="0"/>
              <a:t>, Dave Wright</a:t>
            </a:r>
          </a:p>
          <a:p>
            <a:pPr>
              <a:buNone/>
            </a:pPr>
            <a:r>
              <a:rPr lang="en-US" dirty="0" smtClean="0"/>
              <a:t>Google </a:t>
            </a:r>
            <a:r>
              <a:rPr lang="en-US" dirty="0" err="1" smtClean="0"/>
              <a:t>SoC</a:t>
            </a:r>
            <a:r>
              <a:rPr lang="en-US" dirty="0" smtClean="0"/>
              <a:t>: </a:t>
            </a:r>
            <a:r>
              <a:rPr lang="en-US" dirty="0" err="1" smtClean="0"/>
              <a:t>Saurabh</a:t>
            </a:r>
            <a:r>
              <a:rPr lang="en-US" dirty="0" smtClean="0"/>
              <a:t> </a:t>
            </a:r>
            <a:r>
              <a:rPr lang="en-US" dirty="0" err="1" smtClean="0"/>
              <a:t>Sehgal</a:t>
            </a:r>
            <a:r>
              <a:rPr lang="en-US" dirty="0" smtClean="0"/>
              <a:t>, </a:t>
            </a:r>
            <a:r>
              <a:rPr lang="en-US" dirty="0" err="1" smtClean="0"/>
              <a:t>Miklos</a:t>
            </a:r>
            <a:r>
              <a:rPr lang="en-US" dirty="0" smtClean="0"/>
              <a:t> </a:t>
            </a:r>
            <a:r>
              <a:rPr lang="en-US" dirty="0" err="1" smtClean="0"/>
              <a:t>Erdelyi</a:t>
            </a:r>
            <a:r>
              <a:rPr lang="en-US" dirty="0" smtClean="0"/>
              <a:t>,</a:t>
            </a:r>
          </a:p>
          <a:p>
            <a:pPr>
              <a:buNone/>
            </a:pPr>
            <a:r>
              <a:rPr lang="en-US" dirty="0" smtClean="0"/>
              <a:t>DPA: D Katz, Murray Cole, Manish </a:t>
            </a:r>
            <a:r>
              <a:rPr lang="en-US" dirty="0" err="1" smtClean="0"/>
              <a:t>Parashar</a:t>
            </a:r>
            <a:r>
              <a:rPr lang="en-US" dirty="0" smtClean="0"/>
              <a:t>,  O </a:t>
            </a:r>
            <a:r>
              <a:rPr lang="en-US" dirty="0" err="1" smtClean="0"/>
              <a:t>Rana</a:t>
            </a:r>
            <a:r>
              <a:rPr lang="en-US" dirty="0" smtClean="0"/>
              <a:t>, J </a:t>
            </a:r>
            <a:r>
              <a:rPr lang="en-US" dirty="0" err="1" smtClean="0"/>
              <a:t>Weissman</a:t>
            </a:r>
            <a:endParaRPr lang="en-US" dirty="0" smtClean="0"/>
          </a:p>
          <a:p>
            <a:pPr>
              <a:buNone/>
            </a:pPr>
            <a:r>
              <a:rPr lang="en-US" dirty="0" smtClean="0"/>
              <a:t>UCL: Steve Manos and Hugh Martin</a:t>
            </a:r>
          </a:p>
          <a:p>
            <a:pPr>
              <a:buNone/>
            </a:pPr>
            <a:r>
              <a:rPr lang="en-US" dirty="0" err="1" smtClean="0"/>
              <a:t>Fareed</a:t>
            </a:r>
            <a:r>
              <a:rPr lang="en-US" dirty="0" smtClean="0"/>
              <a:t> </a:t>
            </a:r>
            <a:r>
              <a:rPr lang="en-US" dirty="0" err="1" smtClean="0"/>
              <a:t>Aboul-ela</a:t>
            </a:r>
            <a:r>
              <a:rPr lang="en-US" dirty="0" smtClean="0"/>
              <a:t>, </a:t>
            </a:r>
            <a:r>
              <a:rPr lang="en-US" dirty="0" err="1" smtClean="0"/>
              <a:t>Cybertools</a:t>
            </a:r>
            <a:r>
              <a:rPr lang="en-US" dirty="0" smtClean="0"/>
              <a:t>, Many other Collaborators</a:t>
            </a:r>
          </a:p>
        </p:txBody>
      </p:sp>
      <p:sp>
        <p:nvSpPr>
          <p:cNvPr id="68610" name="Title 1"/>
          <p:cNvSpPr>
            <a:spLocks noGrp="1"/>
          </p:cNvSpPr>
          <p:nvPr>
            <p:ph type="title" idx="4294967295"/>
          </p:nvPr>
        </p:nvSpPr>
        <p:spPr>
          <a:xfrm>
            <a:off x="1114426" y="263525"/>
            <a:ext cx="8029575" cy="914400"/>
          </a:xfrm>
        </p:spPr>
        <p:txBody>
          <a:bodyPr/>
          <a:lstStyle/>
          <a:p>
            <a:r>
              <a:rPr lang="en-US" smtClean="0"/>
              <a:t>Acknowledgements</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Rectangle 50"/>
          <p:cNvSpPr>
            <a:spLocks noGrp="1" noChangeArrowheads="1"/>
          </p:cNvSpPr>
          <p:nvPr>
            <p:ph type="title"/>
          </p:nvPr>
        </p:nvSpPr>
        <p:spPr/>
        <p:txBody>
          <a:bodyPr anchor="t"/>
          <a:lstStyle/>
          <a:p>
            <a:pPr eaLnBrk="1" hangingPunct="1"/>
            <a:r>
              <a:rPr lang="en-US">
                <a:latin typeface="Verdana" charset="0"/>
                <a:ea typeface="ＭＳ Ｐゴシック" charset="-128"/>
                <a:cs typeface="ＭＳ Ｐゴシック" charset="-128"/>
              </a:rPr>
              <a:t>What is XSEDE?</a:t>
            </a:r>
          </a:p>
        </p:txBody>
      </p:sp>
      <p:sp>
        <p:nvSpPr>
          <p:cNvPr id="32770" name="Content Placeholder 10"/>
          <p:cNvSpPr>
            <a:spLocks noGrp="1"/>
          </p:cNvSpPr>
          <p:nvPr>
            <p:ph idx="1"/>
          </p:nvPr>
        </p:nvSpPr>
        <p:spPr/>
        <p:txBody>
          <a:bodyPr/>
          <a:lstStyle/>
          <a:p>
            <a:pPr eaLnBrk="1" hangingPunct="1"/>
            <a:r>
              <a:rPr lang="en-US" sz="2000">
                <a:latin typeface="Tahoma" charset="0"/>
                <a:ea typeface="ＭＳ Ｐゴシック" charset="-128"/>
                <a:cs typeface="ＭＳ Ｐゴシック" charset="-128"/>
              </a:rPr>
              <a:t>Is a distributed </a:t>
            </a:r>
            <a:r>
              <a:rPr lang="ja-JP" altLang="en-US" sz="2000">
                <a:latin typeface="Tahoma" charset="0"/>
                <a:ea typeface="ＭＳ Ｐゴシック" charset="-128"/>
                <a:cs typeface="ＭＳ Ｐゴシック" charset="-128"/>
              </a:rPr>
              <a:t>“</a:t>
            </a:r>
            <a:r>
              <a:rPr lang="en-US" altLang="ja-JP" sz="2000">
                <a:latin typeface="Tahoma" charset="0"/>
                <a:ea typeface="ＭＳ Ｐゴシック" charset="-128"/>
                <a:cs typeface="ＭＳ Ｐゴシック" charset="-128"/>
              </a:rPr>
              <a:t>grid</a:t>
            </a:r>
            <a:r>
              <a:rPr lang="ja-JP" altLang="en-US" sz="2000">
                <a:latin typeface="Tahoma" charset="0"/>
                <a:ea typeface="ＭＳ Ｐゴシック" charset="-128"/>
                <a:cs typeface="ＭＳ Ｐゴシック" charset="-128"/>
              </a:rPr>
              <a:t>”</a:t>
            </a:r>
            <a:r>
              <a:rPr lang="en-US" altLang="ja-JP" sz="2000">
                <a:latin typeface="Tahoma" charset="0"/>
                <a:ea typeface="ＭＳ Ｐゴシック" charset="-128"/>
                <a:cs typeface="ＭＳ Ｐゴシック" charset="-128"/>
              </a:rPr>
              <a:t> facility, managed like a large cooperative research group, not a consortium:</a:t>
            </a:r>
          </a:p>
          <a:p>
            <a:pPr lvl="1" eaLnBrk="1" hangingPunct="1"/>
            <a:r>
              <a:rPr lang="en-US" sz="1800">
                <a:latin typeface="Tahoma" charset="0"/>
              </a:rPr>
              <a:t>One coordinating XSEDE award (little hardware, backbone network)</a:t>
            </a:r>
          </a:p>
          <a:p>
            <a:pPr lvl="1" eaLnBrk="1" hangingPunct="1"/>
            <a:r>
              <a:rPr lang="en-US" sz="1800">
                <a:latin typeface="Tahoma" charset="0"/>
              </a:rPr>
              <a:t>~10 initial evolving service provider </a:t>
            </a:r>
            <a:r>
              <a:rPr lang="ja-JP" altLang="en-US" sz="1800">
                <a:latin typeface="Tahoma" charset="0"/>
                <a:ea typeface="ＭＳ Ｐゴシック" charset="-128"/>
              </a:rPr>
              <a:t>“</a:t>
            </a:r>
            <a:r>
              <a:rPr lang="en-US" altLang="ja-JP" sz="1800">
                <a:latin typeface="Tahoma" charset="0"/>
              </a:rPr>
              <a:t>SP</a:t>
            </a:r>
            <a:r>
              <a:rPr lang="ja-JP" altLang="en-US" sz="1800">
                <a:latin typeface="Tahoma" charset="0"/>
                <a:ea typeface="ＭＳ Ｐゴシック" charset="-128"/>
              </a:rPr>
              <a:t>”</a:t>
            </a:r>
            <a:r>
              <a:rPr lang="en-US" altLang="ja-JP" sz="1800">
                <a:latin typeface="Tahoma" charset="0"/>
              </a:rPr>
              <a:t> infrastructure awards</a:t>
            </a:r>
          </a:p>
          <a:p>
            <a:pPr eaLnBrk="1" hangingPunct="1"/>
            <a:r>
              <a:rPr lang="en-US" sz="2000">
                <a:latin typeface="Tahoma" charset="0"/>
                <a:ea typeface="ＭＳ Ｐゴシック" charset="-128"/>
                <a:cs typeface="ＭＳ Ｐゴシック" charset="-128"/>
              </a:rPr>
              <a:t>XSEDE coordination award provides single:</a:t>
            </a:r>
          </a:p>
          <a:p>
            <a:pPr lvl="1" eaLnBrk="1" hangingPunct="1"/>
            <a:r>
              <a:rPr lang="en-US" sz="1800">
                <a:latin typeface="Tahoma" charset="0"/>
                <a:ea typeface="ＭＳ Ｐゴシック" charset="-128"/>
                <a:cs typeface="ＭＳ Ｐゴシック" charset="-128"/>
              </a:rPr>
              <a:t>Portal, sign-on, help desk, allocations process, advanced user support, EOT, campus champions, coordinated software, integration process</a:t>
            </a:r>
            <a:endParaRPr lang="en-US" sz="1800">
              <a:latin typeface="Tahoma" charset="0"/>
            </a:endParaRPr>
          </a:p>
          <a:p>
            <a:pPr eaLnBrk="1" hangingPunct="1"/>
            <a:r>
              <a:rPr lang="en-US" sz="2000">
                <a:latin typeface="Tahoma" charset="0"/>
                <a:ea typeface="ＭＳ Ｐゴシック" charset="-128"/>
                <a:cs typeface="ＭＳ Ｐゴシック" charset="-128"/>
              </a:rPr>
              <a:t>The SP awards include:</a:t>
            </a:r>
          </a:p>
          <a:p>
            <a:pPr lvl="1" eaLnBrk="1" hangingPunct="1"/>
            <a:r>
              <a:rPr lang="en-US" sz="1800">
                <a:latin typeface="Tahoma" charset="0"/>
              </a:rPr>
              <a:t>Large tightly coupled distributed memory clusters</a:t>
            </a:r>
          </a:p>
          <a:p>
            <a:pPr lvl="2" eaLnBrk="1" hangingPunct="1"/>
            <a:r>
              <a:rPr lang="en-US" sz="1400">
                <a:latin typeface="Tahoma" charset="0"/>
                <a:ea typeface="ＭＳ Ｐゴシック" charset="-128"/>
              </a:rPr>
              <a:t>Ranger (TACC) 579 TF, Kraken (NICS) &gt; 1 PF</a:t>
            </a:r>
          </a:p>
          <a:p>
            <a:pPr lvl="1" eaLnBrk="1" hangingPunct="1"/>
            <a:r>
              <a:rPr lang="en-US" sz="1800">
                <a:latin typeface="Tahoma" charset="0"/>
              </a:rPr>
              <a:t>Large share memory machines</a:t>
            </a:r>
          </a:p>
          <a:p>
            <a:pPr lvl="1" eaLnBrk="1" hangingPunct="1"/>
            <a:r>
              <a:rPr lang="en-US" sz="1800">
                <a:latin typeface="Tahoma" charset="0"/>
              </a:rPr>
              <a:t>Clusters with Infiniband; Condor pools</a:t>
            </a:r>
          </a:p>
          <a:p>
            <a:pPr lvl="1" eaLnBrk="1" hangingPunct="1"/>
            <a:r>
              <a:rPr lang="en-US" sz="1800">
                <a:latin typeface="Tahoma" charset="0"/>
              </a:rPr>
              <a:t>Viz, Storage, and experimental (FutureGrid) resources</a:t>
            </a:r>
          </a:p>
          <a:p>
            <a:pPr eaLnBrk="1" hangingPunct="1"/>
            <a:r>
              <a:rPr lang="en-US" sz="2000">
                <a:latin typeface="Tahoma" charset="0"/>
                <a:ea typeface="ＭＳ Ｐゴシック" charset="-128"/>
                <a:cs typeface="ＭＳ Ｐゴシック" charset="-128"/>
              </a:rPr>
              <a:t>Targets US based open science research (NSF primarily)</a:t>
            </a:r>
          </a:p>
        </p:txBody>
      </p:sp>
      <p:sp>
        <p:nvSpPr>
          <p:cNvPr id="32771" name="Slide Number Placeholder 5"/>
          <p:cNvSpPr>
            <a:spLocks noGrp="1"/>
          </p:cNvSpPr>
          <p:nvPr>
            <p:ph type="sldNum" sz="quarter" idx="10"/>
          </p:nvPr>
        </p:nvSpPr>
        <p:spPr bwMode="auto">
          <a:noFill/>
          <a:ln>
            <a:miter lim="800000"/>
            <a:headEnd/>
            <a:tailEnd/>
          </a:ln>
        </p:spPr>
        <p:txBody>
          <a:bodyPr/>
          <a:lstStyle/>
          <a:p>
            <a:fld id="{79B4184E-C9BE-B944-BF44-E399B5C682C4}" type="slidenum">
              <a:rPr lang="en-US" sz="1000">
                <a:solidFill>
                  <a:srgbClr val="160881"/>
                </a:solidFill>
                <a:latin typeface="Tahoma" charset="0"/>
                <a:ea typeface="ＭＳ Ｐゴシック" charset="-128"/>
                <a:cs typeface="ＭＳ Ｐゴシック" charset="-128"/>
              </a:rPr>
              <a:pPr/>
              <a:t>9</a:t>
            </a:fld>
            <a:endParaRPr lang="en-US" sz="1000">
              <a:solidFill>
                <a:srgbClr val="160881"/>
              </a:solidFill>
              <a:latin typeface="Tahoma" charset="0"/>
              <a:ea typeface="ＭＳ Ｐゴシック" charset="-128"/>
              <a:cs typeface="ＭＳ Ｐゴシック" charset="-128"/>
            </a:endParaRPr>
          </a:p>
        </p:txBody>
      </p:sp>
      <p:sp>
        <p:nvSpPr>
          <p:cNvPr id="32772" name="Footer Placeholder 4"/>
          <p:cNvSpPr>
            <a:spLocks noGrp="1"/>
          </p:cNvSpPr>
          <p:nvPr>
            <p:ph type="ftr" sz="quarter" idx="4294967295"/>
          </p:nvPr>
        </p:nvSpPr>
        <p:spPr bwMode="auto">
          <a:xfrm>
            <a:off x="0" y="6324600"/>
            <a:ext cx="3657600" cy="476250"/>
          </a:xfrm>
          <a:prstGeom prst="rect">
            <a:avLst/>
          </a:prstGeom>
          <a:noFill/>
          <a:ln>
            <a:miter lim="800000"/>
            <a:headEnd/>
            <a:tailEnd/>
          </a:ln>
        </p:spPr>
        <p:txBody>
          <a:bodyPr>
            <a:prstTxWarp prst="textNoShape">
              <a:avLst/>
            </a:prstTxWarp>
          </a:bodyPr>
          <a:lstStyle/>
          <a:p>
            <a:r>
              <a:rPr lang="en-US" sz="1000">
                <a:solidFill>
                  <a:srgbClr val="160881"/>
                </a:solidFill>
                <a:latin typeface="Tahoma" charset="0"/>
              </a:rPr>
              <a:t>OSG Summer School</a:t>
            </a:r>
          </a:p>
        </p:txBody>
      </p:sp>
      <p:sp>
        <p:nvSpPr>
          <p:cNvPr id="32773" name="Date Placeholder 3"/>
          <p:cNvSpPr>
            <a:spLocks noGrp="1"/>
          </p:cNvSpPr>
          <p:nvPr>
            <p:ph type="dt" sz="quarter" idx="4294967295"/>
          </p:nvPr>
        </p:nvSpPr>
        <p:spPr bwMode="auto">
          <a:xfrm>
            <a:off x="0" y="6324600"/>
            <a:ext cx="1676400" cy="476250"/>
          </a:xfrm>
          <a:prstGeom prst="rect">
            <a:avLst/>
          </a:prstGeom>
          <a:noFill/>
          <a:ln>
            <a:miter lim="800000"/>
            <a:headEnd/>
            <a:tailEnd/>
          </a:ln>
        </p:spPr>
        <p:txBody>
          <a:bodyPr>
            <a:prstTxWarp prst="textNoShape">
              <a:avLst/>
            </a:prstTxWarp>
          </a:bodyPr>
          <a:lstStyle/>
          <a:p>
            <a:r>
              <a:rPr lang="en-US" sz="1000">
                <a:solidFill>
                  <a:srgbClr val="160881"/>
                </a:solidFill>
                <a:latin typeface="Tahoma" charset="0"/>
              </a:rPr>
              <a:t>June 30, 2011</a:t>
            </a: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Acknowledgements</a:t>
            </a:r>
          </a:p>
        </p:txBody>
      </p:sp>
      <p:sp>
        <p:nvSpPr>
          <p:cNvPr id="68611" name="Content Placeholder 2"/>
          <p:cNvSpPr>
            <a:spLocks noGrp="1"/>
          </p:cNvSpPr>
          <p:nvPr>
            <p:ph idx="1"/>
          </p:nvPr>
        </p:nvSpPr>
        <p:spPr/>
        <p:txBody>
          <a:bodyPr>
            <a:normAutofit/>
          </a:bodyPr>
          <a:lstStyle/>
          <a:p>
            <a:pPr>
              <a:buNone/>
            </a:pPr>
            <a:r>
              <a:rPr lang="en-US" dirty="0" smtClean="0">
                <a:solidFill>
                  <a:schemeClr val="accent5"/>
                </a:solidFill>
              </a:rPr>
              <a:t>NSF (HPCOPS, </a:t>
            </a:r>
            <a:r>
              <a:rPr lang="en-US" dirty="0" err="1" smtClean="0">
                <a:solidFill>
                  <a:schemeClr val="accent5"/>
                </a:solidFill>
              </a:rPr>
              <a:t>Cybertools</a:t>
            </a:r>
            <a:r>
              <a:rPr lang="en-US" dirty="0" smtClean="0">
                <a:solidFill>
                  <a:schemeClr val="accent5"/>
                </a:solidFill>
              </a:rPr>
              <a:t>) </a:t>
            </a:r>
          </a:p>
          <a:p>
            <a:pPr>
              <a:buNone/>
            </a:pPr>
            <a:r>
              <a:rPr lang="en-US" dirty="0" smtClean="0">
                <a:solidFill>
                  <a:schemeClr val="accent5"/>
                </a:solidFill>
              </a:rPr>
              <a:t>NIH (INBRE, </a:t>
            </a:r>
            <a:r>
              <a:rPr lang="en-US" dirty="0" err="1" smtClean="0">
                <a:solidFill>
                  <a:schemeClr val="accent5"/>
                </a:solidFill>
              </a:rPr>
              <a:t>LaCATS</a:t>
            </a:r>
            <a:r>
              <a:rPr lang="en-US" dirty="0" smtClean="0">
                <a:solidFill>
                  <a:schemeClr val="accent5"/>
                </a:solidFill>
              </a:rPr>
              <a:t>)</a:t>
            </a:r>
          </a:p>
          <a:p>
            <a:pPr>
              <a:buNone/>
            </a:pPr>
            <a:r>
              <a:rPr lang="en-US" dirty="0" smtClean="0">
                <a:solidFill>
                  <a:schemeClr val="accent5"/>
                </a:solidFill>
              </a:rPr>
              <a:t>UK-EPSRC (UK EPSRC: DPA, OMII-UK , OMII-UK PAL), </a:t>
            </a:r>
          </a:p>
          <a:p>
            <a:pPr>
              <a:buNone/>
            </a:pPr>
            <a:r>
              <a:rPr lang="en-US" dirty="0" smtClean="0">
                <a:solidFill>
                  <a:schemeClr val="accent5"/>
                </a:solidFill>
              </a:rPr>
              <a:t>SAGA, </a:t>
            </a:r>
            <a:r>
              <a:rPr lang="en-US" dirty="0" err="1" smtClean="0">
                <a:solidFill>
                  <a:schemeClr val="accent5"/>
                </a:solidFill>
              </a:rPr>
              <a:t>CyberTools</a:t>
            </a:r>
            <a:r>
              <a:rPr lang="en-US" dirty="0" smtClean="0">
                <a:solidFill>
                  <a:schemeClr val="accent5"/>
                </a:solidFill>
              </a:rPr>
              <a:t> and  DPA Team</a:t>
            </a:r>
          </a:p>
        </p:txBody>
      </p:sp>
      <p:pic>
        <p:nvPicPr>
          <p:cNvPr id="4" name="Picture 6"/>
          <p:cNvPicPr>
            <a:picLocks noChangeAspect="1" noChangeArrowheads="1"/>
          </p:cNvPicPr>
          <p:nvPr/>
        </p:nvPicPr>
        <p:blipFill>
          <a:blip r:embed="rId2"/>
          <a:srcRect/>
          <a:stretch>
            <a:fillRect/>
          </a:stretch>
        </p:blipFill>
        <p:spPr bwMode="auto">
          <a:xfrm>
            <a:off x="6515101" y="2912228"/>
            <a:ext cx="2209800" cy="1865313"/>
          </a:xfrm>
          <a:prstGeom prst="rect">
            <a:avLst/>
          </a:prstGeom>
          <a:noFill/>
          <a:ln w="9525">
            <a:noFill/>
            <a:round/>
            <a:headEnd/>
            <a:tailEnd/>
          </a:ln>
          <a:effectLst/>
        </p:spPr>
      </p:pic>
      <p:pic>
        <p:nvPicPr>
          <p:cNvPr id="5" name="Content Placeholder 3" descr="combined-arch.jpg"/>
          <p:cNvPicPr>
            <a:picLocks noChangeAspect="1"/>
          </p:cNvPicPr>
          <p:nvPr/>
        </p:nvPicPr>
        <p:blipFill>
          <a:blip r:embed="rId3"/>
          <a:srcRect t="-22170" b="-22170"/>
          <a:stretch>
            <a:fillRect/>
          </a:stretch>
        </p:blipFill>
        <p:spPr>
          <a:xfrm>
            <a:off x="757947" y="3425236"/>
            <a:ext cx="4379753" cy="2533688"/>
          </a:xfrm>
          <a:prstGeom prst="rect">
            <a:avLst/>
          </a:prstGeom>
        </p:spPr>
      </p:pic>
      <p:pic>
        <p:nvPicPr>
          <p:cNvPr id="6" name="Picture 4" descr="Sg.png"/>
          <p:cNvPicPr>
            <a:picLocks noChangeAspect="1"/>
          </p:cNvPicPr>
          <p:nvPr/>
        </p:nvPicPr>
        <p:blipFill>
          <a:blip r:embed="rId4"/>
          <a:srcRect/>
          <a:stretch>
            <a:fillRect/>
          </a:stretch>
        </p:blipFill>
        <p:spPr bwMode="auto">
          <a:xfrm>
            <a:off x="5256074" y="4777541"/>
            <a:ext cx="2518054" cy="1732095"/>
          </a:xfrm>
          <a:prstGeom prst="rect">
            <a:avLst/>
          </a:prstGeom>
          <a:noFill/>
          <a:ln w="9525">
            <a:noFill/>
            <a:miter lim="800000"/>
            <a:headEnd/>
            <a:tailEnd/>
          </a:ln>
        </p:spPr>
      </p:pic>
      <p:pic>
        <p:nvPicPr>
          <p:cNvPr id="7" name="Picture 20" descr="3dImage"/>
          <p:cNvPicPr>
            <a:picLocks noChangeAspect="1" noChangeArrowheads="1"/>
          </p:cNvPicPr>
          <p:nvPr/>
        </p:nvPicPr>
        <p:blipFill>
          <a:blip r:embed="rId5"/>
          <a:srcRect/>
          <a:stretch>
            <a:fillRect/>
          </a:stretch>
        </p:blipFill>
        <p:spPr bwMode="auto">
          <a:xfrm>
            <a:off x="7021417" y="1529881"/>
            <a:ext cx="1890642" cy="1254939"/>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smtClean="0"/>
              <a:t>Distributed Data-Intensive LS Applications </a:t>
            </a:r>
            <a:r>
              <a:rPr lang="en-US" sz="2400" dirty="0" smtClean="0">
                <a:solidFill>
                  <a:schemeClr val="bg1">
                    <a:lumMod val="65000"/>
                  </a:schemeClr>
                </a:solidFill>
              </a:rPr>
              <a:t/>
            </a:r>
            <a:br>
              <a:rPr lang="en-US" sz="2400" dirty="0" smtClean="0">
                <a:solidFill>
                  <a:schemeClr val="bg1">
                    <a:lumMod val="65000"/>
                  </a:schemeClr>
                </a:solidFill>
              </a:rPr>
            </a:br>
            <a:r>
              <a:rPr lang="en-US" sz="2400" dirty="0" smtClean="0">
                <a:solidFill>
                  <a:schemeClr val="bg1">
                    <a:lumMod val="65000"/>
                  </a:schemeClr>
                </a:solidFill>
              </a:rPr>
              <a:t>CI for Distributed Data-Intensive</a:t>
            </a:r>
            <a:endParaRPr lang="en-US" sz="2400" dirty="0">
              <a:solidFill>
                <a:schemeClr val="bg1">
                  <a:lumMod val="65000"/>
                </a:schemeClr>
              </a:solidFill>
            </a:endParaRPr>
          </a:p>
        </p:txBody>
      </p:sp>
      <p:sp>
        <p:nvSpPr>
          <p:cNvPr id="3" name="Content Placeholder 2"/>
          <p:cNvSpPr>
            <a:spLocks noGrp="1"/>
          </p:cNvSpPr>
          <p:nvPr>
            <p:ph idx="1"/>
          </p:nvPr>
        </p:nvSpPr>
        <p:spPr>
          <a:xfrm>
            <a:off x="460046" y="1275880"/>
            <a:ext cx="8386053" cy="5353520"/>
          </a:xfrm>
        </p:spPr>
        <p:txBody>
          <a:bodyPr>
            <a:normAutofit fontScale="92500"/>
          </a:bodyPr>
          <a:lstStyle/>
          <a:p>
            <a:r>
              <a:rPr lang="en-US" i="1" dirty="0" smtClean="0"/>
              <a:t>Challenge I: Compute over inherently distributed data</a:t>
            </a:r>
          </a:p>
          <a:p>
            <a:pPr lvl="1"/>
            <a:r>
              <a:rPr lang="en-US" dirty="0" smtClean="0"/>
              <a:t>Distributed DIA:  Not just the simple sum of DIA concerns</a:t>
            </a:r>
          </a:p>
          <a:p>
            <a:pPr lvl="2"/>
            <a:r>
              <a:rPr lang="en-US" dirty="0" smtClean="0"/>
              <a:t>Challenges: coordination, task-data decomposition, load-bal &amp; dist.</a:t>
            </a:r>
          </a:p>
          <a:p>
            <a:pPr lvl="1"/>
            <a:r>
              <a:rPr lang="en-US" dirty="0" smtClean="0"/>
              <a:t>Move compute to data? Or data to compute? Or both?</a:t>
            </a:r>
          </a:p>
          <a:p>
            <a:pPr lvl="2"/>
            <a:r>
              <a:rPr lang="en-US" dirty="0" smtClean="0"/>
              <a:t>Support Distributed D-C Affinities</a:t>
            </a:r>
          </a:p>
          <a:p>
            <a:pPr lvl="2"/>
            <a:r>
              <a:rPr lang="en-US" dirty="0" smtClean="0"/>
              <a:t>Ensemble-based Molecular Dynamics simulations </a:t>
            </a:r>
          </a:p>
          <a:p>
            <a:r>
              <a:rPr lang="en-US" i="1" dirty="0" smtClean="0"/>
              <a:t>Challenge II: Multiple, Heterogeneous Infrastructure</a:t>
            </a:r>
          </a:p>
          <a:p>
            <a:pPr lvl="1"/>
            <a:r>
              <a:rPr lang="en-US" dirty="0" smtClean="0"/>
              <a:t>Decouple Application Development from underlying infrastructure </a:t>
            </a:r>
          </a:p>
          <a:p>
            <a:pPr lvl="2"/>
            <a:r>
              <a:rPr lang="en-US" dirty="0" smtClean="0"/>
              <a:t>Scale-out (and not just Scale-up)</a:t>
            </a:r>
          </a:p>
          <a:p>
            <a:pPr lvl="1"/>
            <a:r>
              <a:rPr lang="en-US" dirty="0" smtClean="0"/>
              <a:t>Interoperation, e.g., weak </a:t>
            </a:r>
            <a:r>
              <a:rPr lang="en-US" dirty="0" err="1" smtClean="0"/>
              <a:t>v</a:t>
            </a:r>
            <a:r>
              <a:rPr lang="en-US" dirty="0" smtClean="0"/>
              <a:t> strong, concurrently cross Grid-Clouds, DFS</a:t>
            </a:r>
          </a:p>
          <a:p>
            <a:r>
              <a:rPr lang="en-US" i="1" dirty="0" smtClean="0"/>
              <a:t>Challenge III: Support dynamic and flexible execution</a:t>
            </a:r>
          </a:p>
          <a:p>
            <a:pPr lvl="1"/>
            <a:r>
              <a:rPr lang="en-US" dirty="0" smtClean="0"/>
              <a:t>Support Multiple Programming Models</a:t>
            </a:r>
          </a:p>
          <a:p>
            <a:pPr lvl="2"/>
            <a:r>
              <a:rPr lang="en-US" dirty="0" smtClean="0"/>
              <a:t>Master-Worker, but Irregular;  </a:t>
            </a:r>
            <a:r>
              <a:rPr lang="en-US" dirty="0" err="1" smtClean="0"/>
              <a:t>MapReduce</a:t>
            </a:r>
            <a:r>
              <a:rPr lang="en-US" dirty="0" smtClean="0"/>
              <a:t>: File </a:t>
            </a:r>
            <a:r>
              <a:rPr lang="en-US" dirty="0" err="1" smtClean="0"/>
              <a:t>vs</a:t>
            </a:r>
            <a:r>
              <a:rPr lang="en-US" dirty="0" smtClean="0"/>
              <a:t> stream</a:t>
            </a:r>
          </a:p>
          <a:p>
            <a:pPr lvl="1"/>
            <a:r>
              <a:rPr lang="en-US" dirty="0" smtClean="0"/>
              <a:t>Support data-access patterns </a:t>
            </a:r>
          </a:p>
          <a:p>
            <a:endParaRPr lang="en-US" dirty="0"/>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114424" y="263714"/>
            <a:ext cx="8029576" cy="1069564"/>
          </a:xfrm>
          <a:ln/>
        </p:spPr>
        <p:txBody>
          <a:bodyPr>
            <a:spAutoFit/>
          </a:bodyPr>
          <a:lstStyle/>
          <a:p>
            <a:pPr>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GB" dirty="0"/>
              <a:t>Simulation of Blood Flow in </a:t>
            </a:r>
            <a:br>
              <a:rPr lang="en-GB" dirty="0"/>
            </a:br>
            <a:r>
              <a:rPr lang="en-GB" dirty="0"/>
              <a:t>Human Arterial Tree</a:t>
            </a:r>
          </a:p>
        </p:txBody>
      </p:sp>
      <p:grpSp>
        <p:nvGrpSpPr>
          <p:cNvPr id="2" name="Group 2"/>
          <p:cNvGrpSpPr>
            <a:grpSpLocks/>
          </p:cNvGrpSpPr>
          <p:nvPr/>
        </p:nvGrpSpPr>
        <p:grpSpPr bwMode="auto">
          <a:xfrm>
            <a:off x="1600200" y="1371601"/>
            <a:ext cx="6629400" cy="5027613"/>
            <a:chOff x="1008" y="864"/>
            <a:chExt cx="4176" cy="3167"/>
          </a:xfrm>
        </p:grpSpPr>
        <p:graphicFrame>
          <p:nvGraphicFramePr>
            <p:cNvPr id="3075" name="Object 3"/>
            <p:cNvGraphicFramePr>
              <a:graphicFrameLocks noChangeAspect="1"/>
            </p:cNvGraphicFramePr>
            <p:nvPr/>
          </p:nvGraphicFramePr>
          <p:xfrm>
            <a:off x="1021" y="2229"/>
            <a:ext cx="1093" cy="1425"/>
          </p:xfrm>
          <a:graphic>
            <a:graphicData uri="http://schemas.openxmlformats.org/presentationml/2006/ole">
              <p:oleObj spid="_x0000_s206850" r:id="rId4" imgW="1991003" imgH="2657143" progId="">
                <p:embed/>
              </p:oleObj>
            </a:graphicData>
          </a:graphic>
        </p:graphicFrame>
        <p:graphicFrame>
          <p:nvGraphicFramePr>
            <p:cNvPr id="3076" name="Object 4"/>
            <p:cNvGraphicFramePr>
              <a:graphicFrameLocks noChangeAspect="1"/>
            </p:cNvGraphicFramePr>
            <p:nvPr/>
          </p:nvGraphicFramePr>
          <p:xfrm>
            <a:off x="4090" y="2671"/>
            <a:ext cx="885" cy="1312"/>
          </p:xfrm>
          <a:graphic>
            <a:graphicData uri="http://schemas.openxmlformats.org/presentationml/2006/ole">
              <p:oleObj spid="_x0000_s206851" r:id="rId5" imgW="2857143" imgH="4276190" progId="">
                <p:embed/>
              </p:oleObj>
            </a:graphicData>
          </a:graphic>
        </p:graphicFrame>
        <p:graphicFrame>
          <p:nvGraphicFramePr>
            <p:cNvPr id="3077" name="Object 5"/>
            <p:cNvGraphicFramePr>
              <a:graphicFrameLocks noChangeAspect="1"/>
            </p:cNvGraphicFramePr>
            <p:nvPr/>
          </p:nvGraphicFramePr>
          <p:xfrm>
            <a:off x="3056" y="3058"/>
            <a:ext cx="737" cy="974"/>
          </p:xfrm>
          <a:graphic>
            <a:graphicData uri="http://schemas.openxmlformats.org/presentationml/2006/ole">
              <p:oleObj spid="_x0000_s206852" r:id="rId6" imgW="1247289" imgH="1904258" progId="">
                <p:embed/>
              </p:oleObj>
            </a:graphicData>
          </a:graphic>
        </p:graphicFrame>
        <p:graphicFrame>
          <p:nvGraphicFramePr>
            <p:cNvPr id="3078" name="Object 6"/>
            <p:cNvGraphicFramePr>
              <a:graphicFrameLocks noChangeAspect="1"/>
            </p:cNvGraphicFramePr>
            <p:nvPr/>
          </p:nvGraphicFramePr>
          <p:xfrm>
            <a:off x="4187" y="1014"/>
            <a:ext cx="998" cy="1687"/>
          </p:xfrm>
          <a:graphic>
            <a:graphicData uri="http://schemas.openxmlformats.org/presentationml/2006/ole">
              <p:oleObj spid="_x0000_s206853" r:id="rId7" imgW="2161905" imgH="3409524" progId="">
                <p:embed/>
              </p:oleObj>
            </a:graphicData>
          </a:graphic>
        </p:graphicFrame>
        <p:graphicFrame>
          <p:nvGraphicFramePr>
            <p:cNvPr id="3079" name="Object 7"/>
            <p:cNvGraphicFramePr>
              <a:graphicFrameLocks noChangeAspect="1"/>
            </p:cNvGraphicFramePr>
            <p:nvPr/>
          </p:nvGraphicFramePr>
          <p:xfrm>
            <a:off x="1008" y="1014"/>
            <a:ext cx="602" cy="1125"/>
          </p:xfrm>
          <a:graphic>
            <a:graphicData uri="http://schemas.openxmlformats.org/presentationml/2006/ole">
              <p:oleObj spid="_x0000_s206854" r:id="rId8" imgW="1066385" imgH="1847619" progId="">
                <p:embed/>
              </p:oleObj>
            </a:graphicData>
          </a:graphic>
        </p:graphicFrame>
        <p:graphicFrame>
          <p:nvGraphicFramePr>
            <p:cNvPr id="3080" name="Object 8"/>
            <p:cNvGraphicFramePr>
              <a:graphicFrameLocks noChangeAspect="1"/>
            </p:cNvGraphicFramePr>
            <p:nvPr/>
          </p:nvGraphicFramePr>
          <p:xfrm>
            <a:off x="2181" y="864"/>
            <a:ext cx="1478" cy="2025"/>
          </p:xfrm>
          <a:graphic>
            <a:graphicData uri="http://schemas.openxmlformats.org/presentationml/2006/ole">
              <p:oleObj spid="_x0000_s206855" r:id="rId9" imgW="2476190" imgH="3400900" progId="">
                <p:embed/>
              </p:oleObj>
            </a:graphicData>
          </a:graphic>
        </p:graphicFrame>
        <p:sp>
          <p:nvSpPr>
            <p:cNvPr id="3081" name="Line 9"/>
            <p:cNvSpPr>
              <a:spLocks noChangeShapeType="1"/>
            </p:cNvSpPr>
            <p:nvPr/>
          </p:nvSpPr>
          <p:spPr bwMode="auto">
            <a:xfrm flipH="1" flipV="1">
              <a:off x="1545" y="1460"/>
              <a:ext cx="1285" cy="681"/>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2" name="Line 10"/>
            <p:cNvSpPr>
              <a:spLocks noChangeShapeType="1"/>
            </p:cNvSpPr>
            <p:nvPr/>
          </p:nvSpPr>
          <p:spPr bwMode="auto">
            <a:xfrm>
              <a:off x="2827" y="1913"/>
              <a:ext cx="1355" cy="750"/>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3" name="Line 11"/>
            <p:cNvSpPr>
              <a:spLocks noChangeShapeType="1"/>
            </p:cNvSpPr>
            <p:nvPr/>
          </p:nvSpPr>
          <p:spPr bwMode="auto">
            <a:xfrm>
              <a:off x="2827" y="1614"/>
              <a:ext cx="1505" cy="1"/>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4" name="Line 12"/>
            <p:cNvSpPr>
              <a:spLocks noChangeShapeType="1"/>
            </p:cNvSpPr>
            <p:nvPr/>
          </p:nvSpPr>
          <p:spPr bwMode="auto">
            <a:xfrm>
              <a:off x="3053" y="2588"/>
              <a:ext cx="301" cy="750"/>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sp>
          <p:nvSpPr>
            <p:cNvPr id="3085" name="Line 13"/>
            <p:cNvSpPr>
              <a:spLocks noChangeShapeType="1"/>
            </p:cNvSpPr>
            <p:nvPr/>
          </p:nvSpPr>
          <p:spPr bwMode="auto">
            <a:xfrm flipH="1">
              <a:off x="1696" y="2064"/>
              <a:ext cx="683" cy="975"/>
            </a:xfrm>
            <a:prstGeom prst="line">
              <a:avLst/>
            </a:prstGeom>
            <a:noFill/>
            <a:ln w="15840">
              <a:solidFill>
                <a:srgbClr val="3333CC"/>
              </a:solidFill>
              <a:miter lim="800000"/>
              <a:headEnd/>
              <a:tailEnd type="triangle" w="med" len="med"/>
            </a:ln>
            <a:effectLst/>
          </p:spPr>
          <p:txBody>
            <a:bodyPr>
              <a:prstTxWarp prst="textNoShape">
                <a:avLst/>
              </a:prstTxWarp>
            </a:bodyPr>
            <a:lstStyle/>
            <a:p>
              <a:endParaRPr lang="en-US"/>
            </a:p>
          </p:txBody>
        </p:sp>
      </p:grpSp>
      <p:sp>
        <p:nvSpPr>
          <p:cNvPr id="3086" name="Text Box 14"/>
          <p:cNvSpPr txBox="1">
            <a:spLocks noChangeArrowheads="1"/>
          </p:cNvSpPr>
          <p:nvPr/>
        </p:nvSpPr>
        <p:spPr bwMode="auto">
          <a:xfrm>
            <a:off x="133319" y="6256338"/>
            <a:ext cx="8586303" cy="655538"/>
          </a:xfrm>
          <a:prstGeom prst="rect">
            <a:avLst/>
          </a:prstGeom>
          <a:noFill/>
          <a:ln w="9525">
            <a:noFill/>
            <a:round/>
            <a:headEnd/>
            <a:tailEnd/>
          </a:ln>
          <a:effectLst/>
        </p:spPr>
        <p:txBody>
          <a:bodyPr wrap="square" lIns="89991" tIns="44996" rIns="89991" bIns="44996">
            <a:prstTxWarp prst="textNoShape">
              <a:avLst/>
            </a:prstTxWarp>
            <a:spAutoFit/>
          </a:bodyPr>
          <a:lstStyle/>
          <a:p>
            <a:pPr>
              <a:lnSpc>
                <a:spcPct val="116000"/>
              </a:lnSpc>
              <a:tabLst>
                <a:tab pos="0" algn="l"/>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 pos="8685900" algn="l"/>
                <a:tab pos="9143052" algn="l"/>
              </a:tabLst>
            </a:pPr>
            <a:r>
              <a:rPr lang="en-US" sz="1600" dirty="0" smtClean="0"/>
              <a:t>B </a:t>
            </a:r>
            <a:r>
              <a:rPr lang="en-US" sz="1600" dirty="0" err="1" smtClean="0"/>
              <a:t>Boghosian</a:t>
            </a:r>
            <a:r>
              <a:rPr lang="en-US" sz="1600" dirty="0" smtClean="0"/>
              <a:t>, P </a:t>
            </a:r>
            <a:r>
              <a:rPr lang="en-US" sz="1600" dirty="0" err="1" smtClean="0"/>
              <a:t>Coveney</a:t>
            </a:r>
            <a:r>
              <a:rPr lang="en-US" sz="1600" dirty="0" smtClean="0"/>
              <a:t>, </a:t>
            </a:r>
            <a:r>
              <a:rPr lang="en-US" sz="1600" b="1" dirty="0" smtClean="0"/>
              <a:t>S Jha </a:t>
            </a:r>
            <a:r>
              <a:rPr lang="en-US" sz="1600" dirty="0" smtClean="0"/>
              <a:t>et al, Cluster Computing, Vol. 10, No. 3, 351-364 (2007,) DOI 10.1007/s10586-007-0029-4 </a:t>
            </a:r>
            <a:r>
              <a:rPr lang="en-GB" sz="1600" dirty="0" smtClean="0">
                <a:solidFill>
                  <a:srgbClr val="000000"/>
                </a:solidFill>
                <a:ea typeface="Luxi Sans" charset="0"/>
                <a:cs typeface="Luxi Sans" charset="0"/>
              </a:rPr>
              <a:t>Courtesy </a:t>
            </a:r>
            <a:r>
              <a:rPr lang="en-GB" sz="1600" dirty="0">
                <a:solidFill>
                  <a:srgbClr val="000000"/>
                </a:solidFill>
                <a:ea typeface="Luxi Sans" charset="0"/>
                <a:cs typeface="Luxi Sans" charset="0"/>
              </a:rPr>
              <a:t>George </a:t>
            </a:r>
            <a:r>
              <a:rPr lang="en-GB" sz="1600" dirty="0" err="1">
                <a:solidFill>
                  <a:srgbClr val="000000"/>
                </a:solidFill>
                <a:ea typeface="Luxi Sans" charset="0"/>
                <a:cs typeface="Luxi Sans" charset="0"/>
              </a:rPr>
              <a:t>Karniadakis</a:t>
            </a:r>
            <a:r>
              <a:rPr lang="en-GB" sz="1600" dirty="0">
                <a:solidFill>
                  <a:srgbClr val="000000"/>
                </a:solidFill>
                <a:ea typeface="Luxi Sans" charset="0"/>
                <a:cs typeface="Luxi Sans" charset="0"/>
              </a:rPr>
              <a:t> (Brown)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GENIUS: Supporting Clinical Supercomputing</a:t>
            </a:r>
            <a:endParaRPr lang="en-US" dirty="0"/>
          </a:p>
        </p:txBody>
      </p:sp>
      <p:sp>
        <p:nvSpPr>
          <p:cNvPr id="10" name="Content Placeholder 9"/>
          <p:cNvSpPr>
            <a:spLocks noGrp="1"/>
          </p:cNvSpPr>
          <p:nvPr>
            <p:ph idx="1"/>
          </p:nvPr>
        </p:nvSpPr>
        <p:spPr>
          <a:xfrm>
            <a:off x="822941" y="1292092"/>
            <a:ext cx="7966954" cy="2127693"/>
          </a:xfrm>
        </p:spPr>
        <p:txBody>
          <a:bodyPr>
            <a:normAutofit/>
          </a:bodyPr>
          <a:lstStyle/>
          <a:p>
            <a:pPr eaLnBrk="0" hangingPunct="0"/>
            <a:r>
              <a:rPr lang="en-US" dirty="0" smtClean="0"/>
              <a:t>Issues of Co-Scheduling and </a:t>
            </a:r>
            <a:r>
              <a:rPr lang="en-US" dirty="0" err="1" smtClean="0"/>
              <a:t>Availabilty</a:t>
            </a:r>
            <a:r>
              <a:rPr lang="en-US" dirty="0" smtClean="0"/>
              <a:t>; imaging data </a:t>
            </a:r>
            <a:r>
              <a:rPr lang="en-US" dirty="0" err="1" smtClean="0"/>
              <a:t>tx</a:t>
            </a:r>
            <a:r>
              <a:rPr lang="en-US" dirty="0" smtClean="0"/>
              <a:t> quickly over high-bandwidth low-latency dedicated links.</a:t>
            </a:r>
          </a:p>
          <a:p>
            <a:pPr eaLnBrk="0" hangingPunct="0"/>
            <a:r>
              <a:rPr lang="en-US" dirty="0" smtClean="0"/>
              <a:t>Interactive simulations and real-time visualization for immediate feedback. Uses </a:t>
            </a:r>
            <a:r>
              <a:rPr lang="en-US" dirty="0" err="1" smtClean="0"/>
              <a:t>RealityGrid</a:t>
            </a:r>
            <a:r>
              <a:rPr lang="en-US" dirty="0" smtClean="0"/>
              <a:t> Steering System (2002-2005)</a:t>
            </a:r>
          </a:p>
          <a:p>
            <a:endParaRPr lang="en-US" dirty="0"/>
          </a:p>
        </p:txBody>
      </p:sp>
      <p:sp>
        <p:nvSpPr>
          <p:cNvPr id="57346" name="Slide Number Placeholder 3"/>
          <p:cNvSpPr>
            <a:spLocks noGrp="1"/>
          </p:cNvSpPr>
          <p:nvPr>
            <p:ph type="sldNum" sz="quarter" idx="12"/>
          </p:nvPr>
        </p:nvSpPr>
        <p:spPr>
          <a:noFill/>
        </p:spPr>
        <p:txBody>
          <a:bodyPr/>
          <a:lstStyle/>
          <a:p>
            <a:pPr algn="l"/>
            <a:fld id="{87A952E2-D546-6C4A-B398-623170BC8252}" type="slidenum">
              <a:rPr lang="en-US" smtClean="0">
                <a:latin typeface="Arial" pitchFamily="-65" charset="0"/>
                <a:ea typeface="ＭＳ Ｐゴシック" pitchFamily="-65" charset="-128"/>
                <a:cs typeface="ＭＳ Ｐゴシック" pitchFamily="-65" charset="-128"/>
              </a:rPr>
              <a:pPr algn="l"/>
              <a:t>93</a:t>
            </a:fld>
            <a:endParaRPr lang="en-US" smtClean="0">
              <a:latin typeface="Arial" pitchFamily="-65" charset="0"/>
              <a:ea typeface="ＭＳ Ｐゴシック" pitchFamily="-65" charset="-128"/>
              <a:cs typeface="ＭＳ Ｐゴシック" pitchFamily="-65" charset="-128"/>
            </a:endParaRPr>
          </a:p>
        </p:txBody>
      </p:sp>
      <p:pic>
        <p:nvPicPr>
          <p:cNvPr id="57347" name="Picture 1030" descr="Figure_2_HIGHRES"/>
          <p:cNvPicPr>
            <a:picLocks noChangeAspect="1" noChangeArrowheads="1"/>
          </p:cNvPicPr>
          <p:nvPr/>
        </p:nvPicPr>
        <p:blipFill>
          <a:blip r:embed="rId3"/>
          <a:srcRect/>
          <a:stretch>
            <a:fillRect/>
          </a:stretch>
        </p:blipFill>
        <p:spPr bwMode="auto">
          <a:xfrm>
            <a:off x="4693480" y="3302263"/>
            <a:ext cx="3982498" cy="3500174"/>
          </a:xfrm>
          <a:prstGeom prst="rect">
            <a:avLst/>
          </a:prstGeom>
          <a:noFill/>
          <a:ln w="9525">
            <a:noFill/>
            <a:miter lim="800000"/>
            <a:headEnd/>
            <a:tailEnd/>
          </a:ln>
        </p:spPr>
      </p:pic>
      <p:pic>
        <p:nvPicPr>
          <p:cNvPr id="57349" name="Picture 1032" descr="angio suite2"/>
          <p:cNvPicPr>
            <a:picLocks noChangeAspect="1" noChangeArrowheads="1"/>
          </p:cNvPicPr>
          <p:nvPr/>
        </p:nvPicPr>
        <p:blipFill>
          <a:blip r:embed="rId4"/>
          <a:srcRect/>
          <a:stretch>
            <a:fillRect/>
          </a:stretch>
        </p:blipFill>
        <p:spPr bwMode="auto">
          <a:xfrm>
            <a:off x="1825626" y="3838575"/>
            <a:ext cx="1825625" cy="2343150"/>
          </a:xfrm>
          <a:prstGeom prst="rect">
            <a:avLst/>
          </a:prstGeom>
          <a:noFill/>
          <a:ln w="57150">
            <a:noFill/>
            <a:miter lim="800000"/>
            <a:headEnd/>
            <a:tailEnd/>
          </a:ln>
        </p:spPr>
      </p:pic>
      <p:sp>
        <p:nvSpPr>
          <p:cNvPr id="57350" name="Text Box 1033"/>
          <p:cNvSpPr txBox="1">
            <a:spLocks noChangeArrowheads="1"/>
          </p:cNvSpPr>
          <p:nvPr/>
        </p:nvSpPr>
        <p:spPr bwMode="auto">
          <a:xfrm>
            <a:off x="4399239" y="3419785"/>
            <a:ext cx="1402407" cy="553988"/>
          </a:xfrm>
          <a:prstGeom prst="rect">
            <a:avLst/>
          </a:prstGeom>
          <a:noFill/>
          <a:ln w="9525">
            <a:noFill/>
            <a:miter lim="800000"/>
            <a:headEnd/>
            <a:tailEnd/>
          </a:ln>
        </p:spPr>
        <p:txBody>
          <a:bodyPr wrap="none" lIns="91430" tIns="45715" rIns="91430" bIns="45715">
            <a:prstTxWarp prst="textNoShape">
              <a:avLst/>
            </a:prstTxWarp>
            <a:spAutoFit/>
          </a:bodyPr>
          <a:lstStyle/>
          <a:p>
            <a:pPr algn="ctr" eaLnBrk="0" hangingPunct="0"/>
            <a:r>
              <a:rPr lang="en-US" sz="1500" i="1" dirty="0"/>
              <a:t>15-20 minute</a:t>
            </a:r>
          </a:p>
          <a:p>
            <a:pPr algn="ctr" eaLnBrk="0" hangingPunct="0"/>
            <a:r>
              <a:rPr lang="en-US" sz="1500" i="1" dirty="0"/>
              <a:t>turnaround</a:t>
            </a: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0" y="1"/>
            <a:ext cx="9144000" cy="1220788"/>
            <a:chOff x="0" y="0"/>
            <a:chExt cx="5760" cy="769"/>
          </a:xfrm>
        </p:grpSpPr>
        <p:sp>
          <p:nvSpPr>
            <p:cNvPr id="8249" name="Rectangle 10"/>
            <p:cNvSpPr>
              <a:spLocks noChangeArrowheads="1"/>
            </p:cNvSpPr>
            <p:nvPr/>
          </p:nvSpPr>
          <p:spPr bwMode="auto">
            <a:xfrm>
              <a:off x="0" y="0"/>
              <a:ext cx="5760" cy="768"/>
            </a:xfrm>
            <a:prstGeom prst="rect">
              <a:avLst/>
            </a:prstGeom>
            <a:gradFill rotWithShape="0">
              <a:gsLst>
                <a:gs pos="0">
                  <a:schemeClr val="bg1">
                    <a:alpha val="90999"/>
                  </a:schemeClr>
                </a:gs>
                <a:gs pos="100000">
                  <a:srgbClr val="FFFFFF">
                    <a:alpha val="0"/>
                  </a:srgbClr>
                </a:gs>
              </a:gsLst>
              <a:lin ang="0" scaled="1"/>
            </a:gradFill>
            <a:ln w="9525">
              <a:noFill/>
              <a:miter lim="800000"/>
              <a:headEnd/>
              <a:tailEnd/>
            </a:ln>
          </p:spPr>
          <p:txBody>
            <a:bodyPr wrap="none" anchor="ctr">
              <a:prstTxWarp prst="textNoShape">
                <a:avLst/>
              </a:prstTxWarp>
            </a:bodyPr>
            <a:lstStyle/>
            <a:p>
              <a:pPr eaLnBrk="0" hangingPunct="0">
                <a:spcBef>
                  <a:spcPct val="0"/>
                </a:spcBef>
              </a:pPr>
              <a:endParaRPr lang="fr-BE"/>
            </a:p>
          </p:txBody>
        </p:sp>
        <p:pic>
          <p:nvPicPr>
            <p:cNvPr id="8250" name="Picture 5" descr="logo"/>
            <p:cNvPicPr>
              <a:picLocks noChangeAspect="1" noChangeArrowheads="1"/>
            </p:cNvPicPr>
            <p:nvPr/>
          </p:nvPicPr>
          <p:blipFill>
            <a:blip r:embed="rId3"/>
            <a:srcRect/>
            <a:stretch>
              <a:fillRect/>
            </a:stretch>
          </p:blipFill>
          <p:spPr bwMode="auto">
            <a:xfrm>
              <a:off x="4464" y="0"/>
              <a:ext cx="1296" cy="769"/>
            </a:xfrm>
            <a:prstGeom prst="rect">
              <a:avLst/>
            </a:prstGeom>
            <a:noFill/>
            <a:ln w="9525">
              <a:noFill/>
              <a:miter lim="800000"/>
              <a:headEnd/>
              <a:tailEnd/>
            </a:ln>
          </p:spPr>
        </p:pic>
      </p:grpSp>
      <p:sp>
        <p:nvSpPr>
          <p:cNvPr id="8195" name="Rectangle 2"/>
          <p:cNvSpPr>
            <a:spLocks noGrp="1" noChangeArrowheads="1"/>
          </p:cNvSpPr>
          <p:nvPr>
            <p:ph type="title" idx="4294967295"/>
          </p:nvPr>
        </p:nvSpPr>
        <p:spPr>
          <a:xfrm>
            <a:off x="0" y="381001"/>
            <a:ext cx="6491288" cy="747713"/>
          </a:xfrm>
        </p:spPr>
        <p:txBody>
          <a:bodyPr/>
          <a:lstStyle/>
          <a:p>
            <a:pPr algn="l" eaLnBrk="1" hangingPunct="1"/>
            <a:r>
              <a:rPr lang="en-GB" sz="3600" dirty="0">
                <a:cs typeface="Osaka" pitchFamily="-65" charset="-128"/>
              </a:rPr>
              <a:t>VPH- I FP7 projects</a:t>
            </a:r>
            <a:endParaRPr lang="en-US" sz="4800" dirty="0">
              <a:cs typeface="Osaka" pitchFamily="-65" charset="-128"/>
            </a:endParaRPr>
          </a:p>
        </p:txBody>
      </p:sp>
      <p:pic>
        <p:nvPicPr>
          <p:cNvPr id="8196" name="Picture 3"/>
          <p:cNvPicPr>
            <a:picLocks noChangeAspect="1" noChangeArrowheads="1"/>
          </p:cNvPicPr>
          <p:nvPr/>
        </p:nvPicPr>
        <p:blipFill>
          <a:blip r:embed="rId4"/>
          <a:srcRect/>
          <a:stretch>
            <a:fillRect/>
          </a:stretch>
        </p:blipFill>
        <p:spPr bwMode="auto">
          <a:xfrm>
            <a:off x="5500688" y="2286000"/>
            <a:ext cx="1214437" cy="288925"/>
          </a:xfrm>
          <a:prstGeom prst="rect">
            <a:avLst/>
          </a:prstGeom>
          <a:noFill/>
          <a:ln w="9525">
            <a:noFill/>
            <a:miter lim="800000"/>
            <a:headEnd/>
            <a:tailEnd/>
          </a:ln>
        </p:spPr>
      </p:pic>
      <p:pic>
        <p:nvPicPr>
          <p:cNvPr id="8197" name="Picture 4"/>
          <p:cNvPicPr>
            <a:picLocks noChangeAspect="1" noChangeArrowheads="1"/>
          </p:cNvPicPr>
          <p:nvPr/>
        </p:nvPicPr>
        <p:blipFill>
          <a:blip r:embed="rId5"/>
          <a:srcRect/>
          <a:stretch>
            <a:fillRect/>
          </a:stretch>
        </p:blipFill>
        <p:spPr bwMode="auto">
          <a:xfrm>
            <a:off x="2571750" y="2214564"/>
            <a:ext cx="1285875" cy="303212"/>
          </a:xfrm>
          <a:prstGeom prst="rect">
            <a:avLst/>
          </a:prstGeom>
          <a:noFill/>
          <a:ln w="9525">
            <a:noFill/>
            <a:miter lim="800000"/>
            <a:headEnd/>
            <a:tailEnd/>
          </a:ln>
        </p:spPr>
      </p:pic>
      <p:pic>
        <p:nvPicPr>
          <p:cNvPr id="8198" name="Picture 5" descr="Radical Stratos best"/>
          <p:cNvPicPr>
            <a:picLocks noChangeAspect="1" noChangeArrowheads="1"/>
          </p:cNvPicPr>
          <p:nvPr/>
        </p:nvPicPr>
        <p:blipFill>
          <a:blip r:embed="rId6"/>
          <a:srcRect/>
          <a:stretch>
            <a:fillRect/>
          </a:stretch>
        </p:blipFill>
        <p:spPr bwMode="auto">
          <a:xfrm>
            <a:off x="4071939" y="5715000"/>
            <a:ext cx="892175" cy="642938"/>
          </a:xfrm>
          <a:prstGeom prst="rect">
            <a:avLst/>
          </a:prstGeom>
          <a:noFill/>
          <a:ln w="9525">
            <a:noFill/>
            <a:miter lim="800000"/>
            <a:headEnd/>
            <a:tailEnd/>
          </a:ln>
        </p:spPr>
      </p:pic>
      <p:pic>
        <p:nvPicPr>
          <p:cNvPr id="8199" name="Picture 6"/>
          <p:cNvPicPr>
            <a:picLocks noChangeAspect="1" noChangeArrowheads="1"/>
          </p:cNvPicPr>
          <p:nvPr/>
        </p:nvPicPr>
        <p:blipFill>
          <a:blip r:embed="rId7"/>
          <a:srcRect/>
          <a:stretch>
            <a:fillRect/>
          </a:stretch>
        </p:blipFill>
        <p:spPr bwMode="auto">
          <a:xfrm>
            <a:off x="1857376" y="2857500"/>
            <a:ext cx="1355725" cy="382588"/>
          </a:xfrm>
          <a:prstGeom prst="rect">
            <a:avLst/>
          </a:prstGeom>
          <a:noFill/>
          <a:ln w="9525">
            <a:noFill/>
            <a:miter lim="800000"/>
            <a:headEnd/>
            <a:tailEnd/>
          </a:ln>
        </p:spPr>
      </p:pic>
      <p:pic>
        <p:nvPicPr>
          <p:cNvPr id="8200" name="Picture 7"/>
          <p:cNvPicPr>
            <a:picLocks noChangeAspect="1" noChangeArrowheads="1"/>
          </p:cNvPicPr>
          <p:nvPr/>
        </p:nvPicPr>
        <p:blipFill>
          <a:blip r:embed="rId8"/>
          <a:srcRect/>
          <a:stretch>
            <a:fillRect/>
          </a:stretch>
        </p:blipFill>
        <p:spPr bwMode="auto">
          <a:xfrm>
            <a:off x="2071688" y="5143501"/>
            <a:ext cx="1143000" cy="542925"/>
          </a:xfrm>
          <a:prstGeom prst="rect">
            <a:avLst/>
          </a:prstGeom>
          <a:noFill/>
          <a:ln w="9525">
            <a:noFill/>
            <a:miter lim="800000"/>
            <a:headEnd/>
            <a:tailEnd/>
          </a:ln>
        </p:spPr>
      </p:pic>
      <p:pic>
        <p:nvPicPr>
          <p:cNvPr id="8201" name="Picture 8"/>
          <p:cNvPicPr>
            <a:picLocks noChangeAspect="1" noChangeArrowheads="1"/>
          </p:cNvPicPr>
          <p:nvPr/>
        </p:nvPicPr>
        <p:blipFill>
          <a:blip r:embed="rId9"/>
          <a:srcRect/>
          <a:stretch>
            <a:fillRect/>
          </a:stretch>
        </p:blipFill>
        <p:spPr bwMode="auto">
          <a:xfrm>
            <a:off x="1643063" y="3571876"/>
            <a:ext cx="1285875" cy="644525"/>
          </a:xfrm>
          <a:prstGeom prst="rect">
            <a:avLst/>
          </a:prstGeom>
          <a:noFill/>
          <a:ln w="9525">
            <a:noFill/>
            <a:miter lim="800000"/>
            <a:headEnd/>
            <a:tailEnd/>
          </a:ln>
        </p:spPr>
      </p:pic>
      <p:pic>
        <p:nvPicPr>
          <p:cNvPr id="8202" name="Picture 9"/>
          <p:cNvPicPr>
            <a:picLocks noChangeAspect="1" noChangeArrowheads="1"/>
          </p:cNvPicPr>
          <p:nvPr/>
        </p:nvPicPr>
        <p:blipFill>
          <a:blip r:embed="rId10"/>
          <a:srcRect/>
          <a:stretch>
            <a:fillRect/>
          </a:stretch>
        </p:blipFill>
        <p:spPr bwMode="auto">
          <a:xfrm>
            <a:off x="4071939" y="1857375"/>
            <a:ext cx="1071562" cy="525463"/>
          </a:xfrm>
          <a:prstGeom prst="rect">
            <a:avLst/>
          </a:prstGeom>
          <a:noFill/>
          <a:ln w="9525">
            <a:noFill/>
            <a:miter lim="800000"/>
            <a:headEnd/>
            <a:tailEnd/>
          </a:ln>
        </p:spPr>
      </p:pic>
      <p:pic>
        <p:nvPicPr>
          <p:cNvPr id="8203" name="Picture 10"/>
          <p:cNvPicPr>
            <a:picLocks noChangeAspect="1" noChangeArrowheads="1"/>
          </p:cNvPicPr>
          <p:nvPr/>
        </p:nvPicPr>
        <p:blipFill>
          <a:blip r:embed="rId11"/>
          <a:srcRect/>
          <a:stretch>
            <a:fillRect/>
          </a:stretch>
        </p:blipFill>
        <p:spPr bwMode="auto">
          <a:xfrm>
            <a:off x="5357814" y="5500689"/>
            <a:ext cx="785812" cy="598487"/>
          </a:xfrm>
          <a:prstGeom prst="rect">
            <a:avLst/>
          </a:prstGeom>
          <a:noFill/>
          <a:ln w="9525">
            <a:noFill/>
            <a:miter lim="800000"/>
            <a:headEnd/>
            <a:tailEnd/>
          </a:ln>
        </p:spPr>
      </p:pic>
      <p:pic>
        <p:nvPicPr>
          <p:cNvPr id="8204" name="Picture 11" descr="Imppactlogo_stein"/>
          <p:cNvPicPr>
            <a:picLocks noChangeAspect="1" noChangeArrowheads="1"/>
          </p:cNvPicPr>
          <p:nvPr/>
        </p:nvPicPr>
        <p:blipFill>
          <a:blip r:embed="rId12"/>
          <a:srcRect/>
          <a:stretch>
            <a:fillRect/>
          </a:stretch>
        </p:blipFill>
        <p:spPr bwMode="auto">
          <a:xfrm>
            <a:off x="6215063" y="5214939"/>
            <a:ext cx="819150" cy="314325"/>
          </a:xfrm>
          <a:prstGeom prst="rect">
            <a:avLst/>
          </a:prstGeom>
          <a:noFill/>
          <a:ln w="9525">
            <a:noFill/>
            <a:miter lim="800000"/>
            <a:headEnd/>
            <a:tailEnd/>
          </a:ln>
        </p:spPr>
      </p:pic>
      <p:pic>
        <p:nvPicPr>
          <p:cNvPr id="8205" name="Picture 12"/>
          <p:cNvPicPr>
            <a:picLocks noChangeAspect="1" noChangeArrowheads="1"/>
          </p:cNvPicPr>
          <p:nvPr/>
        </p:nvPicPr>
        <p:blipFill>
          <a:blip r:embed="rId13"/>
          <a:srcRect/>
          <a:stretch>
            <a:fillRect/>
          </a:stretch>
        </p:blipFill>
        <p:spPr bwMode="auto">
          <a:xfrm>
            <a:off x="6500813" y="4500563"/>
            <a:ext cx="1143000" cy="336550"/>
          </a:xfrm>
          <a:prstGeom prst="rect">
            <a:avLst/>
          </a:prstGeom>
          <a:noFill/>
          <a:ln w="9525">
            <a:noFill/>
            <a:miter lim="800000"/>
            <a:headEnd/>
            <a:tailEnd/>
          </a:ln>
        </p:spPr>
      </p:pic>
      <p:pic>
        <p:nvPicPr>
          <p:cNvPr id="8206" name="Picture 13"/>
          <p:cNvPicPr>
            <a:picLocks noChangeAspect="1" noChangeArrowheads="1"/>
          </p:cNvPicPr>
          <p:nvPr/>
        </p:nvPicPr>
        <p:blipFill>
          <a:blip r:embed="rId14"/>
          <a:srcRect/>
          <a:stretch>
            <a:fillRect/>
          </a:stretch>
        </p:blipFill>
        <p:spPr bwMode="auto">
          <a:xfrm>
            <a:off x="2786063" y="5643563"/>
            <a:ext cx="874712" cy="500062"/>
          </a:xfrm>
          <a:prstGeom prst="rect">
            <a:avLst/>
          </a:prstGeom>
          <a:noFill/>
          <a:ln w="9525">
            <a:noFill/>
            <a:miter lim="800000"/>
            <a:headEnd/>
            <a:tailEnd/>
          </a:ln>
        </p:spPr>
      </p:pic>
      <p:pic>
        <p:nvPicPr>
          <p:cNvPr id="8207" name="Picture 17" descr="vphop_logo_text256"/>
          <p:cNvPicPr>
            <a:picLocks noChangeAspect="1" noChangeArrowheads="1"/>
          </p:cNvPicPr>
          <p:nvPr/>
        </p:nvPicPr>
        <p:blipFill>
          <a:blip r:embed="rId15"/>
          <a:srcRect/>
          <a:stretch>
            <a:fillRect/>
          </a:stretch>
        </p:blipFill>
        <p:spPr bwMode="auto">
          <a:xfrm>
            <a:off x="6572251" y="3214688"/>
            <a:ext cx="606425" cy="1071562"/>
          </a:xfrm>
          <a:prstGeom prst="rect">
            <a:avLst/>
          </a:prstGeom>
          <a:noFill/>
          <a:ln w="9525">
            <a:noFill/>
            <a:miter lim="800000"/>
            <a:headEnd/>
            <a:tailEnd/>
          </a:ln>
        </p:spPr>
      </p:pic>
      <p:pic>
        <p:nvPicPr>
          <p:cNvPr id="8208" name="Picture 19" descr="http://hamam-project.org/html/img/hamam_logo.gif">
            <a:hlinkClick r:id="rId16"/>
          </p:cNvPr>
          <p:cNvPicPr>
            <a:picLocks noChangeAspect="1" noChangeArrowheads="1"/>
          </p:cNvPicPr>
          <p:nvPr/>
        </p:nvPicPr>
        <p:blipFill>
          <a:blip r:embed="rId17"/>
          <a:srcRect/>
          <a:stretch>
            <a:fillRect/>
          </a:stretch>
        </p:blipFill>
        <p:spPr bwMode="auto">
          <a:xfrm>
            <a:off x="6000751" y="2786064"/>
            <a:ext cx="881063" cy="428625"/>
          </a:xfrm>
          <a:prstGeom prst="rect">
            <a:avLst/>
          </a:prstGeom>
          <a:noFill/>
          <a:ln w="9525">
            <a:noFill/>
            <a:miter lim="800000"/>
            <a:headEnd/>
            <a:tailEnd/>
          </a:ln>
        </p:spPr>
      </p:pic>
      <p:sp>
        <p:nvSpPr>
          <p:cNvPr id="8209" name="Rectangle 22"/>
          <p:cNvSpPr>
            <a:spLocks noChangeArrowheads="1"/>
          </p:cNvSpPr>
          <p:nvPr/>
        </p:nvSpPr>
        <p:spPr bwMode="auto">
          <a:xfrm>
            <a:off x="0" y="0"/>
            <a:ext cx="9144000" cy="1570038"/>
          </a:xfrm>
          <a:prstGeom prst="rect">
            <a:avLst/>
          </a:prstGeom>
          <a:noFill/>
          <a:ln w="9525">
            <a:noFill/>
            <a:miter lim="800000"/>
            <a:headEnd/>
            <a:tailEnd/>
          </a:ln>
        </p:spPr>
        <p:txBody>
          <a:bodyPr lIns="91430" tIns="45715" rIns="91430" bIns="45715" anchor="ctr">
            <a:prstTxWarp prst="textNoShape">
              <a:avLst/>
            </a:prstTxWarp>
            <a:spAutoFit/>
          </a:bodyPr>
          <a:lstStyle/>
          <a:p>
            <a:pPr algn="r" eaLnBrk="0" hangingPunct="0"/>
            <a:r>
              <a:rPr lang="en-US" dirty="0">
                <a:hlinkClick r:id="rId18"/>
              </a:rPr>
              <a:t>  </a:t>
            </a:r>
            <a:r>
              <a:rPr lang="en-US" sz="9600" dirty="0"/>
              <a:t> </a:t>
            </a:r>
            <a:r>
              <a:rPr lang="en-US" dirty="0"/>
              <a:t>                 </a:t>
            </a:r>
          </a:p>
        </p:txBody>
      </p:sp>
      <p:pic>
        <p:nvPicPr>
          <p:cNvPr id="8210" name="Picture 23" descr="http://www.vph-noe.eu/images/stories/euheart.png">
            <a:hlinkClick r:id="rId18"/>
          </p:cNvPr>
          <p:cNvPicPr>
            <a:picLocks noChangeAspect="1" noChangeArrowheads="1"/>
          </p:cNvPicPr>
          <p:nvPr/>
        </p:nvPicPr>
        <p:blipFill>
          <a:blip r:embed="rId19"/>
          <a:srcRect/>
          <a:stretch>
            <a:fillRect/>
          </a:stretch>
        </p:blipFill>
        <p:spPr bwMode="auto">
          <a:xfrm>
            <a:off x="2000251" y="4500563"/>
            <a:ext cx="714375" cy="696912"/>
          </a:xfrm>
          <a:prstGeom prst="rect">
            <a:avLst/>
          </a:prstGeom>
          <a:noFill/>
          <a:ln w="9525">
            <a:noFill/>
            <a:miter lim="800000"/>
            <a:headEnd/>
            <a:tailEnd/>
          </a:ln>
        </p:spPr>
      </p:pic>
      <p:pic>
        <p:nvPicPr>
          <p:cNvPr id="8211" name="Picture 5" descr="logo"/>
          <p:cNvPicPr>
            <a:picLocks noChangeAspect="1" noChangeArrowheads="1"/>
          </p:cNvPicPr>
          <p:nvPr/>
        </p:nvPicPr>
        <p:blipFill>
          <a:blip r:embed="rId3"/>
          <a:srcRect/>
          <a:stretch>
            <a:fillRect/>
          </a:stretch>
        </p:blipFill>
        <p:spPr bwMode="auto">
          <a:xfrm>
            <a:off x="3605213" y="3214689"/>
            <a:ext cx="2166937" cy="1285875"/>
          </a:xfrm>
          <a:prstGeom prst="rect">
            <a:avLst/>
          </a:prstGeom>
          <a:noFill/>
          <a:ln w="9525">
            <a:noFill/>
            <a:miter lim="800000"/>
            <a:headEnd/>
            <a:tailEnd/>
          </a:ln>
        </p:spPr>
      </p:pic>
      <p:sp>
        <p:nvSpPr>
          <p:cNvPr id="8212" name="TextBox 34"/>
          <p:cNvSpPr txBox="1">
            <a:spLocks noChangeArrowheads="1"/>
          </p:cNvSpPr>
          <p:nvPr/>
        </p:nvSpPr>
        <p:spPr bwMode="auto">
          <a:xfrm>
            <a:off x="4000501" y="4500563"/>
            <a:ext cx="1071563"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b="1" dirty="0"/>
              <a:t>Networking </a:t>
            </a:r>
            <a:r>
              <a:rPr lang="en-US" sz="1100" b="1" dirty="0" err="1"/>
              <a:t>NoE</a:t>
            </a:r>
            <a:r>
              <a:rPr lang="en-US" sz="1100" b="1" dirty="0"/>
              <a:t> </a:t>
            </a:r>
            <a:endParaRPr lang="en-GB" sz="1100" b="1" dirty="0"/>
          </a:p>
        </p:txBody>
      </p:sp>
      <p:sp>
        <p:nvSpPr>
          <p:cNvPr id="8213" name="TextBox 35"/>
          <p:cNvSpPr txBox="1">
            <a:spLocks noChangeArrowheads="1"/>
          </p:cNvSpPr>
          <p:nvPr/>
        </p:nvSpPr>
        <p:spPr bwMode="auto">
          <a:xfrm>
            <a:off x="7072314" y="3500439"/>
            <a:ext cx="1071562" cy="446266"/>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Osteoporosis</a:t>
            </a:r>
          </a:p>
          <a:p>
            <a:r>
              <a:rPr lang="en-US" sz="1100" dirty="0"/>
              <a:t>IP</a:t>
            </a:r>
            <a:endParaRPr lang="en-GB" sz="1100" dirty="0"/>
          </a:p>
        </p:txBody>
      </p:sp>
      <p:sp>
        <p:nvSpPr>
          <p:cNvPr id="8214" name="TextBox 36"/>
          <p:cNvSpPr txBox="1">
            <a:spLocks noChangeArrowheads="1"/>
          </p:cNvSpPr>
          <p:nvPr/>
        </p:nvSpPr>
        <p:spPr bwMode="auto">
          <a:xfrm>
            <a:off x="6000750" y="5643563"/>
            <a:ext cx="1500188"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Alzheimer's/ BM &amp; diagnosis STREP</a:t>
            </a:r>
            <a:endParaRPr lang="en-GB" sz="1100" dirty="0"/>
          </a:p>
        </p:txBody>
      </p:sp>
      <p:sp>
        <p:nvSpPr>
          <p:cNvPr id="8215" name="TextBox 37"/>
          <p:cNvSpPr txBox="1">
            <a:spLocks noChangeArrowheads="1"/>
          </p:cNvSpPr>
          <p:nvPr/>
        </p:nvSpPr>
        <p:spPr bwMode="auto">
          <a:xfrm>
            <a:off x="1571626" y="5786438"/>
            <a:ext cx="1285875"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Heart /CV disease STREP</a:t>
            </a:r>
            <a:endParaRPr lang="en-GB" sz="1100" dirty="0"/>
          </a:p>
        </p:txBody>
      </p:sp>
      <p:sp>
        <p:nvSpPr>
          <p:cNvPr id="8216" name="TextBox 38"/>
          <p:cNvSpPr txBox="1">
            <a:spLocks noChangeArrowheads="1"/>
          </p:cNvSpPr>
          <p:nvPr/>
        </p:nvSpPr>
        <p:spPr bwMode="auto">
          <a:xfrm>
            <a:off x="7429500" y="4429126"/>
            <a:ext cx="1071563" cy="430213"/>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Cancer STREP</a:t>
            </a:r>
            <a:endParaRPr lang="en-GB" sz="1100" dirty="0"/>
          </a:p>
        </p:txBody>
      </p:sp>
      <p:sp>
        <p:nvSpPr>
          <p:cNvPr id="8217" name="TextBox 39"/>
          <p:cNvSpPr txBox="1">
            <a:spLocks noChangeArrowheads="1"/>
          </p:cNvSpPr>
          <p:nvPr/>
        </p:nvSpPr>
        <p:spPr bwMode="auto">
          <a:xfrm>
            <a:off x="6500813" y="2214563"/>
            <a:ext cx="1428750" cy="259857"/>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Liver surgery STREP</a:t>
            </a:r>
            <a:endParaRPr lang="en-GB" sz="1100" dirty="0"/>
          </a:p>
        </p:txBody>
      </p:sp>
      <p:sp>
        <p:nvSpPr>
          <p:cNvPr id="8218" name="TextBox 40"/>
          <p:cNvSpPr txBox="1">
            <a:spLocks noChangeArrowheads="1"/>
          </p:cNvSpPr>
          <p:nvPr/>
        </p:nvSpPr>
        <p:spPr bwMode="auto">
          <a:xfrm>
            <a:off x="500063" y="2857500"/>
            <a:ext cx="1428750" cy="430213"/>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Heart/ LVD surgery  STREP</a:t>
            </a:r>
            <a:endParaRPr lang="en-GB" sz="1100" dirty="0"/>
          </a:p>
        </p:txBody>
      </p:sp>
      <p:sp>
        <p:nvSpPr>
          <p:cNvPr id="8219" name="TextBox 41"/>
          <p:cNvSpPr txBox="1">
            <a:spLocks noChangeArrowheads="1"/>
          </p:cNvSpPr>
          <p:nvPr/>
        </p:nvSpPr>
        <p:spPr bwMode="auto">
          <a:xfrm>
            <a:off x="571500" y="3714751"/>
            <a:ext cx="1214438" cy="430213"/>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Oral cancer/ BM D&amp;T STREP</a:t>
            </a:r>
            <a:endParaRPr lang="en-GB" sz="1100" dirty="0"/>
          </a:p>
        </p:txBody>
      </p:sp>
      <p:sp>
        <p:nvSpPr>
          <p:cNvPr id="8220" name="TextBox 42"/>
          <p:cNvSpPr txBox="1">
            <a:spLocks noChangeArrowheads="1"/>
          </p:cNvSpPr>
          <p:nvPr/>
        </p:nvSpPr>
        <p:spPr bwMode="auto">
          <a:xfrm>
            <a:off x="1071563" y="2214564"/>
            <a:ext cx="1500187"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CV/ </a:t>
            </a:r>
            <a:r>
              <a:rPr lang="en-US" sz="1100" dirty="0" err="1"/>
              <a:t>Atheroschlerosis</a:t>
            </a:r>
            <a:r>
              <a:rPr lang="en-US" sz="1100" dirty="0"/>
              <a:t> IP</a:t>
            </a:r>
            <a:endParaRPr lang="en-GB" sz="1100" dirty="0"/>
          </a:p>
        </p:txBody>
      </p:sp>
      <p:sp>
        <p:nvSpPr>
          <p:cNvPr id="8221" name="TextBox 43"/>
          <p:cNvSpPr txBox="1">
            <a:spLocks noChangeArrowheads="1"/>
          </p:cNvSpPr>
          <p:nvPr/>
        </p:nvSpPr>
        <p:spPr bwMode="auto">
          <a:xfrm>
            <a:off x="6786563" y="2714626"/>
            <a:ext cx="1428750" cy="430213"/>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Breast cancer/ diagnosis STREP</a:t>
            </a:r>
            <a:endParaRPr lang="en-GB" sz="1100" dirty="0"/>
          </a:p>
        </p:txBody>
      </p:sp>
      <p:sp>
        <p:nvSpPr>
          <p:cNvPr id="8222" name="TextBox 45"/>
          <p:cNvSpPr txBox="1">
            <a:spLocks noChangeArrowheads="1"/>
          </p:cNvSpPr>
          <p:nvPr/>
        </p:nvSpPr>
        <p:spPr bwMode="auto">
          <a:xfrm>
            <a:off x="500063" y="5214938"/>
            <a:ext cx="1643062"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Vascular/ AVF &amp; </a:t>
            </a:r>
            <a:r>
              <a:rPr lang="en-US" sz="1100" dirty="0" err="1"/>
              <a:t>haemodialysis</a:t>
            </a:r>
            <a:r>
              <a:rPr lang="en-US" sz="1100" dirty="0"/>
              <a:t> STREP</a:t>
            </a:r>
            <a:endParaRPr lang="en-GB" sz="1100" dirty="0"/>
          </a:p>
        </p:txBody>
      </p:sp>
      <p:sp>
        <p:nvSpPr>
          <p:cNvPr id="8223" name="TextBox 46"/>
          <p:cNvSpPr txBox="1">
            <a:spLocks noChangeArrowheads="1"/>
          </p:cNvSpPr>
          <p:nvPr/>
        </p:nvSpPr>
        <p:spPr bwMode="auto">
          <a:xfrm>
            <a:off x="7000876" y="5214938"/>
            <a:ext cx="1357313"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Liver cancer/RFA therapy STREP</a:t>
            </a:r>
            <a:endParaRPr lang="en-GB" sz="1100" dirty="0"/>
          </a:p>
        </p:txBody>
      </p:sp>
      <p:sp>
        <p:nvSpPr>
          <p:cNvPr id="8224" name="TextBox 47"/>
          <p:cNvSpPr txBox="1">
            <a:spLocks noChangeArrowheads="1"/>
          </p:cNvSpPr>
          <p:nvPr/>
        </p:nvSpPr>
        <p:spPr bwMode="auto">
          <a:xfrm>
            <a:off x="3857626" y="6427788"/>
            <a:ext cx="1500188"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b="1" dirty="0"/>
              <a:t>Security and Privacy in VPH CA</a:t>
            </a:r>
            <a:endParaRPr lang="en-GB" sz="1100" b="1" dirty="0"/>
          </a:p>
        </p:txBody>
      </p:sp>
      <p:sp>
        <p:nvSpPr>
          <p:cNvPr id="8225" name="TextBox 49"/>
          <p:cNvSpPr txBox="1">
            <a:spLocks noChangeArrowheads="1"/>
          </p:cNvSpPr>
          <p:nvPr/>
        </p:nvSpPr>
        <p:spPr bwMode="auto">
          <a:xfrm>
            <a:off x="4000501" y="1428751"/>
            <a:ext cx="1071563" cy="430213"/>
          </a:xfrm>
          <a:prstGeom prst="rect">
            <a:avLst/>
          </a:prstGeom>
          <a:noFill/>
          <a:ln w="9525">
            <a:noFill/>
            <a:miter lim="800000"/>
            <a:headEnd/>
            <a:tailEnd/>
          </a:ln>
        </p:spPr>
        <p:txBody>
          <a:bodyPr lIns="91430" tIns="45715" rIns="91430" bIns="45715">
            <a:prstTxWarp prst="textNoShape">
              <a:avLst/>
            </a:prstTxWarp>
            <a:spAutoFit/>
          </a:bodyPr>
          <a:lstStyle/>
          <a:p>
            <a:r>
              <a:rPr lang="en-US" sz="1100" b="1" dirty="0"/>
              <a:t>Grid access CA</a:t>
            </a:r>
            <a:endParaRPr lang="en-GB" sz="1100" b="1" dirty="0"/>
          </a:p>
        </p:txBody>
      </p:sp>
      <p:sp>
        <p:nvSpPr>
          <p:cNvPr id="8226" name="TextBox 50"/>
          <p:cNvSpPr txBox="1">
            <a:spLocks noChangeArrowheads="1"/>
          </p:cNvSpPr>
          <p:nvPr/>
        </p:nvSpPr>
        <p:spPr bwMode="auto">
          <a:xfrm>
            <a:off x="857251" y="4643439"/>
            <a:ext cx="1276350" cy="430212"/>
          </a:xfrm>
          <a:prstGeom prst="rect">
            <a:avLst/>
          </a:prstGeom>
          <a:noFill/>
          <a:ln w="9525">
            <a:noFill/>
            <a:miter lim="800000"/>
            <a:headEnd/>
            <a:tailEnd/>
          </a:ln>
        </p:spPr>
        <p:txBody>
          <a:bodyPr lIns="91430" tIns="45715" rIns="91430" bIns="45715">
            <a:prstTxWarp prst="textNoShape">
              <a:avLst/>
            </a:prstTxWarp>
            <a:spAutoFit/>
          </a:bodyPr>
          <a:lstStyle/>
          <a:p>
            <a:r>
              <a:rPr lang="en-US" sz="1100" dirty="0"/>
              <a:t>Heart /CV disease STREP</a:t>
            </a:r>
            <a:endParaRPr lang="en-GB" sz="1100" dirty="0"/>
          </a:p>
        </p:txBody>
      </p:sp>
      <p:cxnSp>
        <p:nvCxnSpPr>
          <p:cNvPr id="8227" name="Straight Arrow Connector 54"/>
          <p:cNvCxnSpPr>
            <a:cxnSpLocks noChangeShapeType="1"/>
          </p:cNvCxnSpPr>
          <p:nvPr/>
        </p:nvCxnSpPr>
        <p:spPr bwMode="auto">
          <a:xfrm rot="5400000">
            <a:off x="4394201" y="2749551"/>
            <a:ext cx="500062" cy="1587"/>
          </a:xfrm>
          <a:prstGeom prst="straightConnector1">
            <a:avLst/>
          </a:prstGeom>
          <a:noFill/>
          <a:ln w="9525">
            <a:solidFill>
              <a:schemeClr val="tx1"/>
            </a:solidFill>
            <a:round/>
            <a:headEnd type="arrow" w="med" len="med"/>
            <a:tailEnd type="arrow" w="med" len="med"/>
          </a:ln>
        </p:spPr>
      </p:cxnSp>
      <p:cxnSp>
        <p:nvCxnSpPr>
          <p:cNvPr id="8228" name="Straight Arrow Connector 60"/>
          <p:cNvCxnSpPr>
            <a:cxnSpLocks noChangeShapeType="1"/>
          </p:cNvCxnSpPr>
          <p:nvPr/>
        </p:nvCxnSpPr>
        <p:spPr bwMode="auto">
          <a:xfrm>
            <a:off x="5772151" y="3857625"/>
            <a:ext cx="514350" cy="1588"/>
          </a:xfrm>
          <a:prstGeom prst="straightConnector1">
            <a:avLst/>
          </a:prstGeom>
          <a:noFill/>
          <a:ln w="9525">
            <a:solidFill>
              <a:schemeClr val="tx1"/>
            </a:solidFill>
            <a:round/>
            <a:headEnd type="arrow" w="med" len="med"/>
            <a:tailEnd type="arrow" w="med" len="med"/>
          </a:ln>
        </p:spPr>
      </p:cxnSp>
      <p:cxnSp>
        <p:nvCxnSpPr>
          <p:cNvPr id="8229" name="Straight Arrow Connector 61"/>
          <p:cNvCxnSpPr>
            <a:cxnSpLocks noChangeShapeType="1"/>
          </p:cNvCxnSpPr>
          <p:nvPr/>
        </p:nvCxnSpPr>
        <p:spPr bwMode="auto">
          <a:xfrm>
            <a:off x="2928939" y="3929064"/>
            <a:ext cx="514350" cy="1587"/>
          </a:xfrm>
          <a:prstGeom prst="straightConnector1">
            <a:avLst/>
          </a:prstGeom>
          <a:noFill/>
          <a:ln w="9525">
            <a:solidFill>
              <a:schemeClr val="tx1"/>
            </a:solidFill>
            <a:round/>
            <a:headEnd type="arrow" w="med" len="med"/>
            <a:tailEnd type="arrow" w="med" len="med"/>
          </a:ln>
        </p:spPr>
      </p:cxnSp>
      <p:cxnSp>
        <p:nvCxnSpPr>
          <p:cNvPr id="8230" name="Straight Arrow Connector 62"/>
          <p:cNvCxnSpPr>
            <a:cxnSpLocks noChangeShapeType="1"/>
          </p:cNvCxnSpPr>
          <p:nvPr/>
        </p:nvCxnSpPr>
        <p:spPr bwMode="auto">
          <a:xfrm rot="5400000">
            <a:off x="4322763" y="5464176"/>
            <a:ext cx="500062" cy="1588"/>
          </a:xfrm>
          <a:prstGeom prst="straightConnector1">
            <a:avLst/>
          </a:prstGeom>
          <a:noFill/>
          <a:ln w="9525">
            <a:solidFill>
              <a:schemeClr val="tx1"/>
            </a:solidFill>
            <a:round/>
            <a:headEnd type="arrow" w="med" len="med"/>
            <a:tailEnd type="arrow" w="med" len="med"/>
          </a:ln>
        </p:spPr>
      </p:cxnSp>
      <p:cxnSp>
        <p:nvCxnSpPr>
          <p:cNvPr id="8231" name="Straight Arrow Connector 65"/>
          <p:cNvCxnSpPr>
            <a:cxnSpLocks noChangeShapeType="1"/>
          </p:cNvCxnSpPr>
          <p:nvPr/>
        </p:nvCxnSpPr>
        <p:spPr bwMode="auto">
          <a:xfrm rot="5400000" flipH="1" flipV="1">
            <a:off x="5072063" y="2857500"/>
            <a:ext cx="357188" cy="357187"/>
          </a:xfrm>
          <a:prstGeom prst="straightConnector1">
            <a:avLst/>
          </a:prstGeom>
          <a:noFill/>
          <a:ln w="9525">
            <a:solidFill>
              <a:schemeClr val="tx1"/>
            </a:solidFill>
            <a:round/>
            <a:headEnd type="arrow" w="med" len="med"/>
            <a:tailEnd type="arrow" w="med" len="med"/>
          </a:ln>
        </p:spPr>
      </p:cxnSp>
      <p:cxnSp>
        <p:nvCxnSpPr>
          <p:cNvPr id="8232" name="Straight Arrow Connector 66"/>
          <p:cNvCxnSpPr>
            <a:cxnSpLocks noChangeShapeType="1"/>
          </p:cNvCxnSpPr>
          <p:nvPr/>
        </p:nvCxnSpPr>
        <p:spPr bwMode="auto">
          <a:xfrm rot="5400000" flipH="1" flipV="1">
            <a:off x="3143251" y="4786313"/>
            <a:ext cx="357187" cy="357188"/>
          </a:xfrm>
          <a:prstGeom prst="straightConnector1">
            <a:avLst/>
          </a:prstGeom>
          <a:noFill/>
          <a:ln w="9525">
            <a:solidFill>
              <a:schemeClr val="tx1"/>
            </a:solidFill>
            <a:round/>
            <a:headEnd type="arrow" w="med" len="med"/>
            <a:tailEnd type="arrow" w="med" len="med"/>
          </a:ln>
        </p:spPr>
      </p:cxnSp>
      <p:cxnSp>
        <p:nvCxnSpPr>
          <p:cNvPr id="8233" name="Straight Arrow Connector 68"/>
          <p:cNvCxnSpPr>
            <a:cxnSpLocks noChangeShapeType="1"/>
          </p:cNvCxnSpPr>
          <p:nvPr/>
        </p:nvCxnSpPr>
        <p:spPr bwMode="auto">
          <a:xfrm>
            <a:off x="3357564" y="3071813"/>
            <a:ext cx="357187" cy="285750"/>
          </a:xfrm>
          <a:prstGeom prst="straightConnector1">
            <a:avLst/>
          </a:prstGeom>
          <a:noFill/>
          <a:ln w="9525">
            <a:solidFill>
              <a:schemeClr val="tx1"/>
            </a:solidFill>
            <a:round/>
            <a:headEnd type="arrow" w="med" len="med"/>
            <a:tailEnd type="arrow" w="med" len="med"/>
          </a:ln>
        </p:spPr>
      </p:cxnSp>
      <p:cxnSp>
        <p:nvCxnSpPr>
          <p:cNvPr id="8234" name="Straight Arrow Connector 69"/>
          <p:cNvCxnSpPr>
            <a:cxnSpLocks noChangeShapeType="1"/>
          </p:cNvCxnSpPr>
          <p:nvPr/>
        </p:nvCxnSpPr>
        <p:spPr bwMode="auto">
          <a:xfrm>
            <a:off x="5715001" y="4857750"/>
            <a:ext cx="357188" cy="285750"/>
          </a:xfrm>
          <a:prstGeom prst="straightConnector1">
            <a:avLst/>
          </a:prstGeom>
          <a:noFill/>
          <a:ln w="9525">
            <a:solidFill>
              <a:schemeClr val="tx1"/>
            </a:solidFill>
            <a:round/>
            <a:headEnd type="arrow" w="med" len="med"/>
            <a:tailEnd type="arrow" w="med" len="med"/>
          </a:ln>
        </p:spPr>
      </p:cxnSp>
      <p:cxnSp>
        <p:nvCxnSpPr>
          <p:cNvPr id="8235" name="Straight Arrow Connector 72"/>
          <p:cNvCxnSpPr>
            <a:cxnSpLocks noChangeShapeType="1"/>
          </p:cNvCxnSpPr>
          <p:nvPr/>
        </p:nvCxnSpPr>
        <p:spPr bwMode="auto">
          <a:xfrm rot="16200000" flipH="1">
            <a:off x="3750469" y="2750344"/>
            <a:ext cx="357188" cy="285750"/>
          </a:xfrm>
          <a:prstGeom prst="straightConnector1">
            <a:avLst/>
          </a:prstGeom>
          <a:noFill/>
          <a:ln w="9525">
            <a:solidFill>
              <a:schemeClr val="tx1"/>
            </a:solidFill>
            <a:round/>
            <a:headEnd type="arrow" w="med" len="med"/>
            <a:tailEnd type="arrow" w="med" len="med"/>
          </a:ln>
        </p:spPr>
      </p:cxnSp>
      <p:cxnSp>
        <p:nvCxnSpPr>
          <p:cNvPr id="8236" name="Straight Arrow Connector 73"/>
          <p:cNvCxnSpPr>
            <a:cxnSpLocks noChangeShapeType="1"/>
          </p:cNvCxnSpPr>
          <p:nvPr/>
        </p:nvCxnSpPr>
        <p:spPr bwMode="auto">
          <a:xfrm rot="16200000" flipH="1">
            <a:off x="5322095" y="5107782"/>
            <a:ext cx="357187" cy="285750"/>
          </a:xfrm>
          <a:prstGeom prst="straightConnector1">
            <a:avLst/>
          </a:prstGeom>
          <a:noFill/>
          <a:ln w="9525">
            <a:solidFill>
              <a:schemeClr val="tx1"/>
            </a:solidFill>
            <a:round/>
            <a:headEnd type="arrow" w="med" len="med"/>
            <a:tailEnd type="arrow" w="med" len="med"/>
          </a:ln>
        </p:spPr>
      </p:cxnSp>
      <p:cxnSp>
        <p:nvCxnSpPr>
          <p:cNvPr id="8237" name="Straight Arrow Connector 75"/>
          <p:cNvCxnSpPr>
            <a:cxnSpLocks noChangeShapeType="1"/>
          </p:cNvCxnSpPr>
          <p:nvPr/>
        </p:nvCxnSpPr>
        <p:spPr bwMode="auto">
          <a:xfrm flipV="1">
            <a:off x="5429251" y="3214688"/>
            <a:ext cx="428625" cy="285750"/>
          </a:xfrm>
          <a:prstGeom prst="straightConnector1">
            <a:avLst/>
          </a:prstGeom>
          <a:noFill/>
          <a:ln w="9525">
            <a:solidFill>
              <a:schemeClr val="tx1"/>
            </a:solidFill>
            <a:round/>
            <a:headEnd type="arrow" w="med" len="med"/>
            <a:tailEnd type="arrow" w="med" len="med"/>
          </a:ln>
        </p:spPr>
      </p:cxnSp>
      <p:cxnSp>
        <p:nvCxnSpPr>
          <p:cNvPr id="8238" name="Straight Arrow Connector 76"/>
          <p:cNvCxnSpPr>
            <a:cxnSpLocks noChangeShapeType="1"/>
          </p:cNvCxnSpPr>
          <p:nvPr/>
        </p:nvCxnSpPr>
        <p:spPr bwMode="auto">
          <a:xfrm flipV="1">
            <a:off x="2928939" y="4357688"/>
            <a:ext cx="428625" cy="285750"/>
          </a:xfrm>
          <a:prstGeom prst="straightConnector1">
            <a:avLst/>
          </a:prstGeom>
          <a:noFill/>
          <a:ln w="9525">
            <a:solidFill>
              <a:schemeClr val="tx1"/>
            </a:solidFill>
            <a:round/>
            <a:headEnd type="arrow" w="med" len="med"/>
            <a:tailEnd type="arrow" w="med" len="med"/>
          </a:ln>
        </p:spPr>
      </p:cxnSp>
      <p:cxnSp>
        <p:nvCxnSpPr>
          <p:cNvPr id="8239" name="Straight Arrow Connector 78"/>
          <p:cNvCxnSpPr>
            <a:cxnSpLocks noChangeShapeType="1"/>
          </p:cNvCxnSpPr>
          <p:nvPr/>
        </p:nvCxnSpPr>
        <p:spPr bwMode="auto">
          <a:xfrm rot="5400000">
            <a:off x="3571875" y="5143501"/>
            <a:ext cx="428625" cy="285750"/>
          </a:xfrm>
          <a:prstGeom prst="straightConnector1">
            <a:avLst/>
          </a:prstGeom>
          <a:noFill/>
          <a:ln w="9525">
            <a:solidFill>
              <a:schemeClr val="tx1"/>
            </a:solidFill>
            <a:round/>
            <a:headEnd type="arrow" w="med" len="med"/>
            <a:tailEnd type="arrow" w="med" len="med"/>
          </a:ln>
        </p:spPr>
      </p:cxnSp>
      <p:cxnSp>
        <p:nvCxnSpPr>
          <p:cNvPr id="8240" name="Straight Arrow Connector 80"/>
          <p:cNvCxnSpPr>
            <a:cxnSpLocks noChangeShapeType="1"/>
          </p:cNvCxnSpPr>
          <p:nvPr/>
        </p:nvCxnSpPr>
        <p:spPr bwMode="auto">
          <a:xfrm>
            <a:off x="5929314" y="4500564"/>
            <a:ext cx="428625" cy="142875"/>
          </a:xfrm>
          <a:prstGeom prst="straightConnector1">
            <a:avLst/>
          </a:prstGeom>
          <a:noFill/>
          <a:ln w="9525">
            <a:solidFill>
              <a:schemeClr val="tx1"/>
            </a:solidFill>
            <a:round/>
            <a:headEnd type="arrow" w="med" len="med"/>
            <a:tailEnd type="arrow" w="med" len="med"/>
          </a:ln>
        </p:spPr>
      </p:cxnSp>
      <p:sp>
        <p:nvSpPr>
          <p:cNvPr id="8241" name="TextBox 50"/>
          <p:cNvSpPr txBox="1">
            <a:spLocks noChangeArrowheads="1"/>
          </p:cNvSpPr>
          <p:nvPr/>
        </p:nvSpPr>
        <p:spPr bwMode="auto">
          <a:xfrm>
            <a:off x="0" y="1214438"/>
            <a:ext cx="1500188" cy="371541"/>
          </a:xfrm>
          <a:prstGeom prst="rect">
            <a:avLst/>
          </a:prstGeom>
          <a:noFill/>
          <a:ln w="9525">
            <a:noFill/>
            <a:miter lim="800000"/>
            <a:headEnd/>
            <a:tailEnd/>
          </a:ln>
        </p:spPr>
        <p:txBody>
          <a:bodyPr lIns="91430" tIns="45715" rIns="91430" bIns="45715">
            <a:prstTxWarp prst="textNoShape">
              <a:avLst/>
            </a:prstTxWarp>
            <a:spAutoFit/>
          </a:bodyPr>
          <a:lstStyle/>
          <a:p>
            <a:r>
              <a:rPr lang="en-US"/>
              <a:t>Industry</a:t>
            </a:r>
            <a:endParaRPr lang="en-GB"/>
          </a:p>
        </p:txBody>
      </p:sp>
      <p:sp>
        <p:nvSpPr>
          <p:cNvPr id="8242" name="TextBox 51"/>
          <p:cNvSpPr txBox="1">
            <a:spLocks noChangeArrowheads="1"/>
          </p:cNvSpPr>
          <p:nvPr/>
        </p:nvSpPr>
        <p:spPr bwMode="auto">
          <a:xfrm>
            <a:off x="6500813" y="6396038"/>
            <a:ext cx="3643312" cy="371541"/>
          </a:xfrm>
          <a:prstGeom prst="rect">
            <a:avLst/>
          </a:prstGeom>
          <a:noFill/>
          <a:ln w="9525">
            <a:noFill/>
            <a:miter lim="800000"/>
            <a:headEnd/>
            <a:tailEnd/>
          </a:ln>
        </p:spPr>
        <p:txBody>
          <a:bodyPr lIns="91430" tIns="45715" rIns="91430" bIns="45715">
            <a:prstTxWarp prst="textNoShape">
              <a:avLst/>
            </a:prstTxWarp>
            <a:spAutoFit/>
          </a:bodyPr>
          <a:lstStyle/>
          <a:p>
            <a:r>
              <a:rPr lang="en-US"/>
              <a:t>Clinics</a:t>
            </a:r>
            <a:endParaRPr lang="en-GB"/>
          </a:p>
        </p:txBody>
      </p:sp>
      <p:sp>
        <p:nvSpPr>
          <p:cNvPr id="8243" name="TextBox 52"/>
          <p:cNvSpPr txBox="1">
            <a:spLocks noChangeArrowheads="1"/>
          </p:cNvSpPr>
          <p:nvPr/>
        </p:nvSpPr>
        <p:spPr bwMode="auto">
          <a:xfrm>
            <a:off x="285751" y="6216650"/>
            <a:ext cx="1500188" cy="371541"/>
          </a:xfrm>
          <a:prstGeom prst="rect">
            <a:avLst/>
          </a:prstGeom>
          <a:noFill/>
          <a:ln w="9525">
            <a:noFill/>
            <a:miter lim="800000"/>
            <a:headEnd/>
            <a:tailEnd/>
          </a:ln>
        </p:spPr>
        <p:txBody>
          <a:bodyPr lIns="91430" tIns="45715" rIns="91430" bIns="45715">
            <a:prstTxWarp prst="textNoShape">
              <a:avLst/>
            </a:prstTxWarp>
            <a:spAutoFit/>
          </a:bodyPr>
          <a:lstStyle/>
          <a:p>
            <a:r>
              <a:rPr lang="en-US" dirty="0"/>
              <a:t>Other</a:t>
            </a:r>
            <a:endParaRPr lang="en-GB" dirty="0"/>
          </a:p>
        </p:txBody>
      </p:sp>
      <p:sp>
        <p:nvSpPr>
          <p:cNvPr id="8244" name="TextBox 51"/>
          <p:cNvSpPr txBox="1">
            <a:spLocks noChangeArrowheads="1"/>
          </p:cNvSpPr>
          <p:nvPr/>
        </p:nvSpPr>
        <p:spPr bwMode="auto">
          <a:xfrm>
            <a:off x="5857876" y="1214438"/>
            <a:ext cx="3643313" cy="371541"/>
          </a:xfrm>
          <a:prstGeom prst="rect">
            <a:avLst/>
          </a:prstGeom>
          <a:noFill/>
          <a:ln w="9525">
            <a:noFill/>
            <a:miter lim="800000"/>
            <a:headEnd/>
            <a:tailEnd/>
          </a:ln>
        </p:spPr>
        <p:txBody>
          <a:bodyPr lIns="91430" tIns="45715" rIns="91430" bIns="45715">
            <a:prstTxWarp prst="textNoShape">
              <a:avLst/>
            </a:prstTxWarp>
            <a:spAutoFit/>
          </a:bodyPr>
          <a:lstStyle/>
          <a:p>
            <a:r>
              <a:rPr lang="en-US"/>
              <a:t>Parallel VPH projects</a:t>
            </a:r>
            <a:endParaRPr lang="en-GB"/>
          </a:p>
        </p:txBody>
      </p:sp>
      <p:cxnSp>
        <p:nvCxnSpPr>
          <p:cNvPr id="8245" name="Straight Arrow Connector 54"/>
          <p:cNvCxnSpPr>
            <a:cxnSpLocks noChangeShapeType="1"/>
          </p:cNvCxnSpPr>
          <p:nvPr/>
        </p:nvCxnSpPr>
        <p:spPr bwMode="auto">
          <a:xfrm>
            <a:off x="1428751" y="1714500"/>
            <a:ext cx="428625" cy="357188"/>
          </a:xfrm>
          <a:prstGeom prst="straightConnector1">
            <a:avLst/>
          </a:prstGeom>
          <a:noFill/>
          <a:ln w="9525">
            <a:solidFill>
              <a:schemeClr val="tx1"/>
            </a:solidFill>
            <a:round/>
            <a:headEnd type="arrow" w="med" len="med"/>
            <a:tailEnd type="arrow" w="med" len="med"/>
          </a:ln>
        </p:spPr>
      </p:cxnSp>
      <p:cxnSp>
        <p:nvCxnSpPr>
          <p:cNvPr id="8246" name="Straight Arrow Connector 55"/>
          <p:cNvCxnSpPr>
            <a:cxnSpLocks noChangeShapeType="1"/>
          </p:cNvCxnSpPr>
          <p:nvPr/>
        </p:nvCxnSpPr>
        <p:spPr bwMode="auto">
          <a:xfrm>
            <a:off x="7286626" y="6143625"/>
            <a:ext cx="428625" cy="357188"/>
          </a:xfrm>
          <a:prstGeom prst="straightConnector1">
            <a:avLst/>
          </a:prstGeom>
          <a:noFill/>
          <a:ln w="9525">
            <a:solidFill>
              <a:schemeClr val="tx1"/>
            </a:solidFill>
            <a:round/>
            <a:headEnd type="arrow" w="med" len="med"/>
            <a:tailEnd type="arrow" w="med" len="med"/>
          </a:ln>
        </p:spPr>
      </p:cxnSp>
      <p:cxnSp>
        <p:nvCxnSpPr>
          <p:cNvPr id="8247" name="Straight Arrow Connector 59"/>
          <p:cNvCxnSpPr>
            <a:cxnSpLocks noChangeShapeType="1"/>
          </p:cNvCxnSpPr>
          <p:nvPr/>
        </p:nvCxnSpPr>
        <p:spPr bwMode="auto">
          <a:xfrm flipV="1">
            <a:off x="6286501" y="1714500"/>
            <a:ext cx="500063" cy="357188"/>
          </a:xfrm>
          <a:prstGeom prst="straightConnector1">
            <a:avLst/>
          </a:prstGeom>
          <a:noFill/>
          <a:ln w="9525">
            <a:solidFill>
              <a:schemeClr val="tx1"/>
            </a:solidFill>
            <a:round/>
            <a:headEnd type="arrow" w="med" len="med"/>
            <a:tailEnd type="arrow" w="med" len="med"/>
          </a:ln>
        </p:spPr>
      </p:cxnSp>
      <p:cxnSp>
        <p:nvCxnSpPr>
          <p:cNvPr id="8248" name="Straight Arrow Connector 60"/>
          <p:cNvCxnSpPr>
            <a:cxnSpLocks noChangeShapeType="1"/>
          </p:cNvCxnSpPr>
          <p:nvPr/>
        </p:nvCxnSpPr>
        <p:spPr bwMode="auto">
          <a:xfrm flipV="1">
            <a:off x="785813" y="6000750"/>
            <a:ext cx="500062" cy="357188"/>
          </a:xfrm>
          <a:prstGeom prst="straightConnector1">
            <a:avLst/>
          </a:prstGeom>
          <a:noFill/>
          <a:ln w="9525">
            <a:solidFill>
              <a:schemeClr val="tx1"/>
            </a:solidFill>
            <a:round/>
            <a:headEnd type="arrow" w="med" len="med"/>
            <a:tailEnd type="arrow" w="med" len="med"/>
          </a:ln>
        </p:spPr>
      </p:cxn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83"/>
          <p:cNvPicPr>
            <a:picLocks noChangeAspect="1" noChangeArrowheads="1"/>
          </p:cNvPicPr>
          <p:nvPr/>
        </p:nvPicPr>
        <p:blipFill>
          <a:blip r:embed="rId3"/>
          <a:srcRect/>
          <a:stretch>
            <a:fillRect/>
          </a:stretch>
        </p:blipFill>
        <p:spPr bwMode="auto">
          <a:xfrm>
            <a:off x="6541921" y="1600008"/>
            <a:ext cx="888480" cy="1087314"/>
          </a:xfrm>
          <a:prstGeom prst="rect">
            <a:avLst/>
          </a:prstGeom>
          <a:noFill/>
          <a:ln w="9525">
            <a:noFill/>
            <a:round/>
            <a:headEnd/>
            <a:tailEnd/>
          </a:ln>
        </p:spPr>
      </p:pic>
      <p:sp>
        <p:nvSpPr>
          <p:cNvPr id="35843" name="Text Box 1"/>
          <p:cNvSpPr txBox="1">
            <a:spLocks noChangeArrowheads="1"/>
          </p:cNvSpPr>
          <p:nvPr/>
        </p:nvSpPr>
        <p:spPr bwMode="auto">
          <a:xfrm>
            <a:off x="0" y="400362"/>
            <a:ext cx="9144000" cy="456528"/>
          </a:xfrm>
          <a:prstGeom prst="rect">
            <a:avLst/>
          </a:prstGeom>
          <a:noFill/>
          <a:ln w="9525">
            <a:noFill/>
            <a:round/>
            <a:headEnd/>
            <a:tailEnd/>
          </a:ln>
        </p:spPr>
        <p:txBody>
          <a:bodyPr wrap="none" lIns="82936" tIns="41469" rIns="82936" bIns="41469" anchor="ctr">
            <a:prstTxWarp prst="textNoShape">
              <a:avLst/>
            </a:prstTxWarp>
          </a:bodyPr>
          <a:lstStyle/>
          <a:p>
            <a:endParaRPr lang="en-US"/>
          </a:p>
        </p:txBody>
      </p:sp>
      <p:grpSp>
        <p:nvGrpSpPr>
          <p:cNvPr id="2" name="Group 2"/>
          <p:cNvGrpSpPr>
            <a:grpSpLocks/>
          </p:cNvGrpSpPr>
          <p:nvPr/>
        </p:nvGrpSpPr>
        <p:grpSpPr bwMode="auto">
          <a:xfrm>
            <a:off x="1144800" y="1879398"/>
            <a:ext cx="793440" cy="630786"/>
            <a:chOff x="795" y="1305"/>
            <a:chExt cx="551" cy="438"/>
          </a:xfrm>
        </p:grpSpPr>
        <p:sp>
          <p:nvSpPr>
            <p:cNvPr id="35870" name="AutoShape 3"/>
            <p:cNvSpPr>
              <a:spLocks noChangeArrowheads="1"/>
            </p:cNvSpPr>
            <p:nvPr/>
          </p:nvSpPr>
          <p:spPr bwMode="auto">
            <a:xfrm>
              <a:off x="903" y="1359"/>
              <a:ext cx="183" cy="186"/>
            </a:xfrm>
            <a:custGeom>
              <a:avLst/>
              <a:gdLst>
                <a:gd name="T0" fmla="*/ 0 w 665"/>
                <a:gd name="T1" fmla="*/ 0 h 676"/>
                <a:gd name="T2" fmla="*/ 0 w 665"/>
                <a:gd name="T3" fmla="*/ 0 h 676"/>
                <a:gd name="T4" fmla="*/ 0 w 665"/>
                <a:gd name="T5" fmla="*/ 0 h 676"/>
                <a:gd name="T6" fmla="*/ 0 w 665"/>
                <a:gd name="T7" fmla="*/ 0 h 676"/>
                <a:gd name="T8" fmla="*/ 0 w 665"/>
                <a:gd name="T9" fmla="*/ 0 h 676"/>
                <a:gd name="T10" fmla="*/ 0 w 665"/>
                <a:gd name="T11" fmla="*/ 0 h 676"/>
                <a:gd name="T12" fmla="*/ 0 w 665"/>
                <a:gd name="T13" fmla="*/ 0 h 676"/>
                <a:gd name="T14" fmla="*/ 0 w 665"/>
                <a:gd name="T15" fmla="*/ 0 h 676"/>
                <a:gd name="T16" fmla="*/ 0 w 665"/>
                <a:gd name="T17" fmla="*/ 0 h 676"/>
                <a:gd name="T18" fmla="*/ 0 w 665"/>
                <a:gd name="T19" fmla="*/ 0 h 676"/>
                <a:gd name="T20" fmla="*/ 0 w 665"/>
                <a:gd name="T21" fmla="*/ 0 h 676"/>
                <a:gd name="T22" fmla="*/ 0 w 665"/>
                <a:gd name="T23" fmla="*/ 0 h 676"/>
                <a:gd name="T24" fmla="*/ 0 w 665"/>
                <a:gd name="T25" fmla="*/ 0 h 676"/>
                <a:gd name="T26" fmla="*/ 0 w 665"/>
                <a:gd name="T27" fmla="*/ 0 h 676"/>
                <a:gd name="T28" fmla="*/ 0 w 665"/>
                <a:gd name="T29" fmla="*/ 0 h 676"/>
                <a:gd name="T30" fmla="*/ 0 w 665"/>
                <a:gd name="T31" fmla="*/ 0 h 676"/>
                <a:gd name="T32" fmla="*/ 0 w 665"/>
                <a:gd name="T33" fmla="*/ 0 h 676"/>
                <a:gd name="T34" fmla="*/ 0 w 665"/>
                <a:gd name="T35" fmla="*/ 0 h 676"/>
                <a:gd name="T36" fmla="*/ 0 w 665"/>
                <a:gd name="T37" fmla="*/ 0 h 676"/>
                <a:gd name="T38" fmla="*/ 0 w 665"/>
                <a:gd name="T39" fmla="*/ 0 h 676"/>
                <a:gd name="T40" fmla="*/ 0 w 665"/>
                <a:gd name="T41" fmla="*/ 0 h 676"/>
                <a:gd name="T42" fmla="*/ 0 w 665"/>
                <a:gd name="T43" fmla="*/ 0 h 676"/>
                <a:gd name="T44" fmla="*/ 0 w 665"/>
                <a:gd name="T45" fmla="*/ 0 h 676"/>
                <a:gd name="T46" fmla="*/ 0 w 665"/>
                <a:gd name="T47" fmla="*/ 0 h 676"/>
                <a:gd name="T48" fmla="*/ 0 w 665"/>
                <a:gd name="T49" fmla="*/ 0 h 676"/>
                <a:gd name="T50" fmla="*/ 0 w 665"/>
                <a:gd name="T51" fmla="*/ 0 h 676"/>
                <a:gd name="T52" fmla="*/ 0 w 665"/>
                <a:gd name="T53" fmla="*/ 0 h 676"/>
                <a:gd name="T54" fmla="*/ 0 w 665"/>
                <a:gd name="T55" fmla="*/ 0 h 676"/>
                <a:gd name="T56" fmla="*/ 0 w 665"/>
                <a:gd name="T57" fmla="*/ 0 h 676"/>
                <a:gd name="T58" fmla="*/ 0 w 665"/>
                <a:gd name="T59" fmla="*/ 0 h 676"/>
                <a:gd name="T60" fmla="*/ 0 w 665"/>
                <a:gd name="T61" fmla="*/ 0 h 676"/>
                <a:gd name="T62" fmla="*/ 0 w 665"/>
                <a:gd name="T63" fmla="*/ 0 h 676"/>
                <a:gd name="T64" fmla="*/ 0 w 665"/>
                <a:gd name="T65" fmla="*/ 0 h 676"/>
                <a:gd name="T66" fmla="*/ 0 w 665"/>
                <a:gd name="T67" fmla="*/ 0 h 676"/>
                <a:gd name="T68" fmla="*/ 0 w 665"/>
                <a:gd name="T69" fmla="*/ 0 h 676"/>
                <a:gd name="T70" fmla="*/ 0 w 665"/>
                <a:gd name="T71" fmla="*/ 0 h 676"/>
                <a:gd name="T72" fmla="*/ 0 w 665"/>
                <a:gd name="T73" fmla="*/ 0 h 676"/>
                <a:gd name="T74" fmla="*/ 0 w 665"/>
                <a:gd name="T75" fmla="*/ 0 h 676"/>
                <a:gd name="T76" fmla="*/ 0 w 665"/>
                <a:gd name="T77" fmla="*/ 0 h 676"/>
                <a:gd name="T78" fmla="*/ 0 w 665"/>
                <a:gd name="T79" fmla="*/ 0 h 676"/>
                <a:gd name="T80" fmla="*/ 0 w 665"/>
                <a:gd name="T81" fmla="*/ 0 h 676"/>
                <a:gd name="T82" fmla="*/ 0 w 665"/>
                <a:gd name="T83" fmla="*/ 0 h 676"/>
                <a:gd name="T84" fmla="*/ 0 w 665"/>
                <a:gd name="T85" fmla="*/ 0 h 676"/>
                <a:gd name="T86" fmla="*/ 0 w 665"/>
                <a:gd name="T87" fmla="*/ 0 h 676"/>
                <a:gd name="T88" fmla="*/ 0 w 665"/>
                <a:gd name="T89" fmla="*/ 0 h 676"/>
                <a:gd name="T90" fmla="*/ 0 w 665"/>
                <a:gd name="T91" fmla="*/ 0 h 676"/>
                <a:gd name="T92" fmla="*/ 0 w 665"/>
                <a:gd name="T93" fmla="*/ 0 h 676"/>
                <a:gd name="T94" fmla="*/ 0 w 665"/>
                <a:gd name="T95" fmla="*/ 0 h 676"/>
                <a:gd name="T96" fmla="*/ 0 w 665"/>
                <a:gd name="T97" fmla="*/ 0 h 676"/>
                <a:gd name="T98" fmla="*/ 0 w 665"/>
                <a:gd name="T99" fmla="*/ 0 h 676"/>
                <a:gd name="T100" fmla="*/ 0 w 665"/>
                <a:gd name="T101" fmla="*/ 0 h 676"/>
                <a:gd name="T102" fmla="*/ 0 w 665"/>
                <a:gd name="T103" fmla="*/ 0 h 6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5"/>
                <a:gd name="T157" fmla="*/ 0 h 676"/>
                <a:gd name="T158" fmla="*/ 665 w 665"/>
                <a:gd name="T159" fmla="*/ 676 h 6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5" h="676">
                  <a:moveTo>
                    <a:pt x="290" y="676"/>
                  </a:moveTo>
                  <a:lnTo>
                    <a:pt x="372" y="676"/>
                  </a:lnTo>
                  <a:lnTo>
                    <a:pt x="380" y="676"/>
                  </a:lnTo>
                  <a:lnTo>
                    <a:pt x="387" y="676"/>
                  </a:lnTo>
                  <a:lnTo>
                    <a:pt x="393" y="676"/>
                  </a:lnTo>
                  <a:lnTo>
                    <a:pt x="401" y="674"/>
                  </a:lnTo>
                  <a:lnTo>
                    <a:pt x="408" y="674"/>
                  </a:lnTo>
                  <a:lnTo>
                    <a:pt x="416" y="672"/>
                  </a:lnTo>
                  <a:lnTo>
                    <a:pt x="423" y="670"/>
                  </a:lnTo>
                  <a:lnTo>
                    <a:pt x="431" y="670"/>
                  </a:lnTo>
                  <a:lnTo>
                    <a:pt x="437" y="668"/>
                  </a:lnTo>
                  <a:lnTo>
                    <a:pt x="444" y="667"/>
                  </a:lnTo>
                  <a:lnTo>
                    <a:pt x="450" y="665"/>
                  </a:lnTo>
                  <a:lnTo>
                    <a:pt x="458" y="663"/>
                  </a:lnTo>
                  <a:lnTo>
                    <a:pt x="463" y="659"/>
                  </a:lnTo>
                  <a:lnTo>
                    <a:pt x="471" y="657"/>
                  </a:lnTo>
                  <a:lnTo>
                    <a:pt x="477" y="655"/>
                  </a:lnTo>
                  <a:lnTo>
                    <a:pt x="484" y="653"/>
                  </a:lnTo>
                  <a:lnTo>
                    <a:pt x="492" y="649"/>
                  </a:lnTo>
                  <a:lnTo>
                    <a:pt x="498" y="646"/>
                  </a:lnTo>
                  <a:lnTo>
                    <a:pt x="503" y="642"/>
                  </a:lnTo>
                  <a:lnTo>
                    <a:pt x="511" y="640"/>
                  </a:lnTo>
                  <a:lnTo>
                    <a:pt x="517" y="636"/>
                  </a:lnTo>
                  <a:lnTo>
                    <a:pt x="522" y="632"/>
                  </a:lnTo>
                  <a:lnTo>
                    <a:pt x="528" y="629"/>
                  </a:lnTo>
                  <a:lnTo>
                    <a:pt x="534" y="627"/>
                  </a:lnTo>
                  <a:lnTo>
                    <a:pt x="539" y="621"/>
                  </a:lnTo>
                  <a:lnTo>
                    <a:pt x="545" y="617"/>
                  </a:lnTo>
                  <a:lnTo>
                    <a:pt x="551" y="613"/>
                  </a:lnTo>
                  <a:lnTo>
                    <a:pt x="556" y="610"/>
                  </a:lnTo>
                  <a:lnTo>
                    <a:pt x="562" y="604"/>
                  </a:lnTo>
                  <a:lnTo>
                    <a:pt x="568" y="600"/>
                  </a:lnTo>
                  <a:lnTo>
                    <a:pt x="574" y="594"/>
                  </a:lnTo>
                  <a:lnTo>
                    <a:pt x="577" y="591"/>
                  </a:lnTo>
                  <a:lnTo>
                    <a:pt x="583" y="585"/>
                  </a:lnTo>
                  <a:lnTo>
                    <a:pt x="587" y="579"/>
                  </a:lnTo>
                  <a:lnTo>
                    <a:pt x="593" y="575"/>
                  </a:lnTo>
                  <a:lnTo>
                    <a:pt x="596" y="570"/>
                  </a:lnTo>
                  <a:lnTo>
                    <a:pt x="600" y="564"/>
                  </a:lnTo>
                  <a:lnTo>
                    <a:pt x="604" y="558"/>
                  </a:lnTo>
                  <a:lnTo>
                    <a:pt x="610" y="553"/>
                  </a:lnTo>
                  <a:lnTo>
                    <a:pt x="613" y="547"/>
                  </a:lnTo>
                  <a:lnTo>
                    <a:pt x="617" y="541"/>
                  </a:lnTo>
                  <a:lnTo>
                    <a:pt x="621" y="535"/>
                  </a:lnTo>
                  <a:lnTo>
                    <a:pt x="623" y="528"/>
                  </a:lnTo>
                  <a:lnTo>
                    <a:pt x="627" y="522"/>
                  </a:lnTo>
                  <a:lnTo>
                    <a:pt x="631" y="516"/>
                  </a:lnTo>
                  <a:lnTo>
                    <a:pt x="634" y="509"/>
                  </a:lnTo>
                  <a:lnTo>
                    <a:pt x="636" y="503"/>
                  </a:lnTo>
                  <a:lnTo>
                    <a:pt x="640" y="497"/>
                  </a:lnTo>
                  <a:lnTo>
                    <a:pt x="642" y="490"/>
                  </a:lnTo>
                  <a:lnTo>
                    <a:pt x="646" y="484"/>
                  </a:lnTo>
                  <a:lnTo>
                    <a:pt x="648" y="477"/>
                  </a:lnTo>
                  <a:lnTo>
                    <a:pt x="650" y="471"/>
                  </a:lnTo>
                  <a:lnTo>
                    <a:pt x="651" y="463"/>
                  </a:lnTo>
                  <a:lnTo>
                    <a:pt x="653" y="456"/>
                  </a:lnTo>
                  <a:lnTo>
                    <a:pt x="655" y="448"/>
                  </a:lnTo>
                  <a:lnTo>
                    <a:pt x="657" y="442"/>
                  </a:lnTo>
                  <a:lnTo>
                    <a:pt x="657" y="435"/>
                  </a:lnTo>
                  <a:lnTo>
                    <a:pt x="659" y="427"/>
                  </a:lnTo>
                  <a:lnTo>
                    <a:pt x="661" y="420"/>
                  </a:lnTo>
                  <a:lnTo>
                    <a:pt x="663" y="414"/>
                  </a:lnTo>
                  <a:lnTo>
                    <a:pt x="663" y="406"/>
                  </a:lnTo>
                  <a:lnTo>
                    <a:pt x="663" y="399"/>
                  </a:lnTo>
                  <a:lnTo>
                    <a:pt x="663" y="391"/>
                  </a:lnTo>
                  <a:lnTo>
                    <a:pt x="665" y="385"/>
                  </a:lnTo>
                  <a:lnTo>
                    <a:pt x="665" y="290"/>
                  </a:lnTo>
                  <a:lnTo>
                    <a:pt x="663" y="283"/>
                  </a:lnTo>
                  <a:lnTo>
                    <a:pt x="663" y="275"/>
                  </a:lnTo>
                  <a:lnTo>
                    <a:pt x="663" y="268"/>
                  </a:lnTo>
                  <a:lnTo>
                    <a:pt x="663" y="260"/>
                  </a:lnTo>
                  <a:lnTo>
                    <a:pt x="661" y="252"/>
                  </a:lnTo>
                  <a:lnTo>
                    <a:pt x="659" y="247"/>
                  </a:lnTo>
                  <a:lnTo>
                    <a:pt x="657" y="239"/>
                  </a:lnTo>
                  <a:lnTo>
                    <a:pt x="657" y="231"/>
                  </a:lnTo>
                  <a:lnTo>
                    <a:pt x="655" y="224"/>
                  </a:lnTo>
                  <a:lnTo>
                    <a:pt x="653" y="218"/>
                  </a:lnTo>
                  <a:lnTo>
                    <a:pt x="651" y="211"/>
                  </a:lnTo>
                  <a:lnTo>
                    <a:pt x="650" y="203"/>
                  </a:lnTo>
                  <a:lnTo>
                    <a:pt x="648" y="195"/>
                  </a:lnTo>
                  <a:lnTo>
                    <a:pt x="646" y="190"/>
                  </a:lnTo>
                  <a:lnTo>
                    <a:pt x="642" y="184"/>
                  </a:lnTo>
                  <a:lnTo>
                    <a:pt x="640" y="176"/>
                  </a:lnTo>
                  <a:lnTo>
                    <a:pt x="636" y="171"/>
                  </a:lnTo>
                  <a:lnTo>
                    <a:pt x="634" y="163"/>
                  </a:lnTo>
                  <a:lnTo>
                    <a:pt x="631" y="157"/>
                  </a:lnTo>
                  <a:lnTo>
                    <a:pt x="627" y="152"/>
                  </a:lnTo>
                  <a:lnTo>
                    <a:pt x="623" y="146"/>
                  </a:lnTo>
                  <a:lnTo>
                    <a:pt x="621" y="138"/>
                  </a:lnTo>
                  <a:lnTo>
                    <a:pt x="617" y="133"/>
                  </a:lnTo>
                  <a:lnTo>
                    <a:pt x="613" y="127"/>
                  </a:lnTo>
                  <a:lnTo>
                    <a:pt x="610" y="121"/>
                  </a:lnTo>
                  <a:lnTo>
                    <a:pt x="604" y="116"/>
                  </a:lnTo>
                  <a:lnTo>
                    <a:pt x="600" y="110"/>
                  </a:lnTo>
                  <a:lnTo>
                    <a:pt x="596" y="104"/>
                  </a:lnTo>
                  <a:lnTo>
                    <a:pt x="593" y="98"/>
                  </a:lnTo>
                  <a:lnTo>
                    <a:pt x="587" y="95"/>
                  </a:lnTo>
                  <a:lnTo>
                    <a:pt x="583" y="89"/>
                  </a:lnTo>
                  <a:lnTo>
                    <a:pt x="577" y="85"/>
                  </a:lnTo>
                  <a:lnTo>
                    <a:pt x="574" y="79"/>
                  </a:lnTo>
                  <a:lnTo>
                    <a:pt x="568" y="74"/>
                  </a:lnTo>
                  <a:lnTo>
                    <a:pt x="562" y="70"/>
                  </a:lnTo>
                  <a:lnTo>
                    <a:pt x="556" y="64"/>
                  </a:lnTo>
                  <a:lnTo>
                    <a:pt x="551" y="60"/>
                  </a:lnTo>
                  <a:lnTo>
                    <a:pt x="545" y="57"/>
                  </a:lnTo>
                  <a:lnTo>
                    <a:pt x="539" y="53"/>
                  </a:lnTo>
                  <a:lnTo>
                    <a:pt x="534" y="47"/>
                  </a:lnTo>
                  <a:lnTo>
                    <a:pt x="528" y="43"/>
                  </a:lnTo>
                  <a:lnTo>
                    <a:pt x="522" y="40"/>
                  </a:lnTo>
                  <a:lnTo>
                    <a:pt x="517" y="36"/>
                  </a:lnTo>
                  <a:lnTo>
                    <a:pt x="511" y="34"/>
                  </a:lnTo>
                  <a:lnTo>
                    <a:pt x="503" y="30"/>
                  </a:lnTo>
                  <a:lnTo>
                    <a:pt x="498" y="26"/>
                  </a:lnTo>
                  <a:lnTo>
                    <a:pt x="492" y="24"/>
                  </a:lnTo>
                  <a:lnTo>
                    <a:pt x="484" y="21"/>
                  </a:lnTo>
                  <a:lnTo>
                    <a:pt x="477" y="19"/>
                  </a:lnTo>
                  <a:lnTo>
                    <a:pt x="471" y="15"/>
                  </a:lnTo>
                  <a:lnTo>
                    <a:pt x="463" y="13"/>
                  </a:lnTo>
                  <a:lnTo>
                    <a:pt x="458" y="11"/>
                  </a:lnTo>
                  <a:lnTo>
                    <a:pt x="450" y="9"/>
                  </a:lnTo>
                  <a:lnTo>
                    <a:pt x="444" y="7"/>
                  </a:lnTo>
                  <a:lnTo>
                    <a:pt x="437" y="5"/>
                  </a:lnTo>
                  <a:lnTo>
                    <a:pt x="431" y="3"/>
                  </a:lnTo>
                  <a:lnTo>
                    <a:pt x="423" y="2"/>
                  </a:lnTo>
                  <a:lnTo>
                    <a:pt x="416" y="2"/>
                  </a:lnTo>
                  <a:lnTo>
                    <a:pt x="408" y="0"/>
                  </a:lnTo>
                  <a:lnTo>
                    <a:pt x="401" y="0"/>
                  </a:lnTo>
                  <a:lnTo>
                    <a:pt x="393" y="0"/>
                  </a:lnTo>
                  <a:lnTo>
                    <a:pt x="387" y="0"/>
                  </a:lnTo>
                  <a:lnTo>
                    <a:pt x="380" y="0"/>
                  </a:lnTo>
                  <a:lnTo>
                    <a:pt x="372" y="0"/>
                  </a:lnTo>
                  <a:lnTo>
                    <a:pt x="290" y="0"/>
                  </a:lnTo>
                  <a:lnTo>
                    <a:pt x="283" y="0"/>
                  </a:lnTo>
                  <a:lnTo>
                    <a:pt x="275" y="0"/>
                  </a:lnTo>
                  <a:lnTo>
                    <a:pt x="268" y="0"/>
                  </a:lnTo>
                  <a:lnTo>
                    <a:pt x="260" y="0"/>
                  </a:lnTo>
                  <a:lnTo>
                    <a:pt x="252" y="0"/>
                  </a:lnTo>
                  <a:lnTo>
                    <a:pt x="245" y="2"/>
                  </a:lnTo>
                  <a:lnTo>
                    <a:pt x="237" y="2"/>
                  </a:lnTo>
                  <a:lnTo>
                    <a:pt x="231" y="3"/>
                  </a:lnTo>
                  <a:lnTo>
                    <a:pt x="224" y="5"/>
                  </a:lnTo>
                  <a:lnTo>
                    <a:pt x="216" y="7"/>
                  </a:lnTo>
                  <a:lnTo>
                    <a:pt x="209" y="9"/>
                  </a:lnTo>
                  <a:lnTo>
                    <a:pt x="203" y="11"/>
                  </a:lnTo>
                  <a:lnTo>
                    <a:pt x="195" y="13"/>
                  </a:lnTo>
                  <a:lnTo>
                    <a:pt x="188" y="15"/>
                  </a:lnTo>
                  <a:lnTo>
                    <a:pt x="182" y="19"/>
                  </a:lnTo>
                  <a:lnTo>
                    <a:pt x="176" y="21"/>
                  </a:lnTo>
                  <a:lnTo>
                    <a:pt x="169" y="24"/>
                  </a:lnTo>
                  <a:lnTo>
                    <a:pt x="163" y="26"/>
                  </a:lnTo>
                  <a:lnTo>
                    <a:pt x="155" y="30"/>
                  </a:lnTo>
                  <a:lnTo>
                    <a:pt x="150" y="34"/>
                  </a:lnTo>
                  <a:lnTo>
                    <a:pt x="144" y="36"/>
                  </a:lnTo>
                  <a:lnTo>
                    <a:pt x="138" y="40"/>
                  </a:lnTo>
                  <a:lnTo>
                    <a:pt x="131" y="43"/>
                  </a:lnTo>
                  <a:lnTo>
                    <a:pt x="127" y="47"/>
                  </a:lnTo>
                  <a:lnTo>
                    <a:pt x="119" y="53"/>
                  </a:lnTo>
                  <a:lnTo>
                    <a:pt x="114" y="57"/>
                  </a:lnTo>
                  <a:lnTo>
                    <a:pt x="110" y="60"/>
                  </a:lnTo>
                  <a:lnTo>
                    <a:pt x="104" y="64"/>
                  </a:lnTo>
                  <a:lnTo>
                    <a:pt x="98" y="70"/>
                  </a:lnTo>
                  <a:lnTo>
                    <a:pt x="93" y="74"/>
                  </a:lnTo>
                  <a:lnTo>
                    <a:pt x="87" y="79"/>
                  </a:lnTo>
                  <a:lnTo>
                    <a:pt x="83" y="85"/>
                  </a:lnTo>
                  <a:lnTo>
                    <a:pt x="78" y="89"/>
                  </a:lnTo>
                  <a:lnTo>
                    <a:pt x="74" y="95"/>
                  </a:lnTo>
                  <a:lnTo>
                    <a:pt x="68" y="98"/>
                  </a:lnTo>
                  <a:lnTo>
                    <a:pt x="64" y="104"/>
                  </a:lnTo>
                  <a:lnTo>
                    <a:pt x="60" y="110"/>
                  </a:lnTo>
                  <a:lnTo>
                    <a:pt x="57" y="116"/>
                  </a:lnTo>
                  <a:lnTo>
                    <a:pt x="51" y="121"/>
                  </a:lnTo>
                  <a:lnTo>
                    <a:pt x="47" y="127"/>
                  </a:lnTo>
                  <a:lnTo>
                    <a:pt x="43" y="133"/>
                  </a:lnTo>
                  <a:lnTo>
                    <a:pt x="40" y="138"/>
                  </a:lnTo>
                  <a:lnTo>
                    <a:pt x="36" y="146"/>
                  </a:lnTo>
                  <a:lnTo>
                    <a:pt x="34" y="152"/>
                  </a:lnTo>
                  <a:lnTo>
                    <a:pt x="28" y="157"/>
                  </a:lnTo>
                  <a:lnTo>
                    <a:pt x="26" y="163"/>
                  </a:lnTo>
                  <a:lnTo>
                    <a:pt x="24" y="171"/>
                  </a:lnTo>
                  <a:lnTo>
                    <a:pt x="22" y="176"/>
                  </a:lnTo>
                  <a:lnTo>
                    <a:pt x="19" y="184"/>
                  </a:lnTo>
                  <a:lnTo>
                    <a:pt x="15" y="190"/>
                  </a:lnTo>
                  <a:lnTo>
                    <a:pt x="13" y="195"/>
                  </a:lnTo>
                  <a:lnTo>
                    <a:pt x="11" y="203"/>
                  </a:lnTo>
                  <a:lnTo>
                    <a:pt x="9" y="211"/>
                  </a:lnTo>
                  <a:lnTo>
                    <a:pt x="7" y="218"/>
                  </a:lnTo>
                  <a:lnTo>
                    <a:pt x="5" y="224"/>
                  </a:lnTo>
                  <a:lnTo>
                    <a:pt x="5" y="231"/>
                  </a:lnTo>
                  <a:lnTo>
                    <a:pt x="2" y="239"/>
                  </a:lnTo>
                  <a:lnTo>
                    <a:pt x="2" y="247"/>
                  </a:lnTo>
                  <a:lnTo>
                    <a:pt x="0" y="252"/>
                  </a:lnTo>
                  <a:lnTo>
                    <a:pt x="0" y="260"/>
                  </a:lnTo>
                  <a:lnTo>
                    <a:pt x="0" y="268"/>
                  </a:lnTo>
                  <a:lnTo>
                    <a:pt x="0" y="275"/>
                  </a:lnTo>
                  <a:lnTo>
                    <a:pt x="0" y="283"/>
                  </a:lnTo>
                  <a:lnTo>
                    <a:pt x="0" y="290"/>
                  </a:lnTo>
                  <a:lnTo>
                    <a:pt x="0" y="385"/>
                  </a:lnTo>
                  <a:lnTo>
                    <a:pt x="0" y="391"/>
                  </a:lnTo>
                  <a:lnTo>
                    <a:pt x="0" y="399"/>
                  </a:lnTo>
                  <a:lnTo>
                    <a:pt x="0" y="406"/>
                  </a:lnTo>
                  <a:lnTo>
                    <a:pt x="0" y="414"/>
                  </a:lnTo>
                  <a:lnTo>
                    <a:pt x="0" y="420"/>
                  </a:lnTo>
                  <a:lnTo>
                    <a:pt x="2" y="427"/>
                  </a:lnTo>
                  <a:lnTo>
                    <a:pt x="2" y="435"/>
                  </a:lnTo>
                  <a:lnTo>
                    <a:pt x="5" y="442"/>
                  </a:lnTo>
                  <a:lnTo>
                    <a:pt x="5" y="448"/>
                  </a:lnTo>
                  <a:lnTo>
                    <a:pt x="7" y="456"/>
                  </a:lnTo>
                  <a:lnTo>
                    <a:pt x="9" y="463"/>
                  </a:lnTo>
                  <a:lnTo>
                    <a:pt x="11" y="471"/>
                  </a:lnTo>
                  <a:lnTo>
                    <a:pt x="13" y="477"/>
                  </a:lnTo>
                  <a:lnTo>
                    <a:pt x="15" y="484"/>
                  </a:lnTo>
                  <a:lnTo>
                    <a:pt x="19" y="490"/>
                  </a:lnTo>
                  <a:lnTo>
                    <a:pt x="22" y="497"/>
                  </a:lnTo>
                  <a:lnTo>
                    <a:pt x="24" y="503"/>
                  </a:lnTo>
                  <a:lnTo>
                    <a:pt x="26" y="509"/>
                  </a:lnTo>
                  <a:lnTo>
                    <a:pt x="28" y="516"/>
                  </a:lnTo>
                  <a:lnTo>
                    <a:pt x="34" y="522"/>
                  </a:lnTo>
                  <a:lnTo>
                    <a:pt x="36" y="528"/>
                  </a:lnTo>
                  <a:lnTo>
                    <a:pt x="40" y="535"/>
                  </a:lnTo>
                  <a:lnTo>
                    <a:pt x="43" y="541"/>
                  </a:lnTo>
                  <a:lnTo>
                    <a:pt x="47" y="547"/>
                  </a:lnTo>
                  <a:lnTo>
                    <a:pt x="51" y="553"/>
                  </a:lnTo>
                  <a:lnTo>
                    <a:pt x="57" y="558"/>
                  </a:lnTo>
                  <a:lnTo>
                    <a:pt x="60" y="564"/>
                  </a:lnTo>
                  <a:lnTo>
                    <a:pt x="64" y="570"/>
                  </a:lnTo>
                  <a:lnTo>
                    <a:pt x="68" y="575"/>
                  </a:lnTo>
                  <a:lnTo>
                    <a:pt x="74" y="579"/>
                  </a:lnTo>
                  <a:lnTo>
                    <a:pt x="78" y="585"/>
                  </a:lnTo>
                  <a:lnTo>
                    <a:pt x="83" y="591"/>
                  </a:lnTo>
                  <a:lnTo>
                    <a:pt x="87" y="594"/>
                  </a:lnTo>
                  <a:lnTo>
                    <a:pt x="93" y="600"/>
                  </a:lnTo>
                  <a:lnTo>
                    <a:pt x="98" y="604"/>
                  </a:lnTo>
                  <a:lnTo>
                    <a:pt x="104" y="610"/>
                  </a:lnTo>
                  <a:lnTo>
                    <a:pt x="110" y="613"/>
                  </a:lnTo>
                  <a:lnTo>
                    <a:pt x="114" y="617"/>
                  </a:lnTo>
                  <a:lnTo>
                    <a:pt x="119" y="621"/>
                  </a:lnTo>
                  <a:lnTo>
                    <a:pt x="127" y="627"/>
                  </a:lnTo>
                  <a:lnTo>
                    <a:pt x="131" y="629"/>
                  </a:lnTo>
                  <a:lnTo>
                    <a:pt x="138" y="632"/>
                  </a:lnTo>
                  <a:lnTo>
                    <a:pt x="144" y="636"/>
                  </a:lnTo>
                  <a:lnTo>
                    <a:pt x="150" y="640"/>
                  </a:lnTo>
                  <a:lnTo>
                    <a:pt x="155" y="642"/>
                  </a:lnTo>
                  <a:lnTo>
                    <a:pt x="163" y="646"/>
                  </a:lnTo>
                  <a:lnTo>
                    <a:pt x="169" y="649"/>
                  </a:lnTo>
                  <a:lnTo>
                    <a:pt x="176" y="653"/>
                  </a:lnTo>
                  <a:lnTo>
                    <a:pt x="182" y="655"/>
                  </a:lnTo>
                  <a:lnTo>
                    <a:pt x="188" y="657"/>
                  </a:lnTo>
                  <a:lnTo>
                    <a:pt x="195" y="659"/>
                  </a:lnTo>
                  <a:lnTo>
                    <a:pt x="203" y="663"/>
                  </a:lnTo>
                  <a:lnTo>
                    <a:pt x="209" y="665"/>
                  </a:lnTo>
                  <a:lnTo>
                    <a:pt x="216" y="667"/>
                  </a:lnTo>
                  <a:lnTo>
                    <a:pt x="224" y="668"/>
                  </a:lnTo>
                  <a:lnTo>
                    <a:pt x="231" y="670"/>
                  </a:lnTo>
                  <a:lnTo>
                    <a:pt x="237" y="670"/>
                  </a:lnTo>
                  <a:lnTo>
                    <a:pt x="245" y="672"/>
                  </a:lnTo>
                  <a:lnTo>
                    <a:pt x="252" y="674"/>
                  </a:lnTo>
                  <a:lnTo>
                    <a:pt x="260" y="674"/>
                  </a:lnTo>
                  <a:lnTo>
                    <a:pt x="268" y="676"/>
                  </a:lnTo>
                  <a:lnTo>
                    <a:pt x="275" y="676"/>
                  </a:lnTo>
                  <a:lnTo>
                    <a:pt x="283" y="676"/>
                  </a:lnTo>
                  <a:lnTo>
                    <a:pt x="290" y="676"/>
                  </a:lnTo>
                  <a:close/>
                </a:path>
              </a:pathLst>
            </a:custGeom>
            <a:solidFill>
              <a:srgbClr val="CCA6FF"/>
            </a:solidFill>
            <a:ln w="9525">
              <a:noFill/>
              <a:round/>
              <a:headEnd/>
              <a:tailEnd/>
            </a:ln>
          </p:spPr>
          <p:txBody>
            <a:bodyPr wrap="none" anchor="ctr">
              <a:prstTxWarp prst="textNoShape">
                <a:avLst/>
              </a:prstTxWarp>
            </a:bodyPr>
            <a:lstStyle/>
            <a:p>
              <a:endParaRPr lang="en-US"/>
            </a:p>
          </p:txBody>
        </p:sp>
        <p:sp>
          <p:nvSpPr>
            <p:cNvPr id="35871" name="AutoShape 4"/>
            <p:cNvSpPr>
              <a:spLocks noChangeArrowheads="1"/>
            </p:cNvSpPr>
            <p:nvPr/>
          </p:nvSpPr>
          <p:spPr bwMode="auto">
            <a:xfrm>
              <a:off x="904" y="1341"/>
              <a:ext cx="181" cy="176"/>
            </a:xfrm>
            <a:custGeom>
              <a:avLst/>
              <a:gdLst>
                <a:gd name="T0" fmla="*/ 0 w 658"/>
                <a:gd name="T1" fmla="*/ 0 h 635"/>
                <a:gd name="T2" fmla="*/ 0 w 658"/>
                <a:gd name="T3" fmla="*/ 0 h 635"/>
                <a:gd name="T4" fmla="*/ 0 w 658"/>
                <a:gd name="T5" fmla="*/ 0 h 635"/>
                <a:gd name="T6" fmla="*/ 0 w 658"/>
                <a:gd name="T7" fmla="*/ 0 h 635"/>
                <a:gd name="T8" fmla="*/ 0 w 658"/>
                <a:gd name="T9" fmla="*/ 0 h 635"/>
                <a:gd name="T10" fmla="*/ 0 w 658"/>
                <a:gd name="T11" fmla="*/ 0 h 635"/>
                <a:gd name="T12" fmla="*/ 0 w 658"/>
                <a:gd name="T13" fmla="*/ 0 h 635"/>
                <a:gd name="T14" fmla="*/ 0 w 658"/>
                <a:gd name="T15" fmla="*/ 0 h 635"/>
                <a:gd name="T16" fmla="*/ 0 w 658"/>
                <a:gd name="T17" fmla="*/ 0 h 635"/>
                <a:gd name="T18" fmla="*/ 0 w 658"/>
                <a:gd name="T19" fmla="*/ 0 h 635"/>
                <a:gd name="T20" fmla="*/ 0 w 658"/>
                <a:gd name="T21" fmla="*/ 0 h 635"/>
                <a:gd name="T22" fmla="*/ 0 w 658"/>
                <a:gd name="T23" fmla="*/ 0 h 635"/>
                <a:gd name="T24" fmla="*/ 0 w 658"/>
                <a:gd name="T25" fmla="*/ 0 h 635"/>
                <a:gd name="T26" fmla="*/ 0 w 658"/>
                <a:gd name="T27" fmla="*/ 0 h 635"/>
                <a:gd name="T28" fmla="*/ 0 w 658"/>
                <a:gd name="T29" fmla="*/ 0 h 635"/>
                <a:gd name="T30" fmla="*/ 0 w 658"/>
                <a:gd name="T31" fmla="*/ 0 h 635"/>
                <a:gd name="T32" fmla="*/ 0 w 658"/>
                <a:gd name="T33" fmla="*/ 0 h 635"/>
                <a:gd name="T34" fmla="*/ 0 w 658"/>
                <a:gd name="T35" fmla="*/ 0 h 635"/>
                <a:gd name="T36" fmla="*/ 0 w 658"/>
                <a:gd name="T37" fmla="*/ 0 h 635"/>
                <a:gd name="T38" fmla="*/ 0 w 658"/>
                <a:gd name="T39" fmla="*/ 0 h 635"/>
                <a:gd name="T40" fmla="*/ 0 w 658"/>
                <a:gd name="T41" fmla="*/ 0 h 635"/>
                <a:gd name="T42" fmla="*/ 0 w 658"/>
                <a:gd name="T43" fmla="*/ 0 h 635"/>
                <a:gd name="T44" fmla="*/ 0 w 658"/>
                <a:gd name="T45" fmla="*/ 0 h 635"/>
                <a:gd name="T46" fmla="*/ 0 w 658"/>
                <a:gd name="T47" fmla="*/ 0 h 635"/>
                <a:gd name="T48" fmla="*/ 0 w 658"/>
                <a:gd name="T49" fmla="*/ 0 h 635"/>
                <a:gd name="T50" fmla="*/ 0 w 658"/>
                <a:gd name="T51" fmla="*/ 0 h 635"/>
                <a:gd name="T52" fmla="*/ 0 w 658"/>
                <a:gd name="T53" fmla="*/ 0 h 635"/>
                <a:gd name="T54" fmla="*/ 0 w 658"/>
                <a:gd name="T55" fmla="*/ 0 h 635"/>
                <a:gd name="T56" fmla="*/ 0 w 658"/>
                <a:gd name="T57" fmla="*/ 0 h 635"/>
                <a:gd name="T58" fmla="*/ 0 w 658"/>
                <a:gd name="T59" fmla="*/ 0 h 635"/>
                <a:gd name="T60" fmla="*/ 0 w 658"/>
                <a:gd name="T61" fmla="*/ 0 h 635"/>
                <a:gd name="T62" fmla="*/ 0 w 658"/>
                <a:gd name="T63" fmla="*/ 0 h 635"/>
                <a:gd name="T64" fmla="*/ 0 w 658"/>
                <a:gd name="T65" fmla="*/ 0 h 635"/>
                <a:gd name="T66" fmla="*/ 0 w 658"/>
                <a:gd name="T67" fmla="*/ 0 h 635"/>
                <a:gd name="T68" fmla="*/ 0 w 658"/>
                <a:gd name="T69" fmla="*/ 0 h 635"/>
                <a:gd name="T70" fmla="*/ 0 w 658"/>
                <a:gd name="T71" fmla="*/ 0 h 635"/>
                <a:gd name="T72" fmla="*/ 0 w 658"/>
                <a:gd name="T73" fmla="*/ 0 h 635"/>
                <a:gd name="T74" fmla="*/ 0 w 658"/>
                <a:gd name="T75" fmla="*/ 0 h 635"/>
                <a:gd name="T76" fmla="*/ 0 w 658"/>
                <a:gd name="T77" fmla="*/ 0 h 635"/>
                <a:gd name="T78" fmla="*/ 0 w 658"/>
                <a:gd name="T79" fmla="*/ 0 h 635"/>
                <a:gd name="T80" fmla="*/ 0 w 658"/>
                <a:gd name="T81" fmla="*/ 0 h 635"/>
                <a:gd name="T82" fmla="*/ 0 w 658"/>
                <a:gd name="T83" fmla="*/ 0 h 635"/>
                <a:gd name="T84" fmla="*/ 0 w 658"/>
                <a:gd name="T85" fmla="*/ 0 h 635"/>
                <a:gd name="T86" fmla="*/ 0 w 658"/>
                <a:gd name="T87" fmla="*/ 0 h 635"/>
                <a:gd name="T88" fmla="*/ 0 w 658"/>
                <a:gd name="T89" fmla="*/ 0 h 635"/>
                <a:gd name="T90" fmla="*/ 0 w 658"/>
                <a:gd name="T91" fmla="*/ 0 h 635"/>
                <a:gd name="T92" fmla="*/ 0 w 658"/>
                <a:gd name="T93" fmla="*/ 0 h 635"/>
                <a:gd name="T94" fmla="*/ 0 w 658"/>
                <a:gd name="T95" fmla="*/ 0 h 635"/>
                <a:gd name="T96" fmla="*/ 0 w 658"/>
                <a:gd name="T97" fmla="*/ 0 h 635"/>
                <a:gd name="T98" fmla="*/ 0 w 658"/>
                <a:gd name="T99" fmla="*/ 0 h 635"/>
                <a:gd name="T100" fmla="*/ 0 w 658"/>
                <a:gd name="T101" fmla="*/ 0 h 6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58"/>
                <a:gd name="T154" fmla="*/ 0 h 635"/>
                <a:gd name="T155" fmla="*/ 658 w 658"/>
                <a:gd name="T156" fmla="*/ 635 h 6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58" h="635">
                  <a:moveTo>
                    <a:pt x="329" y="635"/>
                  </a:moveTo>
                  <a:lnTo>
                    <a:pt x="339" y="633"/>
                  </a:lnTo>
                  <a:lnTo>
                    <a:pt x="346" y="633"/>
                  </a:lnTo>
                  <a:lnTo>
                    <a:pt x="354" y="633"/>
                  </a:lnTo>
                  <a:lnTo>
                    <a:pt x="362" y="633"/>
                  </a:lnTo>
                  <a:lnTo>
                    <a:pt x="371" y="631"/>
                  </a:lnTo>
                  <a:lnTo>
                    <a:pt x="379" y="629"/>
                  </a:lnTo>
                  <a:lnTo>
                    <a:pt x="386" y="627"/>
                  </a:lnTo>
                  <a:lnTo>
                    <a:pt x="396" y="627"/>
                  </a:lnTo>
                  <a:lnTo>
                    <a:pt x="403" y="625"/>
                  </a:lnTo>
                  <a:lnTo>
                    <a:pt x="411" y="623"/>
                  </a:lnTo>
                  <a:lnTo>
                    <a:pt x="419" y="621"/>
                  </a:lnTo>
                  <a:lnTo>
                    <a:pt x="426" y="619"/>
                  </a:lnTo>
                  <a:lnTo>
                    <a:pt x="434" y="616"/>
                  </a:lnTo>
                  <a:lnTo>
                    <a:pt x="441" y="614"/>
                  </a:lnTo>
                  <a:lnTo>
                    <a:pt x="449" y="612"/>
                  </a:lnTo>
                  <a:lnTo>
                    <a:pt x="457" y="608"/>
                  </a:lnTo>
                  <a:lnTo>
                    <a:pt x="464" y="606"/>
                  </a:lnTo>
                  <a:lnTo>
                    <a:pt x="472" y="602"/>
                  </a:lnTo>
                  <a:lnTo>
                    <a:pt x="477" y="599"/>
                  </a:lnTo>
                  <a:lnTo>
                    <a:pt x="485" y="595"/>
                  </a:lnTo>
                  <a:lnTo>
                    <a:pt x="491" y="591"/>
                  </a:lnTo>
                  <a:lnTo>
                    <a:pt x="498" y="587"/>
                  </a:lnTo>
                  <a:lnTo>
                    <a:pt x="506" y="583"/>
                  </a:lnTo>
                  <a:lnTo>
                    <a:pt x="512" y="580"/>
                  </a:lnTo>
                  <a:lnTo>
                    <a:pt x="519" y="574"/>
                  </a:lnTo>
                  <a:lnTo>
                    <a:pt x="525" y="570"/>
                  </a:lnTo>
                  <a:lnTo>
                    <a:pt x="531" y="566"/>
                  </a:lnTo>
                  <a:lnTo>
                    <a:pt x="538" y="561"/>
                  </a:lnTo>
                  <a:lnTo>
                    <a:pt x="544" y="555"/>
                  </a:lnTo>
                  <a:lnTo>
                    <a:pt x="550" y="551"/>
                  </a:lnTo>
                  <a:lnTo>
                    <a:pt x="555" y="545"/>
                  </a:lnTo>
                  <a:lnTo>
                    <a:pt x="561" y="542"/>
                  </a:lnTo>
                  <a:lnTo>
                    <a:pt x="567" y="536"/>
                  </a:lnTo>
                  <a:lnTo>
                    <a:pt x="572" y="530"/>
                  </a:lnTo>
                  <a:lnTo>
                    <a:pt x="576" y="524"/>
                  </a:lnTo>
                  <a:lnTo>
                    <a:pt x="582" y="519"/>
                  </a:lnTo>
                  <a:lnTo>
                    <a:pt x="588" y="513"/>
                  </a:lnTo>
                  <a:lnTo>
                    <a:pt x="591" y="505"/>
                  </a:lnTo>
                  <a:lnTo>
                    <a:pt x="597" y="500"/>
                  </a:lnTo>
                  <a:lnTo>
                    <a:pt x="601" y="494"/>
                  </a:lnTo>
                  <a:lnTo>
                    <a:pt x="607" y="486"/>
                  </a:lnTo>
                  <a:lnTo>
                    <a:pt x="610" y="481"/>
                  </a:lnTo>
                  <a:lnTo>
                    <a:pt x="614" y="473"/>
                  </a:lnTo>
                  <a:lnTo>
                    <a:pt x="618" y="467"/>
                  </a:lnTo>
                  <a:lnTo>
                    <a:pt x="622" y="460"/>
                  </a:lnTo>
                  <a:lnTo>
                    <a:pt x="626" y="454"/>
                  </a:lnTo>
                  <a:lnTo>
                    <a:pt x="628" y="447"/>
                  </a:lnTo>
                  <a:lnTo>
                    <a:pt x="633" y="441"/>
                  </a:lnTo>
                  <a:lnTo>
                    <a:pt x="635" y="433"/>
                  </a:lnTo>
                  <a:lnTo>
                    <a:pt x="637" y="426"/>
                  </a:lnTo>
                  <a:lnTo>
                    <a:pt x="641" y="418"/>
                  </a:lnTo>
                  <a:lnTo>
                    <a:pt x="643" y="410"/>
                  </a:lnTo>
                  <a:lnTo>
                    <a:pt x="645" y="403"/>
                  </a:lnTo>
                  <a:lnTo>
                    <a:pt x="647" y="395"/>
                  </a:lnTo>
                  <a:lnTo>
                    <a:pt x="648" y="388"/>
                  </a:lnTo>
                  <a:lnTo>
                    <a:pt x="652" y="380"/>
                  </a:lnTo>
                  <a:lnTo>
                    <a:pt x="652" y="372"/>
                  </a:lnTo>
                  <a:lnTo>
                    <a:pt x="654" y="365"/>
                  </a:lnTo>
                  <a:lnTo>
                    <a:pt x="654" y="357"/>
                  </a:lnTo>
                  <a:lnTo>
                    <a:pt x="656" y="350"/>
                  </a:lnTo>
                  <a:lnTo>
                    <a:pt x="658" y="342"/>
                  </a:lnTo>
                  <a:lnTo>
                    <a:pt x="658" y="333"/>
                  </a:lnTo>
                  <a:lnTo>
                    <a:pt x="658" y="325"/>
                  </a:lnTo>
                  <a:lnTo>
                    <a:pt x="658" y="317"/>
                  </a:lnTo>
                  <a:lnTo>
                    <a:pt x="658" y="310"/>
                  </a:lnTo>
                  <a:lnTo>
                    <a:pt x="658" y="300"/>
                  </a:lnTo>
                  <a:lnTo>
                    <a:pt x="658" y="293"/>
                  </a:lnTo>
                  <a:lnTo>
                    <a:pt x="656" y="285"/>
                  </a:lnTo>
                  <a:lnTo>
                    <a:pt x="654" y="276"/>
                  </a:lnTo>
                  <a:lnTo>
                    <a:pt x="654" y="268"/>
                  </a:lnTo>
                  <a:lnTo>
                    <a:pt x="652" y="260"/>
                  </a:lnTo>
                  <a:lnTo>
                    <a:pt x="652" y="253"/>
                  </a:lnTo>
                  <a:lnTo>
                    <a:pt x="648" y="245"/>
                  </a:lnTo>
                  <a:lnTo>
                    <a:pt x="647" y="238"/>
                  </a:lnTo>
                  <a:lnTo>
                    <a:pt x="645" y="230"/>
                  </a:lnTo>
                  <a:lnTo>
                    <a:pt x="643" y="222"/>
                  </a:lnTo>
                  <a:lnTo>
                    <a:pt x="641" y="215"/>
                  </a:lnTo>
                  <a:lnTo>
                    <a:pt x="637" y="207"/>
                  </a:lnTo>
                  <a:lnTo>
                    <a:pt x="635" y="200"/>
                  </a:lnTo>
                  <a:lnTo>
                    <a:pt x="633" y="194"/>
                  </a:lnTo>
                  <a:lnTo>
                    <a:pt x="628" y="186"/>
                  </a:lnTo>
                  <a:lnTo>
                    <a:pt x="626" y="179"/>
                  </a:lnTo>
                  <a:lnTo>
                    <a:pt x="622" y="171"/>
                  </a:lnTo>
                  <a:lnTo>
                    <a:pt x="618" y="165"/>
                  </a:lnTo>
                  <a:lnTo>
                    <a:pt x="614" y="160"/>
                  </a:lnTo>
                  <a:lnTo>
                    <a:pt x="610" y="152"/>
                  </a:lnTo>
                  <a:lnTo>
                    <a:pt x="607" y="146"/>
                  </a:lnTo>
                  <a:lnTo>
                    <a:pt x="601" y="139"/>
                  </a:lnTo>
                  <a:lnTo>
                    <a:pt x="597" y="133"/>
                  </a:lnTo>
                  <a:lnTo>
                    <a:pt x="591" y="127"/>
                  </a:lnTo>
                  <a:lnTo>
                    <a:pt x="588" y="122"/>
                  </a:lnTo>
                  <a:lnTo>
                    <a:pt x="582" y="116"/>
                  </a:lnTo>
                  <a:lnTo>
                    <a:pt x="576" y="108"/>
                  </a:lnTo>
                  <a:lnTo>
                    <a:pt x="572" y="103"/>
                  </a:lnTo>
                  <a:lnTo>
                    <a:pt x="567" y="99"/>
                  </a:lnTo>
                  <a:lnTo>
                    <a:pt x="561" y="93"/>
                  </a:lnTo>
                  <a:lnTo>
                    <a:pt x="555" y="87"/>
                  </a:lnTo>
                  <a:lnTo>
                    <a:pt x="550" y="82"/>
                  </a:lnTo>
                  <a:lnTo>
                    <a:pt x="544" y="76"/>
                  </a:lnTo>
                  <a:lnTo>
                    <a:pt x="538" y="72"/>
                  </a:lnTo>
                  <a:lnTo>
                    <a:pt x="531" y="67"/>
                  </a:lnTo>
                  <a:lnTo>
                    <a:pt x="525" y="63"/>
                  </a:lnTo>
                  <a:lnTo>
                    <a:pt x="519" y="59"/>
                  </a:lnTo>
                  <a:lnTo>
                    <a:pt x="512" y="55"/>
                  </a:lnTo>
                  <a:lnTo>
                    <a:pt x="506" y="49"/>
                  </a:lnTo>
                  <a:lnTo>
                    <a:pt x="498" y="46"/>
                  </a:lnTo>
                  <a:lnTo>
                    <a:pt x="491" y="42"/>
                  </a:lnTo>
                  <a:lnTo>
                    <a:pt x="485" y="38"/>
                  </a:lnTo>
                  <a:lnTo>
                    <a:pt x="477" y="34"/>
                  </a:lnTo>
                  <a:lnTo>
                    <a:pt x="472" y="30"/>
                  </a:lnTo>
                  <a:lnTo>
                    <a:pt x="464" y="29"/>
                  </a:lnTo>
                  <a:lnTo>
                    <a:pt x="457" y="25"/>
                  </a:lnTo>
                  <a:lnTo>
                    <a:pt x="449" y="21"/>
                  </a:lnTo>
                  <a:lnTo>
                    <a:pt x="441" y="19"/>
                  </a:lnTo>
                  <a:lnTo>
                    <a:pt x="434" y="15"/>
                  </a:lnTo>
                  <a:lnTo>
                    <a:pt x="426" y="13"/>
                  </a:lnTo>
                  <a:lnTo>
                    <a:pt x="419" y="11"/>
                  </a:lnTo>
                  <a:lnTo>
                    <a:pt x="411" y="10"/>
                  </a:lnTo>
                  <a:lnTo>
                    <a:pt x="403" y="8"/>
                  </a:lnTo>
                  <a:lnTo>
                    <a:pt x="396" y="6"/>
                  </a:lnTo>
                  <a:lnTo>
                    <a:pt x="386" y="4"/>
                  </a:lnTo>
                  <a:lnTo>
                    <a:pt x="379" y="4"/>
                  </a:lnTo>
                  <a:lnTo>
                    <a:pt x="371" y="2"/>
                  </a:lnTo>
                  <a:lnTo>
                    <a:pt x="362" y="2"/>
                  </a:lnTo>
                  <a:lnTo>
                    <a:pt x="354" y="0"/>
                  </a:lnTo>
                  <a:lnTo>
                    <a:pt x="346" y="0"/>
                  </a:lnTo>
                  <a:lnTo>
                    <a:pt x="339" y="0"/>
                  </a:lnTo>
                  <a:lnTo>
                    <a:pt x="329" y="0"/>
                  </a:lnTo>
                  <a:lnTo>
                    <a:pt x="322" y="0"/>
                  </a:lnTo>
                  <a:lnTo>
                    <a:pt x="312" y="0"/>
                  </a:lnTo>
                  <a:lnTo>
                    <a:pt x="305" y="0"/>
                  </a:lnTo>
                  <a:lnTo>
                    <a:pt x="295" y="2"/>
                  </a:lnTo>
                  <a:lnTo>
                    <a:pt x="287" y="2"/>
                  </a:lnTo>
                  <a:lnTo>
                    <a:pt x="280" y="4"/>
                  </a:lnTo>
                  <a:lnTo>
                    <a:pt x="270" y="4"/>
                  </a:lnTo>
                  <a:lnTo>
                    <a:pt x="263" y="6"/>
                  </a:lnTo>
                  <a:lnTo>
                    <a:pt x="255" y="8"/>
                  </a:lnTo>
                  <a:lnTo>
                    <a:pt x="246" y="10"/>
                  </a:lnTo>
                  <a:lnTo>
                    <a:pt x="238" y="11"/>
                  </a:lnTo>
                  <a:lnTo>
                    <a:pt x="232" y="13"/>
                  </a:lnTo>
                  <a:lnTo>
                    <a:pt x="223" y="15"/>
                  </a:lnTo>
                  <a:lnTo>
                    <a:pt x="215" y="19"/>
                  </a:lnTo>
                  <a:lnTo>
                    <a:pt x="208" y="21"/>
                  </a:lnTo>
                  <a:lnTo>
                    <a:pt x="202" y="25"/>
                  </a:lnTo>
                  <a:lnTo>
                    <a:pt x="192" y="29"/>
                  </a:lnTo>
                  <a:lnTo>
                    <a:pt x="187" y="30"/>
                  </a:lnTo>
                  <a:lnTo>
                    <a:pt x="179" y="34"/>
                  </a:lnTo>
                  <a:lnTo>
                    <a:pt x="171" y="38"/>
                  </a:lnTo>
                  <a:lnTo>
                    <a:pt x="164" y="42"/>
                  </a:lnTo>
                  <a:lnTo>
                    <a:pt x="158" y="46"/>
                  </a:lnTo>
                  <a:lnTo>
                    <a:pt x="151" y="49"/>
                  </a:lnTo>
                  <a:lnTo>
                    <a:pt x="145" y="55"/>
                  </a:lnTo>
                  <a:lnTo>
                    <a:pt x="137" y="59"/>
                  </a:lnTo>
                  <a:lnTo>
                    <a:pt x="132" y="63"/>
                  </a:lnTo>
                  <a:lnTo>
                    <a:pt x="126" y="67"/>
                  </a:lnTo>
                  <a:lnTo>
                    <a:pt x="120" y="72"/>
                  </a:lnTo>
                  <a:lnTo>
                    <a:pt x="113" y="76"/>
                  </a:lnTo>
                  <a:lnTo>
                    <a:pt x="107" y="82"/>
                  </a:lnTo>
                  <a:lnTo>
                    <a:pt x="101" y="87"/>
                  </a:lnTo>
                  <a:lnTo>
                    <a:pt x="97" y="93"/>
                  </a:lnTo>
                  <a:lnTo>
                    <a:pt x="90" y="99"/>
                  </a:lnTo>
                  <a:lnTo>
                    <a:pt x="84" y="103"/>
                  </a:lnTo>
                  <a:lnTo>
                    <a:pt x="80" y="108"/>
                  </a:lnTo>
                  <a:lnTo>
                    <a:pt x="75" y="116"/>
                  </a:lnTo>
                  <a:lnTo>
                    <a:pt x="69" y="122"/>
                  </a:lnTo>
                  <a:lnTo>
                    <a:pt x="65" y="127"/>
                  </a:lnTo>
                  <a:lnTo>
                    <a:pt x="59" y="133"/>
                  </a:lnTo>
                  <a:lnTo>
                    <a:pt x="56" y="139"/>
                  </a:lnTo>
                  <a:lnTo>
                    <a:pt x="50" y="146"/>
                  </a:lnTo>
                  <a:lnTo>
                    <a:pt x="46" y="152"/>
                  </a:lnTo>
                  <a:lnTo>
                    <a:pt x="42" y="160"/>
                  </a:lnTo>
                  <a:lnTo>
                    <a:pt x="38" y="165"/>
                  </a:lnTo>
                  <a:lnTo>
                    <a:pt x="35" y="171"/>
                  </a:lnTo>
                  <a:lnTo>
                    <a:pt x="31" y="179"/>
                  </a:lnTo>
                  <a:lnTo>
                    <a:pt x="29" y="186"/>
                  </a:lnTo>
                  <a:lnTo>
                    <a:pt x="25" y="194"/>
                  </a:lnTo>
                  <a:lnTo>
                    <a:pt x="21" y="200"/>
                  </a:lnTo>
                  <a:lnTo>
                    <a:pt x="19" y="207"/>
                  </a:lnTo>
                  <a:lnTo>
                    <a:pt x="16" y="215"/>
                  </a:lnTo>
                  <a:lnTo>
                    <a:pt x="14" y="222"/>
                  </a:lnTo>
                  <a:lnTo>
                    <a:pt x="12" y="230"/>
                  </a:lnTo>
                  <a:lnTo>
                    <a:pt x="10" y="238"/>
                  </a:lnTo>
                  <a:lnTo>
                    <a:pt x="8" y="245"/>
                  </a:lnTo>
                  <a:lnTo>
                    <a:pt x="6" y="253"/>
                  </a:lnTo>
                  <a:lnTo>
                    <a:pt x="4" y="260"/>
                  </a:lnTo>
                  <a:lnTo>
                    <a:pt x="2" y="268"/>
                  </a:lnTo>
                  <a:lnTo>
                    <a:pt x="2" y="276"/>
                  </a:lnTo>
                  <a:lnTo>
                    <a:pt x="2" y="285"/>
                  </a:lnTo>
                  <a:lnTo>
                    <a:pt x="0" y="293"/>
                  </a:lnTo>
                  <a:lnTo>
                    <a:pt x="0" y="300"/>
                  </a:lnTo>
                  <a:lnTo>
                    <a:pt x="0" y="310"/>
                  </a:lnTo>
                  <a:lnTo>
                    <a:pt x="0" y="317"/>
                  </a:lnTo>
                  <a:lnTo>
                    <a:pt x="0" y="325"/>
                  </a:lnTo>
                  <a:lnTo>
                    <a:pt x="0" y="333"/>
                  </a:lnTo>
                  <a:lnTo>
                    <a:pt x="0" y="342"/>
                  </a:lnTo>
                  <a:lnTo>
                    <a:pt x="2" y="350"/>
                  </a:lnTo>
                  <a:lnTo>
                    <a:pt x="2" y="357"/>
                  </a:lnTo>
                  <a:lnTo>
                    <a:pt x="2" y="365"/>
                  </a:lnTo>
                  <a:lnTo>
                    <a:pt x="4" y="372"/>
                  </a:lnTo>
                  <a:lnTo>
                    <a:pt x="6" y="380"/>
                  </a:lnTo>
                  <a:lnTo>
                    <a:pt x="8" y="388"/>
                  </a:lnTo>
                  <a:lnTo>
                    <a:pt x="10" y="395"/>
                  </a:lnTo>
                  <a:lnTo>
                    <a:pt x="12" y="403"/>
                  </a:lnTo>
                  <a:lnTo>
                    <a:pt x="14" y="410"/>
                  </a:lnTo>
                  <a:lnTo>
                    <a:pt x="16" y="418"/>
                  </a:lnTo>
                  <a:lnTo>
                    <a:pt x="19" y="426"/>
                  </a:lnTo>
                  <a:lnTo>
                    <a:pt x="21" y="433"/>
                  </a:lnTo>
                  <a:lnTo>
                    <a:pt x="25" y="441"/>
                  </a:lnTo>
                  <a:lnTo>
                    <a:pt x="29" y="447"/>
                  </a:lnTo>
                  <a:lnTo>
                    <a:pt x="31" y="454"/>
                  </a:lnTo>
                  <a:lnTo>
                    <a:pt x="35" y="460"/>
                  </a:lnTo>
                  <a:lnTo>
                    <a:pt x="38" y="467"/>
                  </a:lnTo>
                  <a:lnTo>
                    <a:pt x="42" y="473"/>
                  </a:lnTo>
                  <a:lnTo>
                    <a:pt x="46" y="481"/>
                  </a:lnTo>
                  <a:lnTo>
                    <a:pt x="50" y="486"/>
                  </a:lnTo>
                  <a:lnTo>
                    <a:pt x="56" y="494"/>
                  </a:lnTo>
                  <a:lnTo>
                    <a:pt x="59" y="500"/>
                  </a:lnTo>
                  <a:lnTo>
                    <a:pt x="65" y="505"/>
                  </a:lnTo>
                  <a:lnTo>
                    <a:pt x="69" y="513"/>
                  </a:lnTo>
                  <a:lnTo>
                    <a:pt x="75" y="519"/>
                  </a:lnTo>
                  <a:lnTo>
                    <a:pt x="80" y="524"/>
                  </a:lnTo>
                  <a:lnTo>
                    <a:pt x="84" y="530"/>
                  </a:lnTo>
                  <a:lnTo>
                    <a:pt x="90" y="536"/>
                  </a:lnTo>
                  <a:lnTo>
                    <a:pt x="97" y="542"/>
                  </a:lnTo>
                  <a:lnTo>
                    <a:pt x="101" y="545"/>
                  </a:lnTo>
                  <a:lnTo>
                    <a:pt x="107" y="551"/>
                  </a:lnTo>
                  <a:lnTo>
                    <a:pt x="113" y="555"/>
                  </a:lnTo>
                  <a:lnTo>
                    <a:pt x="120" y="561"/>
                  </a:lnTo>
                  <a:lnTo>
                    <a:pt x="126" y="566"/>
                  </a:lnTo>
                  <a:lnTo>
                    <a:pt x="132" y="570"/>
                  </a:lnTo>
                  <a:lnTo>
                    <a:pt x="137" y="574"/>
                  </a:lnTo>
                  <a:lnTo>
                    <a:pt x="145" y="580"/>
                  </a:lnTo>
                  <a:lnTo>
                    <a:pt x="151" y="583"/>
                  </a:lnTo>
                  <a:lnTo>
                    <a:pt x="158" y="587"/>
                  </a:lnTo>
                  <a:lnTo>
                    <a:pt x="164" y="591"/>
                  </a:lnTo>
                  <a:lnTo>
                    <a:pt x="171" y="595"/>
                  </a:lnTo>
                  <a:lnTo>
                    <a:pt x="179" y="599"/>
                  </a:lnTo>
                  <a:lnTo>
                    <a:pt x="187" y="602"/>
                  </a:lnTo>
                  <a:lnTo>
                    <a:pt x="192" y="606"/>
                  </a:lnTo>
                  <a:lnTo>
                    <a:pt x="202" y="608"/>
                  </a:lnTo>
                  <a:lnTo>
                    <a:pt x="208" y="612"/>
                  </a:lnTo>
                  <a:lnTo>
                    <a:pt x="215" y="614"/>
                  </a:lnTo>
                  <a:lnTo>
                    <a:pt x="223" y="616"/>
                  </a:lnTo>
                  <a:lnTo>
                    <a:pt x="232" y="619"/>
                  </a:lnTo>
                  <a:lnTo>
                    <a:pt x="238" y="621"/>
                  </a:lnTo>
                  <a:lnTo>
                    <a:pt x="246" y="623"/>
                  </a:lnTo>
                  <a:lnTo>
                    <a:pt x="255" y="625"/>
                  </a:lnTo>
                  <a:lnTo>
                    <a:pt x="263" y="627"/>
                  </a:lnTo>
                  <a:lnTo>
                    <a:pt x="270" y="627"/>
                  </a:lnTo>
                  <a:lnTo>
                    <a:pt x="280" y="629"/>
                  </a:lnTo>
                  <a:lnTo>
                    <a:pt x="287" y="631"/>
                  </a:lnTo>
                  <a:lnTo>
                    <a:pt x="295" y="633"/>
                  </a:lnTo>
                  <a:lnTo>
                    <a:pt x="305" y="633"/>
                  </a:lnTo>
                  <a:lnTo>
                    <a:pt x="312" y="633"/>
                  </a:lnTo>
                  <a:lnTo>
                    <a:pt x="322" y="633"/>
                  </a:lnTo>
                  <a:lnTo>
                    <a:pt x="329" y="635"/>
                  </a:lnTo>
                  <a:close/>
                </a:path>
              </a:pathLst>
            </a:custGeom>
            <a:solidFill>
              <a:srgbClr val="FAC9B0"/>
            </a:solidFill>
            <a:ln w="9525">
              <a:noFill/>
              <a:round/>
              <a:headEnd/>
              <a:tailEnd/>
            </a:ln>
          </p:spPr>
          <p:txBody>
            <a:bodyPr wrap="none" anchor="ctr">
              <a:prstTxWarp prst="textNoShape">
                <a:avLst/>
              </a:prstTxWarp>
            </a:bodyPr>
            <a:lstStyle/>
            <a:p>
              <a:endParaRPr lang="en-US"/>
            </a:p>
          </p:txBody>
        </p:sp>
        <p:sp>
          <p:nvSpPr>
            <p:cNvPr id="35872" name="AutoShape 5"/>
            <p:cNvSpPr>
              <a:spLocks noChangeArrowheads="1"/>
            </p:cNvSpPr>
            <p:nvPr/>
          </p:nvSpPr>
          <p:spPr bwMode="auto">
            <a:xfrm>
              <a:off x="905" y="1341"/>
              <a:ext cx="89" cy="176"/>
            </a:xfrm>
            <a:custGeom>
              <a:avLst/>
              <a:gdLst>
                <a:gd name="T0" fmla="*/ 0 w 325"/>
                <a:gd name="T1" fmla="*/ 0 h 635"/>
                <a:gd name="T2" fmla="*/ 0 w 325"/>
                <a:gd name="T3" fmla="*/ 0 h 635"/>
                <a:gd name="T4" fmla="*/ 0 w 325"/>
                <a:gd name="T5" fmla="*/ 0 h 635"/>
                <a:gd name="T6" fmla="*/ 0 w 325"/>
                <a:gd name="T7" fmla="*/ 0 h 635"/>
                <a:gd name="T8" fmla="*/ 0 w 325"/>
                <a:gd name="T9" fmla="*/ 0 h 635"/>
                <a:gd name="T10" fmla="*/ 0 w 325"/>
                <a:gd name="T11" fmla="*/ 0 h 635"/>
                <a:gd name="T12" fmla="*/ 0 w 325"/>
                <a:gd name="T13" fmla="*/ 0 h 635"/>
                <a:gd name="T14" fmla="*/ 0 w 325"/>
                <a:gd name="T15" fmla="*/ 0 h 635"/>
                <a:gd name="T16" fmla="*/ 0 w 325"/>
                <a:gd name="T17" fmla="*/ 0 h 635"/>
                <a:gd name="T18" fmla="*/ 0 w 325"/>
                <a:gd name="T19" fmla="*/ 0 h 635"/>
                <a:gd name="T20" fmla="*/ 0 w 325"/>
                <a:gd name="T21" fmla="*/ 0 h 635"/>
                <a:gd name="T22" fmla="*/ 0 w 325"/>
                <a:gd name="T23" fmla="*/ 0 h 635"/>
                <a:gd name="T24" fmla="*/ 0 w 325"/>
                <a:gd name="T25" fmla="*/ 0 h 635"/>
                <a:gd name="T26" fmla="*/ 0 w 325"/>
                <a:gd name="T27" fmla="*/ 0 h 635"/>
                <a:gd name="T28" fmla="*/ 0 w 325"/>
                <a:gd name="T29" fmla="*/ 0 h 635"/>
                <a:gd name="T30" fmla="*/ 0 w 325"/>
                <a:gd name="T31" fmla="*/ 0 h 635"/>
                <a:gd name="T32" fmla="*/ 0 w 325"/>
                <a:gd name="T33" fmla="*/ 0 h 635"/>
                <a:gd name="T34" fmla="*/ 0 w 325"/>
                <a:gd name="T35" fmla="*/ 0 h 635"/>
                <a:gd name="T36" fmla="*/ 0 w 325"/>
                <a:gd name="T37" fmla="*/ 0 h 635"/>
                <a:gd name="T38" fmla="*/ 0 w 325"/>
                <a:gd name="T39" fmla="*/ 0 h 635"/>
                <a:gd name="T40" fmla="*/ 0 w 325"/>
                <a:gd name="T41" fmla="*/ 0 h 635"/>
                <a:gd name="T42" fmla="*/ 0 w 325"/>
                <a:gd name="T43" fmla="*/ 0 h 635"/>
                <a:gd name="T44" fmla="*/ 0 w 325"/>
                <a:gd name="T45" fmla="*/ 0 h 635"/>
                <a:gd name="T46" fmla="*/ 0 w 325"/>
                <a:gd name="T47" fmla="*/ 0 h 635"/>
                <a:gd name="T48" fmla="*/ 0 w 325"/>
                <a:gd name="T49" fmla="*/ 0 h 635"/>
                <a:gd name="T50" fmla="*/ 0 w 325"/>
                <a:gd name="T51" fmla="*/ 0 h 635"/>
                <a:gd name="T52" fmla="*/ 0 w 325"/>
                <a:gd name="T53" fmla="*/ 0 h 635"/>
                <a:gd name="T54" fmla="*/ 0 w 325"/>
                <a:gd name="T55" fmla="*/ 0 h 635"/>
                <a:gd name="T56" fmla="*/ 0 w 325"/>
                <a:gd name="T57" fmla="*/ 0 h 635"/>
                <a:gd name="T58" fmla="*/ 0 w 325"/>
                <a:gd name="T59" fmla="*/ 0 h 635"/>
                <a:gd name="T60" fmla="*/ 0 w 325"/>
                <a:gd name="T61" fmla="*/ 0 h 635"/>
                <a:gd name="T62" fmla="*/ 0 w 325"/>
                <a:gd name="T63" fmla="*/ 0 h 635"/>
                <a:gd name="T64" fmla="*/ 0 w 325"/>
                <a:gd name="T65" fmla="*/ 0 h 635"/>
                <a:gd name="T66" fmla="*/ 0 w 325"/>
                <a:gd name="T67" fmla="*/ 0 h 635"/>
                <a:gd name="T68" fmla="*/ 0 w 325"/>
                <a:gd name="T69" fmla="*/ 0 h 635"/>
                <a:gd name="T70" fmla="*/ 0 w 325"/>
                <a:gd name="T71" fmla="*/ 0 h 635"/>
                <a:gd name="T72" fmla="*/ 0 w 325"/>
                <a:gd name="T73" fmla="*/ 0 h 635"/>
                <a:gd name="T74" fmla="*/ 0 w 325"/>
                <a:gd name="T75" fmla="*/ 0 h 635"/>
                <a:gd name="T76" fmla="*/ 0 w 325"/>
                <a:gd name="T77" fmla="*/ 0 h 635"/>
                <a:gd name="T78" fmla="*/ 0 w 325"/>
                <a:gd name="T79" fmla="*/ 0 h 635"/>
                <a:gd name="T80" fmla="*/ 0 w 325"/>
                <a:gd name="T81" fmla="*/ 0 h 635"/>
                <a:gd name="T82" fmla="*/ 0 w 325"/>
                <a:gd name="T83" fmla="*/ 0 h 635"/>
                <a:gd name="T84" fmla="*/ 0 w 325"/>
                <a:gd name="T85" fmla="*/ 0 h 635"/>
                <a:gd name="T86" fmla="*/ 0 w 325"/>
                <a:gd name="T87" fmla="*/ 0 h 635"/>
                <a:gd name="T88" fmla="*/ 0 w 325"/>
                <a:gd name="T89" fmla="*/ 0 h 635"/>
                <a:gd name="T90" fmla="*/ 0 w 325"/>
                <a:gd name="T91" fmla="*/ 0 h 635"/>
                <a:gd name="T92" fmla="*/ 0 w 325"/>
                <a:gd name="T93" fmla="*/ 0 h 635"/>
                <a:gd name="T94" fmla="*/ 0 w 325"/>
                <a:gd name="T95" fmla="*/ 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5"/>
                <a:gd name="T145" fmla="*/ 0 h 635"/>
                <a:gd name="T146" fmla="*/ 325 w 325"/>
                <a:gd name="T147" fmla="*/ 635 h 6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5" h="635">
                  <a:moveTo>
                    <a:pt x="325" y="0"/>
                  </a:moveTo>
                  <a:lnTo>
                    <a:pt x="325" y="6"/>
                  </a:lnTo>
                  <a:lnTo>
                    <a:pt x="325" y="11"/>
                  </a:lnTo>
                  <a:lnTo>
                    <a:pt x="325" y="17"/>
                  </a:lnTo>
                  <a:lnTo>
                    <a:pt x="325" y="23"/>
                  </a:lnTo>
                  <a:lnTo>
                    <a:pt x="325" y="29"/>
                  </a:lnTo>
                  <a:lnTo>
                    <a:pt x="325" y="36"/>
                  </a:lnTo>
                  <a:lnTo>
                    <a:pt x="325" y="42"/>
                  </a:lnTo>
                  <a:lnTo>
                    <a:pt x="325" y="49"/>
                  </a:lnTo>
                  <a:lnTo>
                    <a:pt x="325" y="55"/>
                  </a:lnTo>
                  <a:lnTo>
                    <a:pt x="325" y="63"/>
                  </a:lnTo>
                  <a:lnTo>
                    <a:pt x="325" y="70"/>
                  </a:lnTo>
                  <a:lnTo>
                    <a:pt x="325" y="78"/>
                  </a:lnTo>
                  <a:lnTo>
                    <a:pt x="325" y="86"/>
                  </a:lnTo>
                  <a:lnTo>
                    <a:pt x="325" y="93"/>
                  </a:lnTo>
                  <a:lnTo>
                    <a:pt x="325" y="103"/>
                  </a:lnTo>
                  <a:lnTo>
                    <a:pt x="325" y="110"/>
                  </a:lnTo>
                  <a:lnTo>
                    <a:pt x="325" y="120"/>
                  </a:lnTo>
                  <a:lnTo>
                    <a:pt x="325" y="127"/>
                  </a:lnTo>
                  <a:lnTo>
                    <a:pt x="325" y="135"/>
                  </a:lnTo>
                  <a:lnTo>
                    <a:pt x="325" y="144"/>
                  </a:lnTo>
                  <a:lnTo>
                    <a:pt x="325" y="154"/>
                  </a:lnTo>
                  <a:lnTo>
                    <a:pt x="325" y="163"/>
                  </a:lnTo>
                  <a:lnTo>
                    <a:pt x="325" y="171"/>
                  </a:lnTo>
                  <a:lnTo>
                    <a:pt x="325" y="182"/>
                  </a:lnTo>
                  <a:lnTo>
                    <a:pt x="325" y="190"/>
                  </a:lnTo>
                  <a:lnTo>
                    <a:pt x="325" y="200"/>
                  </a:lnTo>
                  <a:lnTo>
                    <a:pt x="325" y="211"/>
                  </a:lnTo>
                  <a:lnTo>
                    <a:pt x="325" y="220"/>
                  </a:lnTo>
                  <a:lnTo>
                    <a:pt x="325" y="230"/>
                  </a:lnTo>
                  <a:lnTo>
                    <a:pt x="325" y="241"/>
                  </a:lnTo>
                  <a:lnTo>
                    <a:pt x="325" y="251"/>
                  </a:lnTo>
                  <a:lnTo>
                    <a:pt x="325" y="262"/>
                  </a:lnTo>
                  <a:lnTo>
                    <a:pt x="325" y="272"/>
                  </a:lnTo>
                  <a:lnTo>
                    <a:pt x="325" y="283"/>
                  </a:lnTo>
                  <a:lnTo>
                    <a:pt x="325" y="293"/>
                  </a:lnTo>
                  <a:lnTo>
                    <a:pt x="325" y="304"/>
                  </a:lnTo>
                  <a:lnTo>
                    <a:pt x="325" y="314"/>
                  </a:lnTo>
                  <a:lnTo>
                    <a:pt x="325" y="325"/>
                  </a:lnTo>
                  <a:lnTo>
                    <a:pt x="325" y="336"/>
                  </a:lnTo>
                  <a:lnTo>
                    <a:pt x="325" y="348"/>
                  </a:lnTo>
                  <a:lnTo>
                    <a:pt x="325" y="357"/>
                  </a:lnTo>
                  <a:lnTo>
                    <a:pt x="325" y="371"/>
                  </a:lnTo>
                  <a:lnTo>
                    <a:pt x="325" y="380"/>
                  </a:lnTo>
                  <a:lnTo>
                    <a:pt x="325" y="391"/>
                  </a:lnTo>
                  <a:lnTo>
                    <a:pt x="325" y="405"/>
                  </a:lnTo>
                  <a:lnTo>
                    <a:pt x="325" y="416"/>
                  </a:lnTo>
                  <a:lnTo>
                    <a:pt x="325" y="428"/>
                  </a:lnTo>
                  <a:lnTo>
                    <a:pt x="325" y="439"/>
                  </a:lnTo>
                  <a:lnTo>
                    <a:pt x="325" y="450"/>
                  </a:lnTo>
                  <a:lnTo>
                    <a:pt x="325" y="462"/>
                  </a:lnTo>
                  <a:lnTo>
                    <a:pt x="325" y="475"/>
                  </a:lnTo>
                  <a:lnTo>
                    <a:pt x="325" y="486"/>
                  </a:lnTo>
                  <a:lnTo>
                    <a:pt x="325" y="498"/>
                  </a:lnTo>
                  <a:lnTo>
                    <a:pt x="325" y="511"/>
                  </a:lnTo>
                  <a:lnTo>
                    <a:pt x="325" y="523"/>
                  </a:lnTo>
                  <a:lnTo>
                    <a:pt x="325" y="536"/>
                  </a:lnTo>
                  <a:lnTo>
                    <a:pt x="325" y="547"/>
                  </a:lnTo>
                  <a:lnTo>
                    <a:pt x="325" y="561"/>
                  </a:lnTo>
                  <a:lnTo>
                    <a:pt x="325" y="572"/>
                  </a:lnTo>
                  <a:lnTo>
                    <a:pt x="325" y="583"/>
                  </a:lnTo>
                  <a:lnTo>
                    <a:pt x="325" y="597"/>
                  </a:lnTo>
                  <a:lnTo>
                    <a:pt x="325" y="608"/>
                  </a:lnTo>
                  <a:lnTo>
                    <a:pt x="325" y="621"/>
                  </a:lnTo>
                  <a:lnTo>
                    <a:pt x="325" y="635"/>
                  </a:lnTo>
                  <a:lnTo>
                    <a:pt x="316" y="633"/>
                  </a:lnTo>
                  <a:lnTo>
                    <a:pt x="308" y="633"/>
                  </a:lnTo>
                  <a:lnTo>
                    <a:pt x="299" y="633"/>
                  </a:lnTo>
                  <a:lnTo>
                    <a:pt x="291" y="631"/>
                  </a:lnTo>
                  <a:lnTo>
                    <a:pt x="284" y="631"/>
                  </a:lnTo>
                  <a:lnTo>
                    <a:pt x="274" y="629"/>
                  </a:lnTo>
                  <a:lnTo>
                    <a:pt x="266" y="627"/>
                  </a:lnTo>
                  <a:lnTo>
                    <a:pt x="259" y="627"/>
                  </a:lnTo>
                  <a:lnTo>
                    <a:pt x="251" y="625"/>
                  </a:lnTo>
                  <a:lnTo>
                    <a:pt x="242" y="623"/>
                  </a:lnTo>
                  <a:lnTo>
                    <a:pt x="234" y="619"/>
                  </a:lnTo>
                  <a:lnTo>
                    <a:pt x="226" y="618"/>
                  </a:lnTo>
                  <a:lnTo>
                    <a:pt x="219" y="616"/>
                  </a:lnTo>
                  <a:lnTo>
                    <a:pt x="211" y="614"/>
                  </a:lnTo>
                  <a:lnTo>
                    <a:pt x="204" y="610"/>
                  </a:lnTo>
                  <a:lnTo>
                    <a:pt x="198" y="608"/>
                  </a:lnTo>
                  <a:lnTo>
                    <a:pt x="188" y="604"/>
                  </a:lnTo>
                  <a:lnTo>
                    <a:pt x="183" y="600"/>
                  </a:lnTo>
                  <a:lnTo>
                    <a:pt x="175" y="597"/>
                  </a:lnTo>
                  <a:lnTo>
                    <a:pt x="169" y="593"/>
                  </a:lnTo>
                  <a:lnTo>
                    <a:pt x="162" y="589"/>
                  </a:lnTo>
                  <a:lnTo>
                    <a:pt x="154" y="585"/>
                  </a:lnTo>
                  <a:lnTo>
                    <a:pt x="149" y="581"/>
                  </a:lnTo>
                  <a:lnTo>
                    <a:pt x="143" y="578"/>
                  </a:lnTo>
                  <a:lnTo>
                    <a:pt x="135" y="574"/>
                  </a:lnTo>
                  <a:lnTo>
                    <a:pt x="130" y="570"/>
                  </a:lnTo>
                  <a:lnTo>
                    <a:pt x="124" y="564"/>
                  </a:lnTo>
                  <a:lnTo>
                    <a:pt x="116" y="561"/>
                  </a:lnTo>
                  <a:lnTo>
                    <a:pt x="111" y="555"/>
                  </a:lnTo>
                  <a:lnTo>
                    <a:pt x="105" y="549"/>
                  </a:lnTo>
                  <a:lnTo>
                    <a:pt x="99" y="545"/>
                  </a:lnTo>
                  <a:lnTo>
                    <a:pt x="95" y="540"/>
                  </a:lnTo>
                  <a:lnTo>
                    <a:pt x="88" y="534"/>
                  </a:lnTo>
                  <a:lnTo>
                    <a:pt x="82" y="528"/>
                  </a:lnTo>
                  <a:lnTo>
                    <a:pt x="78" y="523"/>
                  </a:lnTo>
                  <a:lnTo>
                    <a:pt x="73" y="517"/>
                  </a:lnTo>
                  <a:lnTo>
                    <a:pt x="67" y="511"/>
                  </a:lnTo>
                  <a:lnTo>
                    <a:pt x="63" y="505"/>
                  </a:lnTo>
                  <a:lnTo>
                    <a:pt x="57" y="500"/>
                  </a:lnTo>
                  <a:lnTo>
                    <a:pt x="54" y="492"/>
                  </a:lnTo>
                  <a:lnTo>
                    <a:pt x="50" y="486"/>
                  </a:lnTo>
                  <a:lnTo>
                    <a:pt x="46" y="479"/>
                  </a:lnTo>
                  <a:lnTo>
                    <a:pt x="40" y="473"/>
                  </a:lnTo>
                  <a:lnTo>
                    <a:pt x="38" y="466"/>
                  </a:lnTo>
                  <a:lnTo>
                    <a:pt x="35" y="460"/>
                  </a:lnTo>
                  <a:lnTo>
                    <a:pt x="31" y="452"/>
                  </a:lnTo>
                  <a:lnTo>
                    <a:pt x="27" y="445"/>
                  </a:lnTo>
                  <a:lnTo>
                    <a:pt x="25" y="439"/>
                  </a:lnTo>
                  <a:lnTo>
                    <a:pt x="21" y="431"/>
                  </a:lnTo>
                  <a:lnTo>
                    <a:pt x="19" y="424"/>
                  </a:lnTo>
                  <a:lnTo>
                    <a:pt x="16" y="416"/>
                  </a:lnTo>
                  <a:lnTo>
                    <a:pt x="14" y="410"/>
                  </a:lnTo>
                  <a:lnTo>
                    <a:pt x="12" y="401"/>
                  </a:lnTo>
                  <a:lnTo>
                    <a:pt x="10" y="395"/>
                  </a:lnTo>
                  <a:lnTo>
                    <a:pt x="8" y="388"/>
                  </a:lnTo>
                  <a:lnTo>
                    <a:pt x="6" y="380"/>
                  </a:lnTo>
                  <a:lnTo>
                    <a:pt x="4" y="372"/>
                  </a:lnTo>
                  <a:lnTo>
                    <a:pt x="2" y="365"/>
                  </a:lnTo>
                  <a:lnTo>
                    <a:pt x="0" y="355"/>
                  </a:lnTo>
                  <a:lnTo>
                    <a:pt x="0" y="348"/>
                  </a:lnTo>
                  <a:lnTo>
                    <a:pt x="0" y="340"/>
                  </a:lnTo>
                  <a:lnTo>
                    <a:pt x="0" y="333"/>
                  </a:lnTo>
                  <a:lnTo>
                    <a:pt x="0" y="325"/>
                  </a:lnTo>
                  <a:lnTo>
                    <a:pt x="0" y="317"/>
                  </a:lnTo>
                  <a:lnTo>
                    <a:pt x="0" y="310"/>
                  </a:lnTo>
                  <a:lnTo>
                    <a:pt x="0" y="300"/>
                  </a:lnTo>
                  <a:lnTo>
                    <a:pt x="0" y="293"/>
                  </a:lnTo>
                  <a:lnTo>
                    <a:pt x="0" y="285"/>
                  </a:lnTo>
                  <a:lnTo>
                    <a:pt x="0" y="276"/>
                  </a:lnTo>
                  <a:lnTo>
                    <a:pt x="2" y="268"/>
                  </a:lnTo>
                  <a:lnTo>
                    <a:pt x="4" y="260"/>
                  </a:lnTo>
                  <a:lnTo>
                    <a:pt x="6" y="253"/>
                  </a:lnTo>
                  <a:lnTo>
                    <a:pt x="8" y="245"/>
                  </a:lnTo>
                  <a:lnTo>
                    <a:pt x="10" y="238"/>
                  </a:lnTo>
                  <a:lnTo>
                    <a:pt x="12" y="230"/>
                  </a:lnTo>
                  <a:lnTo>
                    <a:pt x="14" y="222"/>
                  </a:lnTo>
                  <a:lnTo>
                    <a:pt x="16" y="215"/>
                  </a:lnTo>
                  <a:lnTo>
                    <a:pt x="19" y="207"/>
                  </a:lnTo>
                  <a:lnTo>
                    <a:pt x="21" y="200"/>
                  </a:lnTo>
                  <a:lnTo>
                    <a:pt x="25" y="194"/>
                  </a:lnTo>
                  <a:lnTo>
                    <a:pt x="27" y="186"/>
                  </a:lnTo>
                  <a:lnTo>
                    <a:pt x="31" y="181"/>
                  </a:lnTo>
                  <a:lnTo>
                    <a:pt x="35" y="173"/>
                  </a:lnTo>
                  <a:lnTo>
                    <a:pt x="38" y="167"/>
                  </a:lnTo>
                  <a:lnTo>
                    <a:pt x="40" y="160"/>
                  </a:lnTo>
                  <a:lnTo>
                    <a:pt x="46" y="152"/>
                  </a:lnTo>
                  <a:lnTo>
                    <a:pt x="50" y="146"/>
                  </a:lnTo>
                  <a:lnTo>
                    <a:pt x="54" y="141"/>
                  </a:lnTo>
                  <a:lnTo>
                    <a:pt x="57" y="135"/>
                  </a:lnTo>
                  <a:lnTo>
                    <a:pt x="63" y="127"/>
                  </a:lnTo>
                  <a:lnTo>
                    <a:pt x="67" y="122"/>
                  </a:lnTo>
                  <a:lnTo>
                    <a:pt x="73" y="116"/>
                  </a:lnTo>
                  <a:lnTo>
                    <a:pt x="78" y="110"/>
                  </a:lnTo>
                  <a:lnTo>
                    <a:pt x="82" y="105"/>
                  </a:lnTo>
                  <a:lnTo>
                    <a:pt x="88" y="99"/>
                  </a:lnTo>
                  <a:lnTo>
                    <a:pt x="95" y="93"/>
                  </a:lnTo>
                  <a:lnTo>
                    <a:pt x="99" y="87"/>
                  </a:lnTo>
                  <a:lnTo>
                    <a:pt x="105" y="84"/>
                  </a:lnTo>
                  <a:lnTo>
                    <a:pt x="111" y="78"/>
                  </a:lnTo>
                  <a:lnTo>
                    <a:pt x="116" y="74"/>
                  </a:lnTo>
                  <a:lnTo>
                    <a:pt x="124" y="68"/>
                  </a:lnTo>
                  <a:lnTo>
                    <a:pt x="130" y="63"/>
                  </a:lnTo>
                  <a:lnTo>
                    <a:pt x="135" y="59"/>
                  </a:lnTo>
                  <a:lnTo>
                    <a:pt x="143" y="55"/>
                  </a:lnTo>
                  <a:lnTo>
                    <a:pt x="149" y="49"/>
                  </a:lnTo>
                  <a:lnTo>
                    <a:pt x="154" y="46"/>
                  </a:lnTo>
                  <a:lnTo>
                    <a:pt x="162" y="42"/>
                  </a:lnTo>
                  <a:lnTo>
                    <a:pt x="169" y="38"/>
                  </a:lnTo>
                  <a:lnTo>
                    <a:pt x="175" y="34"/>
                  </a:lnTo>
                  <a:lnTo>
                    <a:pt x="183" y="32"/>
                  </a:lnTo>
                  <a:lnTo>
                    <a:pt x="188" y="29"/>
                  </a:lnTo>
                  <a:lnTo>
                    <a:pt x="198" y="25"/>
                  </a:lnTo>
                  <a:lnTo>
                    <a:pt x="204" y="23"/>
                  </a:lnTo>
                  <a:lnTo>
                    <a:pt x="211" y="19"/>
                  </a:lnTo>
                  <a:lnTo>
                    <a:pt x="219" y="15"/>
                  </a:lnTo>
                  <a:lnTo>
                    <a:pt x="226" y="13"/>
                  </a:lnTo>
                  <a:lnTo>
                    <a:pt x="234" y="11"/>
                  </a:lnTo>
                  <a:lnTo>
                    <a:pt x="242" y="10"/>
                  </a:lnTo>
                  <a:lnTo>
                    <a:pt x="251" y="8"/>
                  </a:lnTo>
                  <a:lnTo>
                    <a:pt x="259" y="6"/>
                  </a:lnTo>
                  <a:lnTo>
                    <a:pt x="266" y="4"/>
                  </a:lnTo>
                  <a:lnTo>
                    <a:pt x="274" y="4"/>
                  </a:lnTo>
                  <a:lnTo>
                    <a:pt x="284" y="2"/>
                  </a:lnTo>
                  <a:lnTo>
                    <a:pt x="291" y="2"/>
                  </a:lnTo>
                  <a:lnTo>
                    <a:pt x="299" y="0"/>
                  </a:lnTo>
                  <a:lnTo>
                    <a:pt x="308" y="0"/>
                  </a:lnTo>
                  <a:lnTo>
                    <a:pt x="316" y="0"/>
                  </a:lnTo>
                  <a:lnTo>
                    <a:pt x="325" y="0"/>
                  </a:lnTo>
                  <a:close/>
                </a:path>
              </a:pathLst>
            </a:custGeom>
            <a:solidFill>
              <a:srgbClr val="FFE3DE"/>
            </a:solidFill>
            <a:ln w="9525">
              <a:noFill/>
              <a:round/>
              <a:headEnd/>
              <a:tailEnd/>
            </a:ln>
          </p:spPr>
          <p:txBody>
            <a:bodyPr wrap="none" anchor="ctr">
              <a:prstTxWarp prst="textNoShape">
                <a:avLst/>
              </a:prstTxWarp>
            </a:bodyPr>
            <a:lstStyle/>
            <a:p>
              <a:endParaRPr lang="en-US"/>
            </a:p>
          </p:txBody>
        </p:sp>
        <p:sp>
          <p:nvSpPr>
            <p:cNvPr id="35873" name="AutoShape 6"/>
            <p:cNvSpPr>
              <a:spLocks noChangeArrowheads="1"/>
            </p:cNvSpPr>
            <p:nvPr/>
          </p:nvSpPr>
          <p:spPr bwMode="auto">
            <a:xfrm>
              <a:off x="979" y="1352"/>
              <a:ext cx="34" cy="155"/>
            </a:xfrm>
            <a:custGeom>
              <a:avLst/>
              <a:gdLst>
                <a:gd name="T0" fmla="*/ 0 w 124"/>
                <a:gd name="T1" fmla="*/ 0 h 562"/>
                <a:gd name="T2" fmla="*/ 0 w 124"/>
                <a:gd name="T3" fmla="*/ 0 h 562"/>
                <a:gd name="T4" fmla="*/ 0 w 124"/>
                <a:gd name="T5" fmla="*/ 0 h 562"/>
                <a:gd name="T6" fmla="*/ 0 w 124"/>
                <a:gd name="T7" fmla="*/ 0 h 562"/>
                <a:gd name="T8" fmla="*/ 0 w 124"/>
                <a:gd name="T9" fmla="*/ 0 h 562"/>
                <a:gd name="T10" fmla="*/ 0 w 124"/>
                <a:gd name="T11" fmla="*/ 0 h 562"/>
                <a:gd name="T12" fmla="*/ 0 w 124"/>
                <a:gd name="T13" fmla="*/ 0 h 562"/>
                <a:gd name="T14" fmla="*/ 0 w 124"/>
                <a:gd name="T15" fmla="*/ 0 h 562"/>
                <a:gd name="T16" fmla="*/ 0 w 124"/>
                <a:gd name="T17" fmla="*/ 0 h 562"/>
                <a:gd name="T18" fmla="*/ 0 w 124"/>
                <a:gd name="T19" fmla="*/ 0 h 562"/>
                <a:gd name="T20" fmla="*/ 0 w 124"/>
                <a:gd name="T21" fmla="*/ 0 h 562"/>
                <a:gd name="T22" fmla="*/ 0 w 124"/>
                <a:gd name="T23" fmla="*/ 0 h 562"/>
                <a:gd name="T24" fmla="*/ 0 w 124"/>
                <a:gd name="T25" fmla="*/ 0 h 562"/>
                <a:gd name="T26" fmla="*/ 0 w 124"/>
                <a:gd name="T27" fmla="*/ 0 h 562"/>
                <a:gd name="T28" fmla="*/ 0 w 124"/>
                <a:gd name="T29" fmla="*/ 0 h 562"/>
                <a:gd name="T30" fmla="*/ 0 w 124"/>
                <a:gd name="T31" fmla="*/ 0 h 562"/>
                <a:gd name="T32" fmla="*/ 0 w 124"/>
                <a:gd name="T33" fmla="*/ 0 h 562"/>
                <a:gd name="T34" fmla="*/ 0 w 124"/>
                <a:gd name="T35" fmla="*/ 0 h 562"/>
                <a:gd name="T36" fmla="*/ 0 w 124"/>
                <a:gd name="T37" fmla="*/ 0 h 562"/>
                <a:gd name="T38" fmla="*/ 0 w 124"/>
                <a:gd name="T39" fmla="*/ 0 h 562"/>
                <a:gd name="T40" fmla="*/ 0 w 124"/>
                <a:gd name="T41" fmla="*/ 0 h 562"/>
                <a:gd name="T42" fmla="*/ 0 w 124"/>
                <a:gd name="T43" fmla="*/ 0 h 562"/>
                <a:gd name="T44" fmla="*/ 0 w 124"/>
                <a:gd name="T45" fmla="*/ 0 h 562"/>
                <a:gd name="T46" fmla="*/ 0 w 124"/>
                <a:gd name="T47" fmla="*/ 0 h 562"/>
                <a:gd name="T48" fmla="*/ 0 w 124"/>
                <a:gd name="T49" fmla="*/ 0 h 562"/>
                <a:gd name="T50" fmla="*/ 0 w 124"/>
                <a:gd name="T51" fmla="*/ 0 h 562"/>
                <a:gd name="T52" fmla="*/ 0 w 124"/>
                <a:gd name="T53" fmla="*/ 0 h 562"/>
                <a:gd name="T54" fmla="*/ 0 w 124"/>
                <a:gd name="T55" fmla="*/ 0 h 562"/>
                <a:gd name="T56" fmla="*/ 0 w 124"/>
                <a:gd name="T57" fmla="*/ 0 h 562"/>
                <a:gd name="T58" fmla="*/ 0 w 124"/>
                <a:gd name="T59" fmla="*/ 0 h 562"/>
                <a:gd name="T60" fmla="*/ 0 w 124"/>
                <a:gd name="T61" fmla="*/ 0 h 562"/>
                <a:gd name="T62" fmla="*/ 0 w 124"/>
                <a:gd name="T63" fmla="*/ 0 h 562"/>
                <a:gd name="T64" fmla="*/ 0 w 124"/>
                <a:gd name="T65" fmla="*/ 0 h 5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562"/>
                <a:gd name="T101" fmla="*/ 124 w 124"/>
                <a:gd name="T102" fmla="*/ 562 h 5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562">
                  <a:moveTo>
                    <a:pt x="44" y="562"/>
                  </a:moveTo>
                  <a:lnTo>
                    <a:pt x="78" y="562"/>
                  </a:lnTo>
                  <a:lnTo>
                    <a:pt x="82" y="562"/>
                  </a:lnTo>
                  <a:lnTo>
                    <a:pt x="86" y="560"/>
                  </a:lnTo>
                  <a:lnTo>
                    <a:pt x="90" y="560"/>
                  </a:lnTo>
                  <a:lnTo>
                    <a:pt x="95" y="559"/>
                  </a:lnTo>
                  <a:lnTo>
                    <a:pt x="97" y="557"/>
                  </a:lnTo>
                  <a:lnTo>
                    <a:pt x="103" y="555"/>
                  </a:lnTo>
                  <a:lnTo>
                    <a:pt x="105" y="551"/>
                  </a:lnTo>
                  <a:lnTo>
                    <a:pt x="109" y="549"/>
                  </a:lnTo>
                  <a:lnTo>
                    <a:pt x="112" y="545"/>
                  </a:lnTo>
                  <a:lnTo>
                    <a:pt x="114" y="541"/>
                  </a:lnTo>
                  <a:lnTo>
                    <a:pt x="116" y="538"/>
                  </a:lnTo>
                  <a:lnTo>
                    <a:pt x="120" y="534"/>
                  </a:lnTo>
                  <a:lnTo>
                    <a:pt x="122" y="530"/>
                  </a:lnTo>
                  <a:lnTo>
                    <a:pt x="122" y="526"/>
                  </a:lnTo>
                  <a:lnTo>
                    <a:pt x="124" y="522"/>
                  </a:lnTo>
                  <a:lnTo>
                    <a:pt x="124" y="517"/>
                  </a:lnTo>
                  <a:lnTo>
                    <a:pt x="124" y="46"/>
                  </a:lnTo>
                  <a:lnTo>
                    <a:pt x="124" y="40"/>
                  </a:lnTo>
                  <a:lnTo>
                    <a:pt x="122" y="36"/>
                  </a:lnTo>
                  <a:lnTo>
                    <a:pt x="122" y="32"/>
                  </a:lnTo>
                  <a:lnTo>
                    <a:pt x="120" y="27"/>
                  </a:lnTo>
                  <a:lnTo>
                    <a:pt x="116" y="23"/>
                  </a:lnTo>
                  <a:lnTo>
                    <a:pt x="114" y="19"/>
                  </a:lnTo>
                  <a:lnTo>
                    <a:pt x="112" y="15"/>
                  </a:lnTo>
                  <a:lnTo>
                    <a:pt x="109" y="13"/>
                  </a:lnTo>
                  <a:lnTo>
                    <a:pt x="105" y="9"/>
                  </a:lnTo>
                  <a:lnTo>
                    <a:pt x="103" y="8"/>
                  </a:lnTo>
                  <a:lnTo>
                    <a:pt x="97" y="4"/>
                  </a:lnTo>
                  <a:lnTo>
                    <a:pt x="95" y="2"/>
                  </a:lnTo>
                  <a:lnTo>
                    <a:pt x="90" y="0"/>
                  </a:lnTo>
                  <a:lnTo>
                    <a:pt x="86" y="0"/>
                  </a:lnTo>
                  <a:lnTo>
                    <a:pt x="82" y="0"/>
                  </a:lnTo>
                  <a:lnTo>
                    <a:pt x="78" y="0"/>
                  </a:lnTo>
                  <a:lnTo>
                    <a:pt x="44" y="0"/>
                  </a:lnTo>
                  <a:lnTo>
                    <a:pt x="40" y="0"/>
                  </a:lnTo>
                  <a:lnTo>
                    <a:pt x="34" y="0"/>
                  </a:lnTo>
                  <a:lnTo>
                    <a:pt x="31" y="0"/>
                  </a:lnTo>
                  <a:lnTo>
                    <a:pt x="27" y="2"/>
                  </a:lnTo>
                  <a:lnTo>
                    <a:pt x="19" y="8"/>
                  </a:lnTo>
                  <a:lnTo>
                    <a:pt x="14" y="13"/>
                  </a:lnTo>
                  <a:lnTo>
                    <a:pt x="10" y="15"/>
                  </a:lnTo>
                  <a:lnTo>
                    <a:pt x="6" y="19"/>
                  </a:lnTo>
                  <a:lnTo>
                    <a:pt x="4" y="23"/>
                  </a:lnTo>
                  <a:lnTo>
                    <a:pt x="4" y="27"/>
                  </a:lnTo>
                  <a:lnTo>
                    <a:pt x="0" y="32"/>
                  </a:lnTo>
                  <a:lnTo>
                    <a:pt x="0" y="36"/>
                  </a:lnTo>
                  <a:lnTo>
                    <a:pt x="0" y="40"/>
                  </a:lnTo>
                  <a:lnTo>
                    <a:pt x="0" y="46"/>
                  </a:lnTo>
                  <a:lnTo>
                    <a:pt x="0" y="517"/>
                  </a:lnTo>
                  <a:lnTo>
                    <a:pt x="0" y="522"/>
                  </a:lnTo>
                  <a:lnTo>
                    <a:pt x="0" y="526"/>
                  </a:lnTo>
                  <a:lnTo>
                    <a:pt x="0" y="530"/>
                  </a:lnTo>
                  <a:lnTo>
                    <a:pt x="4" y="534"/>
                  </a:lnTo>
                  <a:lnTo>
                    <a:pt x="4" y="538"/>
                  </a:lnTo>
                  <a:lnTo>
                    <a:pt x="6" y="541"/>
                  </a:lnTo>
                  <a:lnTo>
                    <a:pt x="10" y="545"/>
                  </a:lnTo>
                  <a:lnTo>
                    <a:pt x="14" y="549"/>
                  </a:lnTo>
                  <a:lnTo>
                    <a:pt x="19" y="555"/>
                  </a:lnTo>
                  <a:lnTo>
                    <a:pt x="27" y="559"/>
                  </a:lnTo>
                  <a:lnTo>
                    <a:pt x="31" y="560"/>
                  </a:lnTo>
                  <a:lnTo>
                    <a:pt x="34" y="560"/>
                  </a:lnTo>
                  <a:lnTo>
                    <a:pt x="40" y="562"/>
                  </a:lnTo>
                  <a:lnTo>
                    <a:pt x="44" y="562"/>
                  </a:lnTo>
                  <a:close/>
                </a:path>
              </a:pathLst>
            </a:custGeom>
            <a:solidFill>
              <a:srgbClr val="FFE600"/>
            </a:solidFill>
            <a:ln w="9525">
              <a:noFill/>
              <a:round/>
              <a:headEnd/>
              <a:tailEnd/>
            </a:ln>
          </p:spPr>
          <p:txBody>
            <a:bodyPr wrap="none" anchor="ctr">
              <a:prstTxWarp prst="textNoShape">
                <a:avLst/>
              </a:prstTxWarp>
            </a:bodyPr>
            <a:lstStyle/>
            <a:p>
              <a:endParaRPr lang="en-US"/>
            </a:p>
          </p:txBody>
        </p:sp>
        <p:sp>
          <p:nvSpPr>
            <p:cNvPr id="35874" name="AutoShape 7"/>
            <p:cNvSpPr>
              <a:spLocks noChangeArrowheads="1"/>
            </p:cNvSpPr>
            <p:nvPr/>
          </p:nvSpPr>
          <p:spPr bwMode="auto">
            <a:xfrm>
              <a:off x="979" y="1352"/>
              <a:ext cx="18" cy="155"/>
            </a:xfrm>
            <a:custGeom>
              <a:avLst/>
              <a:gdLst>
                <a:gd name="T0" fmla="*/ 0 w 61"/>
                <a:gd name="T1" fmla="*/ 0 h 562"/>
                <a:gd name="T2" fmla="*/ 0 w 61"/>
                <a:gd name="T3" fmla="*/ 0 h 562"/>
                <a:gd name="T4" fmla="*/ 0 w 61"/>
                <a:gd name="T5" fmla="*/ 0 h 562"/>
                <a:gd name="T6" fmla="*/ 0 w 61"/>
                <a:gd name="T7" fmla="*/ 0 h 562"/>
                <a:gd name="T8" fmla="*/ 0 w 61"/>
                <a:gd name="T9" fmla="*/ 0 h 562"/>
                <a:gd name="T10" fmla="*/ 0 w 61"/>
                <a:gd name="T11" fmla="*/ 0 h 562"/>
                <a:gd name="T12" fmla="*/ 0 w 61"/>
                <a:gd name="T13" fmla="*/ 0 h 562"/>
                <a:gd name="T14" fmla="*/ 0 w 61"/>
                <a:gd name="T15" fmla="*/ 0 h 562"/>
                <a:gd name="T16" fmla="*/ 0 w 61"/>
                <a:gd name="T17" fmla="*/ 0 h 562"/>
                <a:gd name="T18" fmla="*/ 0 w 61"/>
                <a:gd name="T19" fmla="*/ 0 h 562"/>
                <a:gd name="T20" fmla="*/ 0 w 61"/>
                <a:gd name="T21" fmla="*/ 0 h 562"/>
                <a:gd name="T22" fmla="*/ 0 w 61"/>
                <a:gd name="T23" fmla="*/ 0 h 562"/>
                <a:gd name="T24" fmla="*/ 0 w 61"/>
                <a:gd name="T25" fmla="*/ 0 h 562"/>
                <a:gd name="T26" fmla="*/ 0 w 61"/>
                <a:gd name="T27" fmla="*/ 0 h 562"/>
                <a:gd name="T28" fmla="*/ 0 w 61"/>
                <a:gd name="T29" fmla="*/ 0 h 562"/>
                <a:gd name="T30" fmla="*/ 0 w 61"/>
                <a:gd name="T31" fmla="*/ 0 h 562"/>
                <a:gd name="T32" fmla="*/ 0 w 61"/>
                <a:gd name="T33" fmla="*/ 0 h 562"/>
                <a:gd name="T34" fmla="*/ 0 w 61"/>
                <a:gd name="T35" fmla="*/ 0 h 562"/>
                <a:gd name="T36" fmla="*/ 0 w 61"/>
                <a:gd name="T37" fmla="*/ 0 h 562"/>
                <a:gd name="T38" fmla="*/ 0 w 61"/>
                <a:gd name="T39" fmla="*/ 0 h 562"/>
                <a:gd name="T40" fmla="*/ 0 w 61"/>
                <a:gd name="T41" fmla="*/ 0 h 562"/>
                <a:gd name="T42" fmla="*/ 0 w 61"/>
                <a:gd name="T43" fmla="*/ 0 h 562"/>
                <a:gd name="T44" fmla="*/ 0 w 61"/>
                <a:gd name="T45" fmla="*/ 0 h 562"/>
                <a:gd name="T46" fmla="*/ 0 w 61"/>
                <a:gd name="T47" fmla="*/ 0 h 562"/>
                <a:gd name="T48" fmla="*/ 0 w 61"/>
                <a:gd name="T49" fmla="*/ 0 h 562"/>
                <a:gd name="T50" fmla="*/ 0 w 61"/>
                <a:gd name="T51" fmla="*/ 0 h 562"/>
                <a:gd name="T52" fmla="*/ 0 w 61"/>
                <a:gd name="T53" fmla="*/ 0 h 562"/>
                <a:gd name="T54" fmla="*/ 0 w 61"/>
                <a:gd name="T55" fmla="*/ 0 h 562"/>
                <a:gd name="T56" fmla="*/ 0 w 61"/>
                <a:gd name="T57" fmla="*/ 0 h 562"/>
                <a:gd name="T58" fmla="*/ 0 w 61"/>
                <a:gd name="T59" fmla="*/ 0 h 562"/>
                <a:gd name="T60" fmla="*/ 0 w 61"/>
                <a:gd name="T61" fmla="*/ 0 h 562"/>
                <a:gd name="T62" fmla="*/ 0 w 61"/>
                <a:gd name="T63" fmla="*/ 0 h 562"/>
                <a:gd name="T64" fmla="*/ 0 w 61"/>
                <a:gd name="T65" fmla="*/ 0 h 562"/>
                <a:gd name="T66" fmla="*/ 0 w 61"/>
                <a:gd name="T67" fmla="*/ 0 h 562"/>
                <a:gd name="T68" fmla="*/ 0 w 61"/>
                <a:gd name="T69" fmla="*/ 0 h 562"/>
                <a:gd name="T70" fmla="*/ 0 w 61"/>
                <a:gd name="T71" fmla="*/ 0 h 5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
                <a:gd name="T109" fmla="*/ 0 h 562"/>
                <a:gd name="T110" fmla="*/ 61 w 61"/>
                <a:gd name="T111" fmla="*/ 562 h 5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 h="562">
                  <a:moveTo>
                    <a:pt x="31" y="562"/>
                  </a:moveTo>
                  <a:lnTo>
                    <a:pt x="36" y="560"/>
                  </a:lnTo>
                  <a:lnTo>
                    <a:pt x="42" y="560"/>
                  </a:lnTo>
                  <a:lnTo>
                    <a:pt x="48" y="557"/>
                  </a:lnTo>
                  <a:lnTo>
                    <a:pt x="52" y="553"/>
                  </a:lnTo>
                  <a:lnTo>
                    <a:pt x="55" y="549"/>
                  </a:lnTo>
                  <a:lnTo>
                    <a:pt x="59" y="543"/>
                  </a:lnTo>
                  <a:lnTo>
                    <a:pt x="61" y="538"/>
                  </a:lnTo>
                  <a:lnTo>
                    <a:pt x="61" y="532"/>
                  </a:lnTo>
                  <a:lnTo>
                    <a:pt x="61" y="30"/>
                  </a:lnTo>
                  <a:lnTo>
                    <a:pt x="61" y="25"/>
                  </a:lnTo>
                  <a:lnTo>
                    <a:pt x="59" y="19"/>
                  </a:lnTo>
                  <a:lnTo>
                    <a:pt x="55" y="13"/>
                  </a:lnTo>
                  <a:lnTo>
                    <a:pt x="52" y="9"/>
                  </a:lnTo>
                  <a:lnTo>
                    <a:pt x="48" y="6"/>
                  </a:lnTo>
                  <a:lnTo>
                    <a:pt x="42" y="2"/>
                  </a:lnTo>
                  <a:lnTo>
                    <a:pt x="36" y="0"/>
                  </a:lnTo>
                  <a:lnTo>
                    <a:pt x="31" y="0"/>
                  </a:lnTo>
                  <a:lnTo>
                    <a:pt x="23" y="0"/>
                  </a:lnTo>
                  <a:lnTo>
                    <a:pt x="17" y="2"/>
                  </a:lnTo>
                  <a:lnTo>
                    <a:pt x="14" y="6"/>
                  </a:lnTo>
                  <a:lnTo>
                    <a:pt x="8" y="9"/>
                  </a:lnTo>
                  <a:lnTo>
                    <a:pt x="4" y="13"/>
                  </a:lnTo>
                  <a:lnTo>
                    <a:pt x="2" y="19"/>
                  </a:lnTo>
                  <a:lnTo>
                    <a:pt x="0" y="25"/>
                  </a:lnTo>
                  <a:lnTo>
                    <a:pt x="0" y="30"/>
                  </a:lnTo>
                  <a:lnTo>
                    <a:pt x="0" y="532"/>
                  </a:lnTo>
                  <a:lnTo>
                    <a:pt x="0" y="538"/>
                  </a:lnTo>
                  <a:lnTo>
                    <a:pt x="2" y="543"/>
                  </a:lnTo>
                  <a:lnTo>
                    <a:pt x="4" y="549"/>
                  </a:lnTo>
                  <a:lnTo>
                    <a:pt x="8" y="553"/>
                  </a:lnTo>
                  <a:lnTo>
                    <a:pt x="14" y="557"/>
                  </a:lnTo>
                  <a:lnTo>
                    <a:pt x="17" y="560"/>
                  </a:lnTo>
                  <a:lnTo>
                    <a:pt x="23" y="560"/>
                  </a:lnTo>
                  <a:lnTo>
                    <a:pt x="31" y="562"/>
                  </a:lnTo>
                  <a:close/>
                </a:path>
              </a:pathLst>
            </a:custGeom>
            <a:solidFill>
              <a:srgbClr val="F5CF21"/>
            </a:solidFill>
            <a:ln w="9525">
              <a:noFill/>
              <a:round/>
              <a:headEnd/>
              <a:tailEnd/>
            </a:ln>
          </p:spPr>
          <p:txBody>
            <a:bodyPr wrap="none" anchor="ctr">
              <a:prstTxWarp prst="textNoShape">
                <a:avLst/>
              </a:prstTxWarp>
            </a:bodyPr>
            <a:lstStyle/>
            <a:p>
              <a:endParaRPr lang="en-US"/>
            </a:p>
          </p:txBody>
        </p:sp>
        <p:sp>
          <p:nvSpPr>
            <p:cNvPr id="35875" name="AutoShape 8"/>
            <p:cNvSpPr>
              <a:spLocks noChangeArrowheads="1"/>
            </p:cNvSpPr>
            <p:nvPr/>
          </p:nvSpPr>
          <p:spPr bwMode="auto">
            <a:xfrm>
              <a:off x="1138" y="1427"/>
              <a:ext cx="120" cy="317"/>
            </a:xfrm>
            <a:custGeom>
              <a:avLst/>
              <a:gdLst>
                <a:gd name="T0" fmla="*/ 0 w 435"/>
                <a:gd name="T1" fmla="*/ 0 h 1153"/>
                <a:gd name="T2" fmla="*/ 0 w 435"/>
                <a:gd name="T3" fmla="*/ 0 h 1153"/>
                <a:gd name="T4" fmla="*/ 0 w 435"/>
                <a:gd name="T5" fmla="*/ 0 h 1153"/>
                <a:gd name="T6" fmla="*/ 0 w 435"/>
                <a:gd name="T7" fmla="*/ 0 h 1153"/>
                <a:gd name="T8" fmla="*/ 0 w 435"/>
                <a:gd name="T9" fmla="*/ 0 h 1153"/>
                <a:gd name="T10" fmla="*/ 0 w 435"/>
                <a:gd name="T11" fmla="*/ 0 h 1153"/>
                <a:gd name="T12" fmla="*/ 0 w 435"/>
                <a:gd name="T13" fmla="*/ 0 h 1153"/>
                <a:gd name="T14" fmla="*/ 0 w 435"/>
                <a:gd name="T15" fmla="*/ 0 h 1153"/>
                <a:gd name="T16" fmla="*/ 0 w 435"/>
                <a:gd name="T17" fmla="*/ 0 h 1153"/>
                <a:gd name="T18" fmla="*/ 0 w 435"/>
                <a:gd name="T19" fmla="*/ 0 h 1153"/>
                <a:gd name="T20" fmla="*/ 0 w 435"/>
                <a:gd name="T21" fmla="*/ 0 h 1153"/>
                <a:gd name="T22" fmla="*/ 0 w 435"/>
                <a:gd name="T23" fmla="*/ 0 h 1153"/>
                <a:gd name="T24" fmla="*/ 0 w 435"/>
                <a:gd name="T25" fmla="*/ 0 h 1153"/>
                <a:gd name="T26" fmla="*/ 0 w 435"/>
                <a:gd name="T27" fmla="*/ 0 h 1153"/>
                <a:gd name="T28" fmla="*/ 0 w 435"/>
                <a:gd name="T29" fmla="*/ 0 h 1153"/>
                <a:gd name="T30" fmla="*/ 0 w 435"/>
                <a:gd name="T31" fmla="*/ 0 h 1153"/>
                <a:gd name="T32" fmla="*/ 0 w 435"/>
                <a:gd name="T33" fmla="*/ 0 h 1153"/>
                <a:gd name="T34" fmla="*/ 0 w 435"/>
                <a:gd name="T35" fmla="*/ 0 h 1153"/>
                <a:gd name="T36" fmla="*/ 0 w 435"/>
                <a:gd name="T37" fmla="*/ 0 h 1153"/>
                <a:gd name="T38" fmla="*/ 0 w 435"/>
                <a:gd name="T39" fmla="*/ 0 h 1153"/>
                <a:gd name="T40" fmla="*/ 0 w 435"/>
                <a:gd name="T41" fmla="*/ 0 h 1153"/>
                <a:gd name="T42" fmla="*/ 0 w 435"/>
                <a:gd name="T43" fmla="*/ 0 h 1153"/>
                <a:gd name="T44" fmla="*/ 0 w 435"/>
                <a:gd name="T45" fmla="*/ 0 h 1153"/>
                <a:gd name="T46" fmla="*/ 0 w 435"/>
                <a:gd name="T47" fmla="*/ 0 h 1153"/>
                <a:gd name="T48" fmla="*/ 0 w 435"/>
                <a:gd name="T49" fmla="*/ 0 h 1153"/>
                <a:gd name="T50" fmla="*/ 0 w 435"/>
                <a:gd name="T51" fmla="*/ 0 h 1153"/>
                <a:gd name="T52" fmla="*/ 0 w 435"/>
                <a:gd name="T53" fmla="*/ 0 h 1153"/>
                <a:gd name="T54" fmla="*/ 0 w 435"/>
                <a:gd name="T55" fmla="*/ 0 h 1153"/>
                <a:gd name="T56" fmla="*/ 0 w 435"/>
                <a:gd name="T57" fmla="*/ 0 h 1153"/>
                <a:gd name="T58" fmla="*/ 0 w 435"/>
                <a:gd name="T59" fmla="*/ 0 h 1153"/>
                <a:gd name="T60" fmla="*/ 0 w 435"/>
                <a:gd name="T61" fmla="*/ 0 h 1153"/>
                <a:gd name="T62" fmla="*/ 0 w 435"/>
                <a:gd name="T63" fmla="*/ 0 h 1153"/>
                <a:gd name="T64" fmla="*/ 0 w 435"/>
                <a:gd name="T65" fmla="*/ 0 h 1153"/>
                <a:gd name="T66" fmla="*/ 0 w 435"/>
                <a:gd name="T67" fmla="*/ 0 h 1153"/>
                <a:gd name="T68" fmla="*/ 0 w 435"/>
                <a:gd name="T69" fmla="*/ 0 h 1153"/>
                <a:gd name="T70" fmla="*/ 0 w 435"/>
                <a:gd name="T71" fmla="*/ 0 h 1153"/>
                <a:gd name="T72" fmla="*/ 0 w 435"/>
                <a:gd name="T73" fmla="*/ 0 h 1153"/>
                <a:gd name="T74" fmla="*/ 0 w 435"/>
                <a:gd name="T75" fmla="*/ 0 h 1153"/>
                <a:gd name="T76" fmla="*/ 0 w 435"/>
                <a:gd name="T77" fmla="*/ 0 h 1153"/>
                <a:gd name="T78" fmla="*/ 0 w 435"/>
                <a:gd name="T79" fmla="*/ 0 h 1153"/>
                <a:gd name="T80" fmla="*/ 0 w 435"/>
                <a:gd name="T81" fmla="*/ 0 h 1153"/>
                <a:gd name="T82" fmla="*/ 0 w 435"/>
                <a:gd name="T83" fmla="*/ 0 h 1153"/>
                <a:gd name="T84" fmla="*/ 0 w 435"/>
                <a:gd name="T85" fmla="*/ 0 h 1153"/>
                <a:gd name="T86" fmla="*/ 0 w 435"/>
                <a:gd name="T87" fmla="*/ 0 h 1153"/>
                <a:gd name="T88" fmla="*/ 0 w 435"/>
                <a:gd name="T89" fmla="*/ 0 h 1153"/>
                <a:gd name="T90" fmla="*/ 0 w 435"/>
                <a:gd name="T91" fmla="*/ 0 h 1153"/>
                <a:gd name="T92" fmla="*/ 0 w 435"/>
                <a:gd name="T93" fmla="*/ 0 h 1153"/>
                <a:gd name="T94" fmla="*/ 0 w 435"/>
                <a:gd name="T95" fmla="*/ 0 h 1153"/>
                <a:gd name="T96" fmla="*/ 0 w 435"/>
                <a:gd name="T97" fmla="*/ 0 h 1153"/>
                <a:gd name="T98" fmla="*/ 0 w 435"/>
                <a:gd name="T99" fmla="*/ 0 h 1153"/>
                <a:gd name="T100" fmla="*/ 0 w 435"/>
                <a:gd name="T101" fmla="*/ 0 h 1153"/>
                <a:gd name="T102" fmla="*/ 0 w 435"/>
                <a:gd name="T103" fmla="*/ 0 h 1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
                <a:gd name="T157" fmla="*/ 0 h 1153"/>
                <a:gd name="T158" fmla="*/ 435 w 435"/>
                <a:gd name="T159" fmla="*/ 1153 h 1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 h="1153">
                  <a:moveTo>
                    <a:pt x="219" y="1153"/>
                  </a:moveTo>
                  <a:lnTo>
                    <a:pt x="222" y="1153"/>
                  </a:lnTo>
                  <a:lnTo>
                    <a:pt x="228" y="1153"/>
                  </a:lnTo>
                  <a:lnTo>
                    <a:pt x="234" y="1153"/>
                  </a:lnTo>
                  <a:lnTo>
                    <a:pt x="239" y="1153"/>
                  </a:lnTo>
                  <a:lnTo>
                    <a:pt x="245" y="1151"/>
                  </a:lnTo>
                  <a:lnTo>
                    <a:pt x="251" y="1151"/>
                  </a:lnTo>
                  <a:lnTo>
                    <a:pt x="255" y="1149"/>
                  </a:lnTo>
                  <a:lnTo>
                    <a:pt x="260" y="1149"/>
                  </a:lnTo>
                  <a:lnTo>
                    <a:pt x="266" y="1147"/>
                  </a:lnTo>
                  <a:lnTo>
                    <a:pt x="270" y="1145"/>
                  </a:lnTo>
                  <a:lnTo>
                    <a:pt x="276" y="1145"/>
                  </a:lnTo>
                  <a:lnTo>
                    <a:pt x="281" y="1143"/>
                  </a:lnTo>
                  <a:lnTo>
                    <a:pt x="285" y="1142"/>
                  </a:lnTo>
                  <a:lnTo>
                    <a:pt x="291" y="1140"/>
                  </a:lnTo>
                  <a:lnTo>
                    <a:pt x="296" y="1138"/>
                  </a:lnTo>
                  <a:lnTo>
                    <a:pt x="302" y="1136"/>
                  </a:lnTo>
                  <a:lnTo>
                    <a:pt x="306" y="1134"/>
                  </a:lnTo>
                  <a:lnTo>
                    <a:pt x="310" y="1132"/>
                  </a:lnTo>
                  <a:lnTo>
                    <a:pt x="315" y="1128"/>
                  </a:lnTo>
                  <a:lnTo>
                    <a:pt x="319" y="1126"/>
                  </a:lnTo>
                  <a:lnTo>
                    <a:pt x="323" y="1124"/>
                  </a:lnTo>
                  <a:lnTo>
                    <a:pt x="329" y="1121"/>
                  </a:lnTo>
                  <a:lnTo>
                    <a:pt x="334" y="1119"/>
                  </a:lnTo>
                  <a:lnTo>
                    <a:pt x="338" y="1115"/>
                  </a:lnTo>
                  <a:lnTo>
                    <a:pt x="342" y="1111"/>
                  </a:lnTo>
                  <a:lnTo>
                    <a:pt x="346" y="1109"/>
                  </a:lnTo>
                  <a:lnTo>
                    <a:pt x="352" y="1105"/>
                  </a:lnTo>
                  <a:lnTo>
                    <a:pt x="355" y="1104"/>
                  </a:lnTo>
                  <a:lnTo>
                    <a:pt x="359" y="1100"/>
                  </a:lnTo>
                  <a:lnTo>
                    <a:pt x="363" y="1096"/>
                  </a:lnTo>
                  <a:lnTo>
                    <a:pt x="367" y="1092"/>
                  </a:lnTo>
                  <a:lnTo>
                    <a:pt x="371" y="1090"/>
                  </a:lnTo>
                  <a:lnTo>
                    <a:pt x="374" y="1085"/>
                  </a:lnTo>
                  <a:lnTo>
                    <a:pt x="378" y="1081"/>
                  </a:lnTo>
                  <a:lnTo>
                    <a:pt x="380" y="1077"/>
                  </a:lnTo>
                  <a:lnTo>
                    <a:pt x="384" y="1073"/>
                  </a:lnTo>
                  <a:lnTo>
                    <a:pt x="388" y="1069"/>
                  </a:lnTo>
                  <a:lnTo>
                    <a:pt x="391" y="1066"/>
                  </a:lnTo>
                  <a:lnTo>
                    <a:pt x="393" y="1062"/>
                  </a:lnTo>
                  <a:lnTo>
                    <a:pt x="397" y="1056"/>
                  </a:lnTo>
                  <a:lnTo>
                    <a:pt x="399" y="1052"/>
                  </a:lnTo>
                  <a:lnTo>
                    <a:pt x="403" y="1047"/>
                  </a:lnTo>
                  <a:lnTo>
                    <a:pt x="405" y="1043"/>
                  </a:lnTo>
                  <a:lnTo>
                    <a:pt x="409" y="1039"/>
                  </a:lnTo>
                  <a:lnTo>
                    <a:pt x="410" y="1033"/>
                  </a:lnTo>
                  <a:lnTo>
                    <a:pt x="412" y="1029"/>
                  </a:lnTo>
                  <a:lnTo>
                    <a:pt x="414" y="1024"/>
                  </a:lnTo>
                  <a:lnTo>
                    <a:pt x="418" y="1020"/>
                  </a:lnTo>
                  <a:lnTo>
                    <a:pt x="418" y="1014"/>
                  </a:lnTo>
                  <a:lnTo>
                    <a:pt x="422" y="1010"/>
                  </a:lnTo>
                  <a:lnTo>
                    <a:pt x="424" y="1005"/>
                  </a:lnTo>
                  <a:lnTo>
                    <a:pt x="426" y="999"/>
                  </a:lnTo>
                  <a:lnTo>
                    <a:pt x="426" y="993"/>
                  </a:lnTo>
                  <a:lnTo>
                    <a:pt x="428" y="990"/>
                  </a:lnTo>
                  <a:lnTo>
                    <a:pt x="429" y="984"/>
                  </a:lnTo>
                  <a:lnTo>
                    <a:pt x="431" y="978"/>
                  </a:lnTo>
                  <a:lnTo>
                    <a:pt x="431" y="972"/>
                  </a:lnTo>
                  <a:lnTo>
                    <a:pt x="431" y="969"/>
                  </a:lnTo>
                  <a:lnTo>
                    <a:pt x="433" y="961"/>
                  </a:lnTo>
                  <a:lnTo>
                    <a:pt x="433" y="957"/>
                  </a:lnTo>
                  <a:lnTo>
                    <a:pt x="433" y="952"/>
                  </a:lnTo>
                  <a:lnTo>
                    <a:pt x="435" y="946"/>
                  </a:lnTo>
                  <a:lnTo>
                    <a:pt x="435" y="940"/>
                  </a:lnTo>
                  <a:lnTo>
                    <a:pt x="435" y="936"/>
                  </a:lnTo>
                  <a:lnTo>
                    <a:pt x="435" y="218"/>
                  </a:lnTo>
                  <a:lnTo>
                    <a:pt x="435" y="211"/>
                  </a:lnTo>
                  <a:lnTo>
                    <a:pt x="435" y="207"/>
                  </a:lnTo>
                  <a:lnTo>
                    <a:pt x="433" y="201"/>
                  </a:lnTo>
                  <a:lnTo>
                    <a:pt x="433" y="195"/>
                  </a:lnTo>
                  <a:lnTo>
                    <a:pt x="433" y="190"/>
                  </a:lnTo>
                  <a:lnTo>
                    <a:pt x="431" y="184"/>
                  </a:lnTo>
                  <a:lnTo>
                    <a:pt x="431" y="178"/>
                  </a:lnTo>
                  <a:lnTo>
                    <a:pt x="431" y="173"/>
                  </a:lnTo>
                  <a:lnTo>
                    <a:pt x="429" y="167"/>
                  </a:lnTo>
                  <a:lnTo>
                    <a:pt x="428" y="163"/>
                  </a:lnTo>
                  <a:lnTo>
                    <a:pt x="426" y="157"/>
                  </a:lnTo>
                  <a:lnTo>
                    <a:pt x="426" y="152"/>
                  </a:lnTo>
                  <a:lnTo>
                    <a:pt x="424" y="146"/>
                  </a:lnTo>
                  <a:lnTo>
                    <a:pt x="422" y="142"/>
                  </a:lnTo>
                  <a:lnTo>
                    <a:pt x="418" y="136"/>
                  </a:lnTo>
                  <a:lnTo>
                    <a:pt x="418" y="133"/>
                  </a:lnTo>
                  <a:lnTo>
                    <a:pt x="414" y="127"/>
                  </a:lnTo>
                  <a:lnTo>
                    <a:pt x="412" y="121"/>
                  </a:lnTo>
                  <a:lnTo>
                    <a:pt x="410" y="117"/>
                  </a:lnTo>
                  <a:lnTo>
                    <a:pt x="409" y="114"/>
                  </a:lnTo>
                  <a:lnTo>
                    <a:pt x="405" y="108"/>
                  </a:lnTo>
                  <a:lnTo>
                    <a:pt x="403" y="104"/>
                  </a:lnTo>
                  <a:lnTo>
                    <a:pt x="399" y="100"/>
                  </a:lnTo>
                  <a:lnTo>
                    <a:pt x="397" y="95"/>
                  </a:lnTo>
                  <a:lnTo>
                    <a:pt x="393" y="91"/>
                  </a:lnTo>
                  <a:lnTo>
                    <a:pt x="391" y="87"/>
                  </a:lnTo>
                  <a:lnTo>
                    <a:pt x="388" y="83"/>
                  </a:lnTo>
                  <a:lnTo>
                    <a:pt x="384" y="78"/>
                  </a:lnTo>
                  <a:lnTo>
                    <a:pt x="380" y="74"/>
                  </a:lnTo>
                  <a:lnTo>
                    <a:pt x="378" y="70"/>
                  </a:lnTo>
                  <a:lnTo>
                    <a:pt x="374" y="66"/>
                  </a:lnTo>
                  <a:lnTo>
                    <a:pt x="371" y="62"/>
                  </a:lnTo>
                  <a:lnTo>
                    <a:pt x="367" y="59"/>
                  </a:lnTo>
                  <a:lnTo>
                    <a:pt x="363" y="55"/>
                  </a:lnTo>
                  <a:lnTo>
                    <a:pt x="359" y="51"/>
                  </a:lnTo>
                  <a:lnTo>
                    <a:pt x="355" y="49"/>
                  </a:lnTo>
                  <a:lnTo>
                    <a:pt x="352" y="45"/>
                  </a:lnTo>
                  <a:lnTo>
                    <a:pt x="346" y="41"/>
                  </a:lnTo>
                  <a:lnTo>
                    <a:pt x="342" y="40"/>
                  </a:lnTo>
                  <a:lnTo>
                    <a:pt x="338" y="36"/>
                  </a:lnTo>
                  <a:lnTo>
                    <a:pt x="334" y="34"/>
                  </a:lnTo>
                  <a:lnTo>
                    <a:pt x="329" y="30"/>
                  </a:lnTo>
                  <a:lnTo>
                    <a:pt x="323" y="28"/>
                  </a:lnTo>
                  <a:lnTo>
                    <a:pt x="319" y="26"/>
                  </a:lnTo>
                  <a:lnTo>
                    <a:pt x="315" y="22"/>
                  </a:lnTo>
                  <a:lnTo>
                    <a:pt x="310" y="21"/>
                  </a:lnTo>
                  <a:lnTo>
                    <a:pt x="306" y="19"/>
                  </a:lnTo>
                  <a:lnTo>
                    <a:pt x="302" y="17"/>
                  </a:lnTo>
                  <a:lnTo>
                    <a:pt x="296" y="15"/>
                  </a:lnTo>
                  <a:lnTo>
                    <a:pt x="291" y="13"/>
                  </a:lnTo>
                  <a:lnTo>
                    <a:pt x="285" y="11"/>
                  </a:lnTo>
                  <a:lnTo>
                    <a:pt x="281" y="9"/>
                  </a:lnTo>
                  <a:lnTo>
                    <a:pt x="276" y="7"/>
                  </a:lnTo>
                  <a:lnTo>
                    <a:pt x="270" y="5"/>
                  </a:lnTo>
                  <a:lnTo>
                    <a:pt x="266" y="5"/>
                  </a:lnTo>
                  <a:lnTo>
                    <a:pt x="260" y="3"/>
                  </a:lnTo>
                  <a:lnTo>
                    <a:pt x="255" y="2"/>
                  </a:lnTo>
                  <a:lnTo>
                    <a:pt x="251" y="2"/>
                  </a:lnTo>
                  <a:lnTo>
                    <a:pt x="245" y="0"/>
                  </a:lnTo>
                  <a:lnTo>
                    <a:pt x="239" y="0"/>
                  </a:lnTo>
                  <a:lnTo>
                    <a:pt x="234" y="0"/>
                  </a:lnTo>
                  <a:lnTo>
                    <a:pt x="228" y="0"/>
                  </a:lnTo>
                  <a:lnTo>
                    <a:pt x="222" y="0"/>
                  </a:lnTo>
                  <a:lnTo>
                    <a:pt x="219" y="0"/>
                  </a:lnTo>
                  <a:lnTo>
                    <a:pt x="213" y="0"/>
                  </a:lnTo>
                  <a:lnTo>
                    <a:pt x="207" y="0"/>
                  </a:lnTo>
                  <a:lnTo>
                    <a:pt x="201" y="0"/>
                  </a:lnTo>
                  <a:lnTo>
                    <a:pt x="196" y="0"/>
                  </a:lnTo>
                  <a:lnTo>
                    <a:pt x="190" y="0"/>
                  </a:lnTo>
                  <a:lnTo>
                    <a:pt x="184" y="2"/>
                  </a:lnTo>
                  <a:lnTo>
                    <a:pt x="179" y="2"/>
                  </a:lnTo>
                  <a:lnTo>
                    <a:pt x="175" y="3"/>
                  </a:lnTo>
                  <a:lnTo>
                    <a:pt x="167" y="5"/>
                  </a:lnTo>
                  <a:lnTo>
                    <a:pt x="163" y="5"/>
                  </a:lnTo>
                  <a:lnTo>
                    <a:pt x="158" y="7"/>
                  </a:lnTo>
                  <a:lnTo>
                    <a:pt x="152" y="9"/>
                  </a:lnTo>
                  <a:lnTo>
                    <a:pt x="148" y="11"/>
                  </a:lnTo>
                  <a:lnTo>
                    <a:pt x="143" y="13"/>
                  </a:lnTo>
                  <a:lnTo>
                    <a:pt x="137" y="15"/>
                  </a:lnTo>
                  <a:lnTo>
                    <a:pt x="133" y="17"/>
                  </a:lnTo>
                  <a:lnTo>
                    <a:pt x="127" y="19"/>
                  </a:lnTo>
                  <a:lnTo>
                    <a:pt x="124" y="21"/>
                  </a:lnTo>
                  <a:lnTo>
                    <a:pt x="118" y="22"/>
                  </a:lnTo>
                  <a:lnTo>
                    <a:pt x="114" y="26"/>
                  </a:lnTo>
                  <a:lnTo>
                    <a:pt x="108" y="28"/>
                  </a:lnTo>
                  <a:lnTo>
                    <a:pt x="104" y="30"/>
                  </a:lnTo>
                  <a:lnTo>
                    <a:pt x="101" y="34"/>
                  </a:lnTo>
                  <a:lnTo>
                    <a:pt x="97" y="36"/>
                  </a:lnTo>
                  <a:lnTo>
                    <a:pt x="91" y="40"/>
                  </a:lnTo>
                  <a:lnTo>
                    <a:pt x="87" y="41"/>
                  </a:lnTo>
                  <a:lnTo>
                    <a:pt x="84" y="45"/>
                  </a:lnTo>
                  <a:lnTo>
                    <a:pt x="80" y="49"/>
                  </a:lnTo>
                  <a:lnTo>
                    <a:pt x="74" y="51"/>
                  </a:lnTo>
                  <a:lnTo>
                    <a:pt x="70" y="55"/>
                  </a:lnTo>
                  <a:lnTo>
                    <a:pt x="68" y="59"/>
                  </a:lnTo>
                  <a:lnTo>
                    <a:pt x="65" y="62"/>
                  </a:lnTo>
                  <a:lnTo>
                    <a:pt x="61" y="66"/>
                  </a:lnTo>
                  <a:lnTo>
                    <a:pt x="55" y="70"/>
                  </a:lnTo>
                  <a:lnTo>
                    <a:pt x="53" y="74"/>
                  </a:lnTo>
                  <a:lnTo>
                    <a:pt x="49" y="78"/>
                  </a:lnTo>
                  <a:lnTo>
                    <a:pt x="46" y="83"/>
                  </a:lnTo>
                  <a:lnTo>
                    <a:pt x="44" y="87"/>
                  </a:lnTo>
                  <a:lnTo>
                    <a:pt x="40" y="91"/>
                  </a:lnTo>
                  <a:lnTo>
                    <a:pt x="38" y="95"/>
                  </a:lnTo>
                  <a:lnTo>
                    <a:pt x="34" y="100"/>
                  </a:lnTo>
                  <a:lnTo>
                    <a:pt x="32" y="104"/>
                  </a:lnTo>
                  <a:lnTo>
                    <a:pt x="28" y="108"/>
                  </a:lnTo>
                  <a:lnTo>
                    <a:pt x="27" y="114"/>
                  </a:lnTo>
                  <a:lnTo>
                    <a:pt x="25" y="117"/>
                  </a:lnTo>
                  <a:lnTo>
                    <a:pt x="23" y="121"/>
                  </a:lnTo>
                  <a:lnTo>
                    <a:pt x="19" y="127"/>
                  </a:lnTo>
                  <a:lnTo>
                    <a:pt x="17" y="133"/>
                  </a:lnTo>
                  <a:lnTo>
                    <a:pt x="15" y="136"/>
                  </a:lnTo>
                  <a:lnTo>
                    <a:pt x="13" y="142"/>
                  </a:lnTo>
                  <a:lnTo>
                    <a:pt x="11" y="146"/>
                  </a:lnTo>
                  <a:lnTo>
                    <a:pt x="9" y="152"/>
                  </a:lnTo>
                  <a:lnTo>
                    <a:pt x="8" y="157"/>
                  </a:lnTo>
                  <a:lnTo>
                    <a:pt x="8" y="163"/>
                  </a:lnTo>
                  <a:lnTo>
                    <a:pt x="6" y="167"/>
                  </a:lnTo>
                  <a:lnTo>
                    <a:pt x="6" y="173"/>
                  </a:lnTo>
                  <a:lnTo>
                    <a:pt x="4" y="178"/>
                  </a:lnTo>
                  <a:lnTo>
                    <a:pt x="2" y="184"/>
                  </a:lnTo>
                  <a:lnTo>
                    <a:pt x="2" y="190"/>
                  </a:lnTo>
                  <a:lnTo>
                    <a:pt x="2" y="195"/>
                  </a:lnTo>
                  <a:lnTo>
                    <a:pt x="0" y="201"/>
                  </a:lnTo>
                  <a:lnTo>
                    <a:pt x="0" y="207"/>
                  </a:lnTo>
                  <a:lnTo>
                    <a:pt x="0" y="211"/>
                  </a:lnTo>
                  <a:lnTo>
                    <a:pt x="0" y="218"/>
                  </a:lnTo>
                  <a:lnTo>
                    <a:pt x="0" y="936"/>
                  </a:lnTo>
                  <a:lnTo>
                    <a:pt x="0" y="940"/>
                  </a:lnTo>
                  <a:lnTo>
                    <a:pt x="0" y="946"/>
                  </a:lnTo>
                  <a:lnTo>
                    <a:pt x="0" y="952"/>
                  </a:lnTo>
                  <a:lnTo>
                    <a:pt x="2" y="957"/>
                  </a:lnTo>
                  <a:lnTo>
                    <a:pt x="2" y="961"/>
                  </a:lnTo>
                  <a:lnTo>
                    <a:pt x="2" y="969"/>
                  </a:lnTo>
                  <a:lnTo>
                    <a:pt x="4" y="972"/>
                  </a:lnTo>
                  <a:lnTo>
                    <a:pt x="6" y="978"/>
                  </a:lnTo>
                  <a:lnTo>
                    <a:pt x="6" y="984"/>
                  </a:lnTo>
                  <a:lnTo>
                    <a:pt x="8" y="990"/>
                  </a:lnTo>
                  <a:lnTo>
                    <a:pt x="8" y="993"/>
                  </a:lnTo>
                  <a:lnTo>
                    <a:pt x="9" y="999"/>
                  </a:lnTo>
                  <a:lnTo>
                    <a:pt x="11" y="1005"/>
                  </a:lnTo>
                  <a:lnTo>
                    <a:pt x="13" y="1010"/>
                  </a:lnTo>
                  <a:lnTo>
                    <a:pt x="15" y="1014"/>
                  </a:lnTo>
                  <a:lnTo>
                    <a:pt x="17" y="1020"/>
                  </a:lnTo>
                  <a:lnTo>
                    <a:pt x="19" y="1024"/>
                  </a:lnTo>
                  <a:lnTo>
                    <a:pt x="23" y="1029"/>
                  </a:lnTo>
                  <a:lnTo>
                    <a:pt x="25" y="1033"/>
                  </a:lnTo>
                  <a:lnTo>
                    <a:pt x="27" y="1039"/>
                  </a:lnTo>
                  <a:lnTo>
                    <a:pt x="28" y="1043"/>
                  </a:lnTo>
                  <a:lnTo>
                    <a:pt x="32" y="1047"/>
                  </a:lnTo>
                  <a:lnTo>
                    <a:pt x="34" y="1052"/>
                  </a:lnTo>
                  <a:lnTo>
                    <a:pt x="38" y="1056"/>
                  </a:lnTo>
                  <a:lnTo>
                    <a:pt x="40" y="1062"/>
                  </a:lnTo>
                  <a:lnTo>
                    <a:pt x="44" y="1066"/>
                  </a:lnTo>
                  <a:lnTo>
                    <a:pt x="46" y="1069"/>
                  </a:lnTo>
                  <a:lnTo>
                    <a:pt x="49" y="1073"/>
                  </a:lnTo>
                  <a:lnTo>
                    <a:pt x="53" y="1077"/>
                  </a:lnTo>
                  <a:lnTo>
                    <a:pt x="55" y="1081"/>
                  </a:lnTo>
                  <a:lnTo>
                    <a:pt x="61" y="1085"/>
                  </a:lnTo>
                  <a:lnTo>
                    <a:pt x="65" y="1090"/>
                  </a:lnTo>
                  <a:lnTo>
                    <a:pt x="68" y="1092"/>
                  </a:lnTo>
                  <a:lnTo>
                    <a:pt x="70" y="1096"/>
                  </a:lnTo>
                  <a:lnTo>
                    <a:pt x="74" y="1100"/>
                  </a:lnTo>
                  <a:lnTo>
                    <a:pt x="80" y="1104"/>
                  </a:lnTo>
                  <a:lnTo>
                    <a:pt x="84" y="1105"/>
                  </a:lnTo>
                  <a:lnTo>
                    <a:pt x="87" y="1109"/>
                  </a:lnTo>
                  <a:lnTo>
                    <a:pt x="91" y="1111"/>
                  </a:lnTo>
                  <a:lnTo>
                    <a:pt x="97" y="1115"/>
                  </a:lnTo>
                  <a:lnTo>
                    <a:pt x="101" y="1119"/>
                  </a:lnTo>
                  <a:lnTo>
                    <a:pt x="104" y="1121"/>
                  </a:lnTo>
                  <a:lnTo>
                    <a:pt x="108" y="1124"/>
                  </a:lnTo>
                  <a:lnTo>
                    <a:pt x="114" y="1126"/>
                  </a:lnTo>
                  <a:lnTo>
                    <a:pt x="118" y="1128"/>
                  </a:lnTo>
                  <a:lnTo>
                    <a:pt x="124" y="1132"/>
                  </a:lnTo>
                  <a:lnTo>
                    <a:pt x="127" y="1134"/>
                  </a:lnTo>
                  <a:lnTo>
                    <a:pt x="133" y="1136"/>
                  </a:lnTo>
                  <a:lnTo>
                    <a:pt x="137" y="1138"/>
                  </a:lnTo>
                  <a:lnTo>
                    <a:pt x="143" y="1140"/>
                  </a:lnTo>
                  <a:lnTo>
                    <a:pt x="148" y="1142"/>
                  </a:lnTo>
                  <a:lnTo>
                    <a:pt x="152" y="1143"/>
                  </a:lnTo>
                  <a:lnTo>
                    <a:pt x="158" y="1145"/>
                  </a:lnTo>
                  <a:lnTo>
                    <a:pt x="163" y="1145"/>
                  </a:lnTo>
                  <a:lnTo>
                    <a:pt x="167" y="1147"/>
                  </a:lnTo>
                  <a:lnTo>
                    <a:pt x="175" y="1149"/>
                  </a:lnTo>
                  <a:lnTo>
                    <a:pt x="179" y="1149"/>
                  </a:lnTo>
                  <a:lnTo>
                    <a:pt x="184" y="1151"/>
                  </a:lnTo>
                  <a:lnTo>
                    <a:pt x="190" y="1151"/>
                  </a:lnTo>
                  <a:lnTo>
                    <a:pt x="196" y="1153"/>
                  </a:lnTo>
                  <a:lnTo>
                    <a:pt x="201" y="1153"/>
                  </a:lnTo>
                  <a:lnTo>
                    <a:pt x="207" y="1153"/>
                  </a:lnTo>
                  <a:lnTo>
                    <a:pt x="213" y="1153"/>
                  </a:lnTo>
                  <a:lnTo>
                    <a:pt x="219" y="1153"/>
                  </a:lnTo>
                  <a:close/>
                </a:path>
              </a:pathLst>
            </a:custGeom>
            <a:solidFill>
              <a:srgbClr val="FFA64D"/>
            </a:solidFill>
            <a:ln w="9525">
              <a:noFill/>
              <a:round/>
              <a:headEnd/>
              <a:tailEnd/>
            </a:ln>
          </p:spPr>
          <p:txBody>
            <a:bodyPr wrap="none" anchor="ctr">
              <a:prstTxWarp prst="textNoShape">
                <a:avLst/>
              </a:prstTxWarp>
            </a:bodyPr>
            <a:lstStyle/>
            <a:p>
              <a:endParaRPr lang="en-US"/>
            </a:p>
          </p:txBody>
        </p:sp>
        <p:sp>
          <p:nvSpPr>
            <p:cNvPr id="35876" name="AutoShape 9"/>
            <p:cNvSpPr>
              <a:spLocks noChangeArrowheads="1"/>
            </p:cNvSpPr>
            <p:nvPr/>
          </p:nvSpPr>
          <p:spPr bwMode="auto">
            <a:xfrm>
              <a:off x="1138" y="1427"/>
              <a:ext cx="120" cy="166"/>
            </a:xfrm>
            <a:custGeom>
              <a:avLst/>
              <a:gdLst>
                <a:gd name="T0" fmla="*/ 0 w 435"/>
                <a:gd name="T1" fmla="*/ 0 h 598"/>
                <a:gd name="T2" fmla="*/ 0 w 435"/>
                <a:gd name="T3" fmla="*/ 0 h 598"/>
                <a:gd name="T4" fmla="*/ 0 w 435"/>
                <a:gd name="T5" fmla="*/ 0 h 598"/>
                <a:gd name="T6" fmla="*/ 0 w 435"/>
                <a:gd name="T7" fmla="*/ 0 h 598"/>
                <a:gd name="T8" fmla="*/ 0 w 435"/>
                <a:gd name="T9" fmla="*/ 0 h 598"/>
                <a:gd name="T10" fmla="*/ 0 w 435"/>
                <a:gd name="T11" fmla="*/ 0 h 598"/>
                <a:gd name="T12" fmla="*/ 0 w 435"/>
                <a:gd name="T13" fmla="*/ 0 h 598"/>
                <a:gd name="T14" fmla="*/ 0 w 435"/>
                <a:gd name="T15" fmla="*/ 0 h 598"/>
                <a:gd name="T16" fmla="*/ 0 w 435"/>
                <a:gd name="T17" fmla="*/ 0 h 598"/>
                <a:gd name="T18" fmla="*/ 0 w 435"/>
                <a:gd name="T19" fmla="*/ 0 h 598"/>
                <a:gd name="T20" fmla="*/ 0 w 435"/>
                <a:gd name="T21" fmla="*/ 0 h 598"/>
                <a:gd name="T22" fmla="*/ 0 w 435"/>
                <a:gd name="T23" fmla="*/ 0 h 598"/>
                <a:gd name="T24" fmla="*/ 0 w 435"/>
                <a:gd name="T25" fmla="*/ 0 h 598"/>
                <a:gd name="T26" fmla="*/ 0 w 435"/>
                <a:gd name="T27" fmla="*/ 0 h 598"/>
                <a:gd name="T28" fmla="*/ 0 w 435"/>
                <a:gd name="T29" fmla="*/ 0 h 598"/>
                <a:gd name="T30" fmla="*/ 0 w 435"/>
                <a:gd name="T31" fmla="*/ 0 h 598"/>
                <a:gd name="T32" fmla="*/ 0 w 435"/>
                <a:gd name="T33" fmla="*/ 0 h 598"/>
                <a:gd name="T34" fmla="*/ 0 w 435"/>
                <a:gd name="T35" fmla="*/ 0 h 598"/>
                <a:gd name="T36" fmla="*/ 0 w 435"/>
                <a:gd name="T37" fmla="*/ 0 h 598"/>
                <a:gd name="T38" fmla="*/ 0 w 435"/>
                <a:gd name="T39" fmla="*/ 0 h 598"/>
                <a:gd name="T40" fmla="*/ 0 w 435"/>
                <a:gd name="T41" fmla="*/ 0 h 598"/>
                <a:gd name="T42" fmla="*/ 0 w 435"/>
                <a:gd name="T43" fmla="*/ 0 h 598"/>
                <a:gd name="T44" fmla="*/ 0 w 435"/>
                <a:gd name="T45" fmla="*/ 0 h 598"/>
                <a:gd name="T46" fmla="*/ 0 w 435"/>
                <a:gd name="T47" fmla="*/ 0 h 598"/>
                <a:gd name="T48" fmla="*/ 0 w 435"/>
                <a:gd name="T49" fmla="*/ 0 h 598"/>
                <a:gd name="T50" fmla="*/ 0 w 435"/>
                <a:gd name="T51" fmla="*/ 0 h 598"/>
                <a:gd name="T52" fmla="*/ 0 w 435"/>
                <a:gd name="T53" fmla="*/ 0 h 598"/>
                <a:gd name="T54" fmla="*/ 0 w 435"/>
                <a:gd name="T55" fmla="*/ 0 h 598"/>
                <a:gd name="T56" fmla="*/ 0 w 435"/>
                <a:gd name="T57" fmla="*/ 0 h 598"/>
                <a:gd name="T58" fmla="*/ 0 w 435"/>
                <a:gd name="T59" fmla="*/ 0 h 598"/>
                <a:gd name="T60" fmla="*/ 0 w 435"/>
                <a:gd name="T61" fmla="*/ 0 h 598"/>
                <a:gd name="T62" fmla="*/ 0 w 435"/>
                <a:gd name="T63" fmla="*/ 0 h 598"/>
                <a:gd name="T64" fmla="*/ 0 w 435"/>
                <a:gd name="T65" fmla="*/ 0 h 598"/>
                <a:gd name="T66" fmla="*/ 0 w 435"/>
                <a:gd name="T67" fmla="*/ 0 h 598"/>
                <a:gd name="T68" fmla="*/ 0 w 435"/>
                <a:gd name="T69" fmla="*/ 0 h 598"/>
                <a:gd name="T70" fmla="*/ 0 w 435"/>
                <a:gd name="T71" fmla="*/ 0 h 598"/>
                <a:gd name="T72" fmla="*/ 0 w 435"/>
                <a:gd name="T73" fmla="*/ 0 h 598"/>
                <a:gd name="T74" fmla="*/ 0 w 435"/>
                <a:gd name="T75" fmla="*/ 0 h 598"/>
                <a:gd name="T76" fmla="*/ 0 w 435"/>
                <a:gd name="T77" fmla="*/ 0 h 598"/>
                <a:gd name="T78" fmla="*/ 0 w 435"/>
                <a:gd name="T79" fmla="*/ 0 h 598"/>
                <a:gd name="T80" fmla="*/ 0 w 435"/>
                <a:gd name="T81" fmla="*/ 0 h 598"/>
                <a:gd name="T82" fmla="*/ 0 w 435"/>
                <a:gd name="T83" fmla="*/ 0 h 598"/>
                <a:gd name="T84" fmla="*/ 0 w 435"/>
                <a:gd name="T85" fmla="*/ 0 h 598"/>
                <a:gd name="T86" fmla="*/ 0 w 435"/>
                <a:gd name="T87" fmla="*/ 0 h 598"/>
                <a:gd name="T88" fmla="*/ 0 w 435"/>
                <a:gd name="T89" fmla="*/ 0 h 598"/>
                <a:gd name="T90" fmla="*/ 0 w 435"/>
                <a:gd name="T91" fmla="*/ 0 h 598"/>
                <a:gd name="T92" fmla="*/ 0 w 435"/>
                <a:gd name="T93" fmla="*/ 0 h 598"/>
                <a:gd name="T94" fmla="*/ 0 w 435"/>
                <a:gd name="T95" fmla="*/ 0 h 598"/>
                <a:gd name="T96" fmla="*/ 0 w 435"/>
                <a:gd name="T97" fmla="*/ 0 h 598"/>
                <a:gd name="T98" fmla="*/ 0 w 435"/>
                <a:gd name="T99" fmla="*/ 0 h 598"/>
                <a:gd name="T100" fmla="*/ 0 w 435"/>
                <a:gd name="T101" fmla="*/ 0 h 598"/>
                <a:gd name="T102" fmla="*/ 0 w 435"/>
                <a:gd name="T103" fmla="*/ 0 h 598"/>
                <a:gd name="T104" fmla="*/ 0 w 435"/>
                <a:gd name="T105" fmla="*/ 0 h 598"/>
                <a:gd name="T106" fmla="*/ 0 w 435"/>
                <a:gd name="T107" fmla="*/ 0 h 598"/>
                <a:gd name="T108" fmla="*/ 0 w 435"/>
                <a:gd name="T109" fmla="*/ 0 h 598"/>
                <a:gd name="T110" fmla="*/ 0 w 435"/>
                <a:gd name="T111" fmla="*/ 0 h 598"/>
                <a:gd name="T112" fmla="*/ 0 w 435"/>
                <a:gd name="T113" fmla="*/ 0 h 598"/>
                <a:gd name="T114" fmla="*/ 0 w 435"/>
                <a:gd name="T115" fmla="*/ 0 h 598"/>
                <a:gd name="T116" fmla="*/ 0 w 435"/>
                <a:gd name="T117" fmla="*/ 0 h 598"/>
                <a:gd name="T118" fmla="*/ 0 w 435"/>
                <a:gd name="T119" fmla="*/ 0 h 598"/>
                <a:gd name="T120" fmla="*/ 0 w 435"/>
                <a:gd name="T121" fmla="*/ 0 h 5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5"/>
                <a:gd name="T184" fmla="*/ 0 h 598"/>
                <a:gd name="T185" fmla="*/ 435 w 435"/>
                <a:gd name="T186" fmla="*/ 598 h 5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5" h="598">
                  <a:moveTo>
                    <a:pt x="435" y="598"/>
                  </a:moveTo>
                  <a:lnTo>
                    <a:pt x="428" y="598"/>
                  </a:lnTo>
                  <a:lnTo>
                    <a:pt x="420" y="598"/>
                  </a:lnTo>
                  <a:lnTo>
                    <a:pt x="412" y="598"/>
                  </a:lnTo>
                  <a:lnTo>
                    <a:pt x="405" y="598"/>
                  </a:lnTo>
                  <a:lnTo>
                    <a:pt x="397" y="598"/>
                  </a:lnTo>
                  <a:lnTo>
                    <a:pt x="390" y="598"/>
                  </a:lnTo>
                  <a:lnTo>
                    <a:pt x="382" y="598"/>
                  </a:lnTo>
                  <a:lnTo>
                    <a:pt x="374" y="598"/>
                  </a:lnTo>
                  <a:lnTo>
                    <a:pt x="365" y="598"/>
                  </a:lnTo>
                  <a:lnTo>
                    <a:pt x="357" y="598"/>
                  </a:lnTo>
                  <a:lnTo>
                    <a:pt x="352" y="598"/>
                  </a:lnTo>
                  <a:lnTo>
                    <a:pt x="344" y="598"/>
                  </a:lnTo>
                  <a:lnTo>
                    <a:pt x="334" y="598"/>
                  </a:lnTo>
                  <a:lnTo>
                    <a:pt x="327" y="598"/>
                  </a:lnTo>
                  <a:lnTo>
                    <a:pt x="319" y="598"/>
                  </a:lnTo>
                  <a:lnTo>
                    <a:pt x="312" y="598"/>
                  </a:lnTo>
                  <a:lnTo>
                    <a:pt x="304" y="598"/>
                  </a:lnTo>
                  <a:lnTo>
                    <a:pt x="296" y="598"/>
                  </a:lnTo>
                  <a:lnTo>
                    <a:pt x="289" y="598"/>
                  </a:lnTo>
                  <a:lnTo>
                    <a:pt x="281" y="598"/>
                  </a:lnTo>
                  <a:lnTo>
                    <a:pt x="274" y="598"/>
                  </a:lnTo>
                  <a:lnTo>
                    <a:pt x="266" y="598"/>
                  </a:lnTo>
                  <a:lnTo>
                    <a:pt x="258" y="598"/>
                  </a:lnTo>
                  <a:lnTo>
                    <a:pt x="251" y="598"/>
                  </a:lnTo>
                  <a:lnTo>
                    <a:pt x="243" y="598"/>
                  </a:lnTo>
                  <a:lnTo>
                    <a:pt x="236" y="598"/>
                  </a:lnTo>
                  <a:lnTo>
                    <a:pt x="228" y="598"/>
                  </a:lnTo>
                  <a:lnTo>
                    <a:pt x="220" y="598"/>
                  </a:lnTo>
                  <a:lnTo>
                    <a:pt x="213" y="598"/>
                  </a:lnTo>
                  <a:lnTo>
                    <a:pt x="207" y="598"/>
                  </a:lnTo>
                  <a:lnTo>
                    <a:pt x="200" y="598"/>
                  </a:lnTo>
                  <a:lnTo>
                    <a:pt x="192" y="598"/>
                  </a:lnTo>
                  <a:lnTo>
                    <a:pt x="184" y="598"/>
                  </a:lnTo>
                  <a:lnTo>
                    <a:pt x="177" y="598"/>
                  </a:lnTo>
                  <a:lnTo>
                    <a:pt x="169" y="598"/>
                  </a:lnTo>
                  <a:lnTo>
                    <a:pt x="163" y="598"/>
                  </a:lnTo>
                  <a:lnTo>
                    <a:pt x="156" y="598"/>
                  </a:lnTo>
                  <a:lnTo>
                    <a:pt x="150" y="598"/>
                  </a:lnTo>
                  <a:lnTo>
                    <a:pt x="143" y="598"/>
                  </a:lnTo>
                  <a:lnTo>
                    <a:pt x="135" y="598"/>
                  </a:lnTo>
                  <a:lnTo>
                    <a:pt x="129" y="598"/>
                  </a:lnTo>
                  <a:lnTo>
                    <a:pt x="122" y="598"/>
                  </a:lnTo>
                  <a:lnTo>
                    <a:pt x="116" y="598"/>
                  </a:lnTo>
                  <a:lnTo>
                    <a:pt x="108" y="598"/>
                  </a:lnTo>
                  <a:lnTo>
                    <a:pt x="103" y="598"/>
                  </a:lnTo>
                  <a:lnTo>
                    <a:pt x="97" y="598"/>
                  </a:lnTo>
                  <a:lnTo>
                    <a:pt x="91" y="598"/>
                  </a:lnTo>
                  <a:lnTo>
                    <a:pt x="84" y="598"/>
                  </a:lnTo>
                  <a:lnTo>
                    <a:pt x="78" y="598"/>
                  </a:lnTo>
                  <a:lnTo>
                    <a:pt x="72" y="598"/>
                  </a:lnTo>
                  <a:lnTo>
                    <a:pt x="66" y="598"/>
                  </a:lnTo>
                  <a:lnTo>
                    <a:pt x="61" y="598"/>
                  </a:lnTo>
                  <a:lnTo>
                    <a:pt x="55" y="598"/>
                  </a:lnTo>
                  <a:lnTo>
                    <a:pt x="49" y="598"/>
                  </a:lnTo>
                  <a:lnTo>
                    <a:pt x="44" y="598"/>
                  </a:lnTo>
                  <a:lnTo>
                    <a:pt x="40" y="598"/>
                  </a:lnTo>
                  <a:lnTo>
                    <a:pt x="34" y="598"/>
                  </a:lnTo>
                  <a:lnTo>
                    <a:pt x="28" y="598"/>
                  </a:lnTo>
                  <a:lnTo>
                    <a:pt x="23" y="598"/>
                  </a:lnTo>
                  <a:lnTo>
                    <a:pt x="19" y="598"/>
                  </a:lnTo>
                  <a:lnTo>
                    <a:pt x="13" y="598"/>
                  </a:lnTo>
                  <a:lnTo>
                    <a:pt x="9" y="598"/>
                  </a:lnTo>
                  <a:lnTo>
                    <a:pt x="6" y="598"/>
                  </a:lnTo>
                  <a:lnTo>
                    <a:pt x="0" y="598"/>
                  </a:lnTo>
                  <a:lnTo>
                    <a:pt x="0" y="589"/>
                  </a:lnTo>
                  <a:lnTo>
                    <a:pt x="0" y="581"/>
                  </a:lnTo>
                  <a:lnTo>
                    <a:pt x="0" y="570"/>
                  </a:lnTo>
                  <a:lnTo>
                    <a:pt x="0" y="562"/>
                  </a:lnTo>
                  <a:lnTo>
                    <a:pt x="0" y="554"/>
                  </a:lnTo>
                  <a:lnTo>
                    <a:pt x="0" y="545"/>
                  </a:lnTo>
                  <a:lnTo>
                    <a:pt x="0" y="535"/>
                  </a:lnTo>
                  <a:lnTo>
                    <a:pt x="0" y="528"/>
                  </a:lnTo>
                  <a:lnTo>
                    <a:pt x="0" y="518"/>
                  </a:lnTo>
                  <a:lnTo>
                    <a:pt x="0" y="511"/>
                  </a:lnTo>
                  <a:lnTo>
                    <a:pt x="0" y="501"/>
                  </a:lnTo>
                  <a:lnTo>
                    <a:pt x="0" y="494"/>
                  </a:lnTo>
                  <a:lnTo>
                    <a:pt x="0" y="484"/>
                  </a:lnTo>
                  <a:lnTo>
                    <a:pt x="0" y="477"/>
                  </a:lnTo>
                  <a:lnTo>
                    <a:pt x="0" y="467"/>
                  </a:lnTo>
                  <a:lnTo>
                    <a:pt x="0" y="459"/>
                  </a:lnTo>
                  <a:lnTo>
                    <a:pt x="0" y="450"/>
                  </a:lnTo>
                  <a:lnTo>
                    <a:pt x="0" y="442"/>
                  </a:lnTo>
                  <a:lnTo>
                    <a:pt x="0" y="435"/>
                  </a:lnTo>
                  <a:lnTo>
                    <a:pt x="0" y="425"/>
                  </a:lnTo>
                  <a:lnTo>
                    <a:pt x="0" y="418"/>
                  </a:lnTo>
                  <a:lnTo>
                    <a:pt x="0" y="410"/>
                  </a:lnTo>
                  <a:lnTo>
                    <a:pt x="0" y="402"/>
                  </a:lnTo>
                  <a:lnTo>
                    <a:pt x="0" y="395"/>
                  </a:lnTo>
                  <a:lnTo>
                    <a:pt x="0" y="387"/>
                  </a:lnTo>
                  <a:lnTo>
                    <a:pt x="0" y="380"/>
                  </a:lnTo>
                  <a:lnTo>
                    <a:pt x="0" y="372"/>
                  </a:lnTo>
                  <a:lnTo>
                    <a:pt x="0" y="364"/>
                  </a:lnTo>
                  <a:lnTo>
                    <a:pt x="0" y="357"/>
                  </a:lnTo>
                  <a:lnTo>
                    <a:pt x="0" y="351"/>
                  </a:lnTo>
                  <a:lnTo>
                    <a:pt x="0" y="344"/>
                  </a:lnTo>
                  <a:lnTo>
                    <a:pt x="0" y="338"/>
                  </a:lnTo>
                  <a:lnTo>
                    <a:pt x="0" y="330"/>
                  </a:lnTo>
                  <a:lnTo>
                    <a:pt x="0" y="323"/>
                  </a:lnTo>
                  <a:lnTo>
                    <a:pt x="0" y="317"/>
                  </a:lnTo>
                  <a:lnTo>
                    <a:pt x="0" y="311"/>
                  </a:lnTo>
                  <a:lnTo>
                    <a:pt x="0" y="306"/>
                  </a:lnTo>
                  <a:lnTo>
                    <a:pt x="0" y="298"/>
                  </a:lnTo>
                  <a:lnTo>
                    <a:pt x="0" y="294"/>
                  </a:lnTo>
                  <a:lnTo>
                    <a:pt x="0" y="288"/>
                  </a:lnTo>
                  <a:lnTo>
                    <a:pt x="0" y="281"/>
                  </a:lnTo>
                  <a:lnTo>
                    <a:pt x="0" y="277"/>
                  </a:lnTo>
                  <a:lnTo>
                    <a:pt x="0" y="271"/>
                  </a:lnTo>
                  <a:lnTo>
                    <a:pt x="0" y="268"/>
                  </a:lnTo>
                  <a:lnTo>
                    <a:pt x="0" y="262"/>
                  </a:lnTo>
                  <a:lnTo>
                    <a:pt x="0" y="258"/>
                  </a:lnTo>
                  <a:lnTo>
                    <a:pt x="0" y="254"/>
                  </a:lnTo>
                  <a:lnTo>
                    <a:pt x="0" y="250"/>
                  </a:lnTo>
                  <a:lnTo>
                    <a:pt x="0" y="247"/>
                  </a:lnTo>
                  <a:lnTo>
                    <a:pt x="0" y="243"/>
                  </a:lnTo>
                  <a:lnTo>
                    <a:pt x="0" y="239"/>
                  </a:lnTo>
                  <a:lnTo>
                    <a:pt x="0" y="235"/>
                  </a:lnTo>
                  <a:lnTo>
                    <a:pt x="0" y="230"/>
                  </a:lnTo>
                  <a:lnTo>
                    <a:pt x="0" y="226"/>
                  </a:lnTo>
                  <a:lnTo>
                    <a:pt x="0" y="222"/>
                  </a:lnTo>
                  <a:lnTo>
                    <a:pt x="0" y="220"/>
                  </a:lnTo>
                  <a:lnTo>
                    <a:pt x="0" y="218"/>
                  </a:lnTo>
                  <a:lnTo>
                    <a:pt x="0" y="211"/>
                  </a:lnTo>
                  <a:lnTo>
                    <a:pt x="0" y="207"/>
                  </a:lnTo>
                  <a:lnTo>
                    <a:pt x="0" y="201"/>
                  </a:lnTo>
                  <a:lnTo>
                    <a:pt x="2" y="195"/>
                  </a:lnTo>
                  <a:lnTo>
                    <a:pt x="2" y="190"/>
                  </a:lnTo>
                  <a:lnTo>
                    <a:pt x="2" y="184"/>
                  </a:lnTo>
                  <a:lnTo>
                    <a:pt x="4" y="178"/>
                  </a:lnTo>
                  <a:lnTo>
                    <a:pt x="6" y="173"/>
                  </a:lnTo>
                  <a:lnTo>
                    <a:pt x="6" y="167"/>
                  </a:lnTo>
                  <a:lnTo>
                    <a:pt x="8" y="163"/>
                  </a:lnTo>
                  <a:lnTo>
                    <a:pt x="8" y="157"/>
                  </a:lnTo>
                  <a:lnTo>
                    <a:pt x="9" y="152"/>
                  </a:lnTo>
                  <a:lnTo>
                    <a:pt x="11" y="146"/>
                  </a:lnTo>
                  <a:lnTo>
                    <a:pt x="13" y="142"/>
                  </a:lnTo>
                  <a:lnTo>
                    <a:pt x="15" y="136"/>
                  </a:lnTo>
                  <a:lnTo>
                    <a:pt x="17" y="133"/>
                  </a:lnTo>
                  <a:lnTo>
                    <a:pt x="19" y="127"/>
                  </a:lnTo>
                  <a:lnTo>
                    <a:pt x="23" y="121"/>
                  </a:lnTo>
                  <a:lnTo>
                    <a:pt x="25" y="117"/>
                  </a:lnTo>
                  <a:lnTo>
                    <a:pt x="27" y="114"/>
                  </a:lnTo>
                  <a:lnTo>
                    <a:pt x="28" y="108"/>
                  </a:lnTo>
                  <a:lnTo>
                    <a:pt x="32" y="104"/>
                  </a:lnTo>
                  <a:lnTo>
                    <a:pt x="34" y="100"/>
                  </a:lnTo>
                  <a:lnTo>
                    <a:pt x="38" y="95"/>
                  </a:lnTo>
                  <a:lnTo>
                    <a:pt x="40" y="91"/>
                  </a:lnTo>
                  <a:lnTo>
                    <a:pt x="44" y="87"/>
                  </a:lnTo>
                  <a:lnTo>
                    <a:pt x="46" y="83"/>
                  </a:lnTo>
                  <a:lnTo>
                    <a:pt x="49" y="78"/>
                  </a:lnTo>
                  <a:lnTo>
                    <a:pt x="53" y="74"/>
                  </a:lnTo>
                  <a:lnTo>
                    <a:pt x="55" y="70"/>
                  </a:lnTo>
                  <a:lnTo>
                    <a:pt x="61" y="66"/>
                  </a:lnTo>
                  <a:lnTo>
                    <a:pt x="65" y="62"/>
                  </a:lnTo>
                  <a:lnTo>
                    <a:pt x="68" y="59"/>
                  </a:lnTo>
                  <a:lnTo>
                    <a:pt x="70" y="55"/>
                  </a:lnTo>
                  <a:lnTo>
                    <a:pt x="74" y="51"/>
                  </a:lnTo>
                  <a:lnTo>
                    <a:pt x="80" y="49"/>
                  </a:lnTo>
                  <a:lnTo>
                    <a:pt x="84" y="45"/>
                  </a:lnTo>
                  <a:lnTo>
                    <a:pt x="87" y="41"/>
                  </a:lnTo>
                  <a:lnTo>
                    <a:pt x="91" y="40"/>
                  </a:lnTo>
                  <a:lnTo>
                    <a:pt x="97" y="36"/>
                  </a:lnTo>
                  <a:lnTo>
                    <a:pt x="101" y="34"/>
                  </a:lnTo>
                  <a:lnTo>
                    <a:pt x="104" y="30"/>
                  </a:lnTo>
                  <a:lnTo>
                    <a:pt x="108" y="28"/>
                  </a:lnTo>
                  <a:lnTo>
                    <a:pt x="114" y="26"/>
                  </a:lnTo>
                  <a:lnTo>
                    <a:pt x="118" y="22"/>
                  </a:lnTo>
                  <a:lnTo>
                    <a:pt x="124" y="21"/>
                  </a:lnTo>
                  <a:lnTo>
                    <a:pt x="127" y="19"/>
                  </a:lnTo>
                  <a:lnTo>
                    <a:pt x="133" y="17"/>
                  </a:lnTo>
                  <a:lnTo>
                    <a:pt x="137" y="15"/>
                  </a:lnTo>
                  <a:lnTo>
                    <a:pt x="143" y="13"/>
                  </a:lnTo>
                  <a:lnTo>
                    <a:pt x="148" y="11"/>
                  </a:lnTo>
                  <a:lnTo>
                    <a:pt x="152" y="9"/>
                  </a:lnTo>
                  <a:lnTo>
                    <a:pt x="158" y="7"/>
                  </a:lnTo>
                  <a:lnTo>
                    <a:pt x="163" y="5"/>
                  </a:lnTo>
                  <a:lnTo>
                    <a:pt x="167" y="5"/>
                  </a:lnTo>
                  <a:lnTo>
                    <a:pt x="175" y="3"/>
                  </a:lnTo>
                  <a:lnTo>
                    <a:pt x="179" y="2"/>
                  </a:lnTo>
                  <a:lnTo>
                    <a:pt x="184" y="2"/>
                  </a:lnTo>
                  <a:lnTo>
                    <a:pt x="190" y="0"/>
                  </a:lnTo>
                  <a:lnTo>
                    <a:pt x="196" y="0"/>
                  </a:lnTo>
                  <a:lnTo>
                    <a:pt x="201" y="0"/>
                  </a:lnTo>
                  <a:lnTo>
                    <a:pt x="207" y="0"/>
                  </a:lnTo>
                  <a:lnTo>
                    <a:pt x="213" y="0"/>
                  </a:lnTo>
                  <a:lnTo>
                    <a:pt x="219" y="0"/>
                  </a:lnTo>
                  <a:lnTo>
                    <a:pt x="222" y="0"/>
                  </a:lnTo>
                  <a:lnTo>
                    <a:pt x="228" y="0"/>
                  </a:lnTo>
                  <a:lnTo>
                    <a:pt x="234" y="0"/>
                  </a:lnTo>
                  <a:lnTo>
                    <a:pt x="239" y="0"/>
                  </a:lnTo>
                  <a:lnTo>
                    <a:pt x="245" y="0"/>
                  </a:lnTo>
                  <a:lnTo>
                    <a:pt x="251" y="2"/>
                  </a:lnTo>
                  <a:lnTo>
                    <a:pt x="255" y="2"/>
                  </a:lnTo>
                  <a:lnTo>
                    <a:pt x="260" y="3"/>
                  </a:lnTo>
                  <a:lnTo>
                    <a:pt x="266" y="5"/>
                  </a:lnTo>
                  <a:lnTo>
                    <a:pt x="270" y="5"/>
                  </a:lnTo>
                  <a:lnTo>
                    <a:pt x="276" y="7"/>
                  </a:lnTo>
                  <a:lnTo>
                    <a:pt x="281" y="9"/>
                  </a:lnTo>
                  <a:lnTo>
                    <a:pt x="285" y="11"/>
                  </a:lnTo>
                  <a:lnTo>
                    <a:pt x="291" y="13"/>
                  </a:lnTo>
                  <a:lnTo>
                    <a:pt x="296" y="15"/>
                  </a:lnTo>
                  <a:lnTo>
                    <a:pt x="302" y="17"/>
                  </a:lnTo>
                  <a:lnTo>
                    <a:pt x="306" y="19"/>
                  </a:lnTo>
                  <a:lnTo>
                    <a:pt x="310" y="21"/>
                  </a:lnTo>
                  <a:lnTo>
                    <a:pt x="315" y="22"/>
                  </a:lnTo>
                  <a:lnTo>
                    <a:pt x="319" y="26"/>
                  </a:lnTo>
                  <a:lnTo>
                    <a:pt x="323" y="28"/>
                  </a:lnTo>
                  <a:lnTo>
                    <a:pt x="329" y="30"/>
                  </a:lnTo>
                  <a:lnTo>
                    <a:pt x="334" y="34"/>
                  </a:lnTo>
                  <a:lnTo>
                    <a:pt x="338" y="36"/>
                  </a:lnTo>
                  <a:lnTo>
                    <a:pt x="342" y="40"/>
                  </a:lnTo>
                  <a:lnTo>
                    <a:pt x="346" y="41"/>
                  </a:lnTo>
                  <a:lnTo>
                    <a:pt x="352" y="45"/>
                  </a:lnTo>
                  <a:lnTo>
                    <a:pt x="355" y="49"/>
                  </a:lnTo>
                  <a:lnTo>
                    <a:pt x="359" y="51"/>
                  </a:lnTo>
                  <a:lnTo>
                    <a:pt x="363" y="55"/>
                  </a:lnTo>
                  <a:lnTo>
                    <a:pt x="367" y="59"/>
                  </a:lnTo>
                  <a:lnTo>
                    <a:pt x="371" y="62"/>
                  </a:lnTo>
                  <a:lnTo>
                    <a:pt x="374" y="66"/>
                  </a:lnTo>
                  <a:lnTo>
                    <a:pt x="378" y="70"/>
                  </a:lnTo>
                  <a:lnTo>
                    <a:pt x="380" y="74"/>
                  </a:lnTo>
                  <a:lnTo>
                    <a:pt x="384" y="78"/>
                  </a:lnTo>
                  <a:lnTo>
                    <a:pt x="388" y="83"/>
                  </a:lnTo>
                  <a:lnTo>
                    <a:pt x="391" y="87"/>
                  </a:lnTo>
                  <a:lnTo>
                    <a:pt x="393" y="91"/>
                  </a:lnTo>
                  <a:lnTo>
                    <a:pt x="397" y="95"/>
                  </a:lnTo>
                  <a:lnTo>
                    <a:pt x="399" y="100"/>
                  </a:lnTo>
                  <a:lnTo>
                    <a:pt x="403" y="104"/>
                  </a:lnTo>
                  <a:lnTo>
                    <a:pt x="405" y="108"/>
                  </a:lnTo>
                  <a:lnTo>
                    <a:pt x="409" y="114"/>
                  </a:lnTo>
                  <a:lnTo>
                    <a:pt x="410" y="117"/>
                  </a:lnTo>
                  <a:lnTo>
                    <a:pt x="412" y="121"/>
                  </a:lnTo>
                  <a:lnTo>
                    <a:pt x="414" y="127"/>
                  </a:lnTo>
                  <a:lnTo>
                    <a:pt x="418" y="133"/>
                  </a:lnTo>
                  <a:lnTo>
                    <a:pt x="418" y="136"/>
                  </a:lnTo>
                  <a:lnTo>
                    <a:pt x="422" y="142"/>
                  </a:lnTo>
                  <a:lnTo>
                    <a:pt x="424" y="146"/>
                  </a:lnTo>
                  <a:lnTo>
                    <a:pt x="426" y="152"/>
                  </a:lnTo>
                  <a:lnTo>
                    <a:pt x="426" y="157"/>
                  </a:lnTo>
                  <a:lnTo>
                    <a:pt x="428" y="163"/>
                  </a:lnTo>
                  <a:lnTo>
                    <a:pt x="429" y="167"/>
                  </a:lnTo>
                  <a:lnTo>
                    <a:pt x="431" y="173"/>
                  </a:lnTo>
                  <a:lnTo>
                    <a:pt x="431" y="178"/>
                  </a:lnTo>
                  <a:lnTo>
                    <a:pt x="431" y="184"/>
                  </a:lnTo>
                  <a:lnTo>
                    <a:pt x="433" y="190"/>
                  </a:lnTo>
                  <a:lnTo>
                    <a:pt x="433" y="195"/>
                  </a:lnTo>
                  <a:lnTo>
                    <a:pt x="433" y="201"/>
                  </a:lnTo>
                  <a:lnTo>
                    <a:pt x="435" y="207"/>
                  </a:lnTo>
                  <a:lnTo>
                    <a:pt x="435" y="211"/>
                  </a:lnTo>
                  <a:lnTo>
                    <a:pt x="435" y="218"/>
                  </a:lnTo>
                  <a:lnTo>
                    <a:pt x="435" y="220"/>
                  </a:lnTo>
                  <a:lnTo>
                    <a:pt x="435" y="222"/>
                  </a:lnTo>
                  <a:lnTo>
                    <a:pt x="435" y="226"/>
                  </a:lnTo>
                  <a:lnTo>
                    <a:pt x="435" y="230"/>
                  </a:lnTo>
                  <a:lnTo>
                    <a:pt x="435" y="235"/>
                  </a:lnTo>
                  <a:lnTo>
                    <a:pt x="435" y="239"/>
                  </a:lnTo>
                  <a:lnTo>
                    <a:pt x="435" y="243"/>
                  </a:lnTo>
                  <a:lnTo>
                    <a:pt x="435" y="247"/>
                  </a:lnTo>
                  <a:lnTo>
                    <a:pt x="435" y="250"/>
                  </a:lnTo>
                  <a:lnTo>
                    <a:pt x="435" y="254"/>
                  </a:lnTo>
                  <a:lnTo>
                    <a:pt x="435" y="258"/>
                  </a:lnTo>
                  <a:lnTo>
                    <a:pt x="435" y="262"/>
                  </a:lnTo>
                  <a:lnTo>
                    <a:pt x="435" y="268"/>
                  </a:lnTo>
                  <a:lnTo>
                    <a:pt x="435" y="271"/>
                  </a:lnTo>
                  <a:lnTo>
                    <a:pt x="435" y="277"/>
                  </a:lnTo>
                  <a:lnTo>
                    <a:pt x="435" y="281"/>
                  </a:lnTo>
                  <a:lnTo>
                    <a:pt x="435" y="288"/>
                  </a:lnTo>
                  <a:lnTo>
                    <a:pt x="435" y="294"/>
                  </a:lnTo>
                  <a:lnTo>
                    <a:pt x="435" y="298"/>
                  </a:lnTo>
                  <a:lnTo>
                    <a:pt x="435" y="306"/>
                  </a:lnTo>
                  <a:lnTo>
                    <a:pt x="435" y="311"/>
                  </a:lnTo>
                  <a:lnTo>
                    <a:pt x="435" y="317"/>
                  </a:lnTo>
                  <a:lnTo>
                    <a:pt x="435" y="323"/>
                  </a:lnTo>
                  <a:lnTo>
                    <a:pt x="435" y="330"/>
                  </a:lnTo>
                  <a:lnTo>
                    <a:pt x="435" y="338"/>
                  </a:lnTo>
                  <a:lnTo>
                    <a:pt x="435" y="344"/>
                  </a:lnTo>
                  <a:lnTo>
                    <a:pt x="435" y="351"/>
                  </a:lnTo>
                  <a:lnTo>
                    <a:pt x="435" y="357"/>
                  </a:lnTo>
                  <a:lnTo>
                    <a:pt x="435" y="364"/>
                  </a:lnTo>
                  <a:lnTo>
                    <a:pt x="435" y="372"/>
                  </a:lnTo>
                  <a:lnTo>
                    <a:pt x="435" y="380"/>
                  </a:lnTo>
                  <a:lnTo>
                    <a:pt x="435" y="387"/>
                  </a:lnTo>
                  <a:lnTo>
                    <a:pt x="435" y="395"/>
                  </a:lnTo>
                  <a:lnTo>
                    <a:pt x="435" y="402"/>
                  </a:lnTo>
                  <a:lnTo>
                    <a:pt x="435" y="410"/>
                  </a:lnTo>
                  <a:lnTo>
                    <a:pt x="435" y="418"/>
                  </a:lnTo>
                  <a:lnTo>
                    <a:pt x="435" y="425"/>
                  </a:lnTo>
                  <a:lnTo>
                    <a:pt x="435" y="435"/>
                  </a:lnTo>
                  <a:lnTo>
                    <a:pt x="435" y="442"/>
                  </a:lnTo>
                  <a:lnTo>
                    <a:pt x="435" y="450"/>
                  </a:lnTo>
                  <a:lnTo>
                    <a:pt x="435" y="459"/>
                  </a:lnTo>
                  <a:lnTo>
                    <a:pt x="435" y="467"/>
                  </a:lnTo>
                  <a:lnTo>
                    <a:pt x="435" y="477"/>
                  </a:lnTo>
                  <a:lnTo>
                    <a:pt x="435" y="484"/>
                  </a:lnTo>
                  <a:lnTo>
                    <a:pt x="435" y="494"/>
                  </a:lnTo>
                  <a:lnTo>
                    <a:pt x="435" y="501"/>
                  </a:lnTo>
                  <a:lnTo>
                    <a:pt x="435" y="511"/>
                  </a:lnTo>
                  <a:lnTo>
                    <a:pt x="435" y="518"/>
                  </a:lnTo>
                  <a:lnTo>
                    <a:pt x="435" y="528"/>
                  </a:lnTo>
                  <a:lnTo>
                    <a:pt x="435" y="535"/>
                  </a:lnTo>
                  <a:lnTo>
                    <a:pt x="435" y="545"/>
                  </a:lnTo>
                  <a:lnTo>
                    <a:pt x="435" y="554"/>
                  </a:lnTo>
                  <a:lnTo>
                    <a:pt x="435" y="562"/>
                  </a:lnTo>
                  <a:lnTo>
                    <a:pt x="435" y="570"/>
                  </a:lnTo>
                  <a:lnTo>
                    <a:pt x="435" y="581"/>
                  </a:lnTo>
                  <a:lnTo>
                    <a:pt x="435" y="589"/>
                  </a:lnTo>
                  <a:lnTo>
                    <a:pt x="435" y="598"/>
                  </a:lnTo>
                  <a:close/>
                </a:path>
              </a:pathLst>
            </a:custGeom>
            <a:solidFill>
              <a:srgbClr val="FF4040"/>
            </a:solidFill>
            <a:ln w="9525">
              <a:noFill/>
              <a:round/>
              <a:headEnd/>
              <a:tailEnd/>
            </a:ln>
          </p:spPr>
          <p:txBody>
            <a:bodyPr wrap="none" anchor="ctr">
              <a:prstTxWarp prst="textNoShape">
                <a:avLst/>
              </a:prstTxWarp>
            </a:bodyPr>
            <a:lstStyle/>
            <a:p>
              <a:endParaRPr lang="en-US"/>
            </a:p>
          </p:txBody>
        </p:sp>
        <p:sp>
          <p:nvSpPr>
            <p:cNvPr id="35877" name="AutoShape 10"/>
            <p:cNvSpPr>
              <a:spLocks noChangeArrowheads="1"/>
            </p:cNvSpPr>
            <p:nvPr/>
          </p:nvSpPr>
          <p:spPr bwMode="auto">
            <a:xfrm>
              <a:off x="1138" y="1426"/>
              <a:ext cx="120" cy="154"/>
            </a:xfrm>
            <a:custGeom>
              <a:avLst/>
              <a:gdLst>
                <a:gd name="T0" fmla="*/ 0 w 435"/>
                <a:gd name="T1" fmla="*/ 0 h 560"/>
                <a:gd name="T2" fmla="*/ 0 w 435"/>
                <a:gd name="T3" fmla="*/ 0 h 560"/>
                <a:gd name="T4" fmla="*/ 0 w 435"/>
                <a:gd name="T5" fmla="*/ 0 h 560"/>
                <a:gd name="T6" fmla="*/ 0 w 435"/>
                <a:gd name="T7" fmla="*/ 0 h 560"/>
                <a:gd name="T8" fmla="*/ 0 w 435"/>
                <a:gd name="T9" fmla="*/ 0 h 560"/>
                <a:gd name="T10" fmla="*/ 0 w 435"/>
                <a:gd name="T11" fmla="*/ 0 h 560"/>
                <a:gd name="T12" fmla="*/ 0 w 435"/>
                <a:gd name="T13" fmla="*/ 0 h 560"/>
                <a:gd name="T14" fmla="*/ 0 w 435"/>
                <a:gd name="T15" fmla="*/ 0 h 560"/>
                <a:gd name="T16" fmla="*/ 0 w 435"/>
                <a:gd name="T17" fmla="*/ 0 h 560"/>
                <a:gd name="T18" fmla="*/ 0 w 435"/>
                <a:gd name="T19" fmla="*/ 0 h 560"/>
                <a:gd name="T20" fmla="*/ 0 w 435"/>
                <a:gd name="T21" fmla="*/ 0 h 560"/>
                <a:gd name="T22" fmla="*/ 0 w 435"/>
                <a:gd name="T23" fmla="*/ 0 h 560"/>
                <a:gd name="T24" fmla="*/ 0 w 435"/>
                <a:gd name="T25" fmla="*/ 0 h 560"/>
                <a:gd name="T26" fmla="*/ 0 w 435"/>
                <a:gd name="T27" fmla="*/ 0 h 560"/>
                <a:gd name="T28" fmla="*/ 0 w 435"/>
                <a:gd name="T29" fmla="*/ 0 h 560"/>
                <a:gd name="T30" fmla="*/ 0 w 435"/>
                <a:gd name="T31" fmla="*/ 0 h 560"/>
                <a:gd name="T32" fmla="*/ 0 w 435"/>
                <a:gd name="T33" fmla="*/ 0 h 560"/>
                <a:gd name="T34" fmla="*/ 0 w 435"/>
                <a:gd name="T35" fmla="*/ 0 h 560"/>
                <a:gd name="T36" fmla="*/ 0 w 435"/>
                <a:gd name="T37" fmla="*/ 0 h 560"/>
                <a:gd name="T38" fmla="*/ 0 w 435"/>
                <a:gd name="T39" fmla="*/ 0 h 560"/>
                <a:gd name="T40" fmla="*/ 0 w 435"/>
                <a:gd name="T41" fmla="*/ 0 h 560"/>
                <a:gd name="T42" fmla="*/ 0 w 435"/>
                <a:gd name="T43" fmla="*/ 0 h 560"/>
                <a:gd name="T44" fmla="*/ 0 w 435"/>
                <a:gd name="T45" fmla="*/ 0 h 560"/>
                <a:gd name="T46" fmla="*/ 0 w 435"/>
                <a:gd name="T47" fmla="*/ 0 h 560"/>
                <a:gd name="T48" fmla="*/ 0 w 435"/>
                <a:gd name="T49" fmla="*/ 0 h 560"/>
                <a:gd name="T50" fmla="*/ 0 w 435"/>
                <a:gd name="T51" fmla="*/ 0 h 560"/>
                <a:gd name="T52" fmla="*/ 0 w 435"/>
                <a:gd name="T53" fmla="*/ 0 h 560"/>
                <a:gd name="T54" fmla="*/ 0 w 435"/>
                <a:gd name="T55" fmla="*/ 0 h 560"/>
                <a:gd name="T56" fmla="*/ 0 w 435"/>
                <a:gd name="T57" fmla="*/ 0 h 560"/>
                <a:gd name="T58" fmla="*/ 0 w 435"/>
                <a:gd name="T59" fmla="*/ 0 h 560"/>
                <a:gd name="T60" fmla="*/ 0 w 435"/>
                <a:gd name="T61" fmla="*/ 0 h 560"/>
                <a:gd name="T62" fmla="*/ 0 w 435"/>
                <a:gd name="T63" fmla="*/ 0 h 560"/>
                <a:gd name="T64" fmla="*/ 0 w 435"/>
                <a:gd name="T65" fmla="*/ 0 h 560"/>
                <a:gd name="T66" fmla="*/ 0 w 435"/>
                <a:gd name="T67" fmla="*/ 0 h 560"/>
                <a:gd name="T68" fmla="*/ 0 w 435"/>
                <a:gd name="T69" fmla="*/ 0 h 560"/>
                <a:gd name="T70" fmla="*/ 0 w 435"/>
                <a:gd name="T71" fmla="*/ 0 h 560"/>
                <a:gd name="T72" fmla="*/ 0 w 435"/>
                <a:gd name="T73" fmla="*/ 0 h 560"/>
                <a:gd name="T74" fmla="*/ 0 w 435"/>
                <a:gd name="T75" fmla="*/ 0 h 560"/>
                <a:gd name="T76" fmla="*/ 0 w 435"/>
                <a:gd name="T77" fmla="*/ 0 h 560"/>
                <a:gd name="T78" fmla="*/ 0 w 435"/>
                <a:gd name="T79" fmla="*/ 0 h 560"/>
                <a:gd name="T80" fmla="*/ 0 w 435"/>
                <a:gd name="T81" fmla="*/ 0 h 560"/>
                <a:gd name="T82" fmla="*/ 0 w 435"/>
                <a:gd name="T83" fmla="*/ 0 h 560"/>
                <a:gd name="T84" fmla="*/ 0 w 435"/>
                <a:gd name="T85" fmla="*/ 0 h 560"/>
                <a:gd name="T86" fmla="*/ 0 w 435"/>
                <a:gd name="T87" fmla="*/ 0 h 560"/>
                <a:gd name="T88" fmla="*/ 0 w 435"/>
                <a:gd name="T89" fmla="*/ 0 h 560"/>
                <a:gd name="T90" fmla="*/ 0 w 435"/>
                <a:gd name="T91" fmla="*/ 0 h 560"/>
                <a:gd name="T92" fmla="*/ 0 w 435"/>
                <a:gd name="T93" fmla="*/ 0 h 560"/>
                <a:gd name="T94" fmla="*/ 0 w 435"/>
                <a:gd name="T95" fmla="*/ 0 h 560"/>
                <a:gd name="T96" fmla="*/ 0 w 435"/>
                <a:gd name="T97" fmla="*/ 0 h 560"/>
                <a:gd name="T98" fmla="*/ 0 w 435"/>
                <a:gd name="T99" fmla="*/ 0 h 560"/>
                <a:gd name="T100" fmla="*/ 0 w 435"/>
                <a:gd name="T101" fmla="*/ 0 h 560"/>
                <a:gd name="T102" fmla="*/ 0 w 435"/>
                <a:gd name="T103" fmla="*/ 0 h 560"/>
                <a:gd name="T104" fmla="*/ 0 w 435"/>
                <a:gd name="T105" fmla="*/ 0 h 560"/>
                <a:gd name="T106" fmla="*/ 0 w 435"/>
                <a:gd name="T107" fmla="*/ 0 h 560"/>
                <a:gd name="T108" fmla="*/ 0 w 435"/>
                <a:gd name="T109" fmla="*/ 0 h 560"/>
                <a:gd name="T110" fmla="*/ 0 w 435"/>
                <a:gd name="T111" fmla="*/ 0 h 560"/>
                <a:gd name="T112" fmla="*/ 0 w 435"/>
                <a:gd name="T113" fmla="*/ 0 h 560"/>
                <a:gd name="T114" fmla="*/ 0 w 435"/>
                <a:gd name="T115" fmla="*/ 0 h 560"/>
                <a:gd name="T116" fmla="*/ 0 w 435"/>
                <a:gd name="T117" fmla="*/ 0 h 560"/>
                <a:gd name="T118" fmla="*/ 0 w 435"/>
                <a:gd name="T119" fmla="*/ 0 h 5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35"/>
                <a:gd name="T181" fmla="*/ 0 h 560"/>
                <a:gd name="T182" fmla="*/ 435 w 435"/>
                <a:gd name="T183" fmla="*/ 560 h 5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35" h="560">
                  <a:moveTo>
                    <a:pt x="435" y="560"/>
                  </a:moveTo>
                  <a:lnTo>
                    <a:pt x="428" y="560"/>
                  </a:lnTo>
                  <a:lnTo>
                    <a:pt x="420" y="560"/>
                  </a:lnTo>
                  <a:lnTo>
                    <a:pt x="412" y="560"/>
                  </a:lnTo>
                  <a:lnTo>
                    <a:pt x="405" y="560"/>
                  </a:lnTo>
                  <a:lnTo>
                    <a:pt x="397" y="560"/>
                  </a:lnTo>
                  <a:lnTo>
                    <a:pt x="391" y="560"/>
                  </a:lnTo>
                  <a:lnTo>
                    <a:pt x="384" y="560"/>
                  </a:lnTo>
                  <a:lnTo>
                    <a:pt x="376" y="560"/>
                  </a:lnTo>
                  <a:lnTo>
                    <a:pt x="369" y="560"/>
                  </a:lnTo>
                  <a:lnTo>
                    <a:pt x="361" y="560"/>
                  </a:lnTo>
                  <a:lnTo>
                    <a:pt x="353" y="560"/>
                  </a:lnTo>
                  <a:lnTo>
                    <a:pt x="348" y="560"/>
                  </a:lnTo>
                  <a:lnTo>
                    <a:pt x="340" y="560"/>
                  </a:lnTo>
                  <a:lnTo>
                    <a:pt x="333" y="560"/>
                  </a:lnTo>
                  <a:lnTo>
                    <a:pt x="325" y="560"/>
                  </a:lnTo>
                  <a:lnTo>
                    <a:pt x="319" y="560"/>
                  </a:lnTo>
                  <a:lnTo>
                    <a:pt x="310" y="560"/>
                  </a:lnTo>
                  <a:lnTo>
                    <a:pt x="304" y="560"/>
                  </a:lnTo>
                  <a:lnTo>
                    <a:pt x="296" y="560"/>
                  </a:lnTo>
                  <a:lnTo>
                    <a:pt x="289" y="560"/>
                  </a:lnTo>
                  <a:lnTo>
                    <a:pt x="281" y="560"/>
                  </a:lnTo>
                  <a:lnTo>
                    <a:pt x="276" y="560"/>
                  </a:lnTo>
                  <a:lnTo>
                    <a:pt x="268" y="560"/>
                  </a:lnTo>
                  <a:lnTo>
                    <a:pt x="260" y="560"/>
                  </a:lnTo>
                  <a:lnTo>
                    <a:pt x="253" y="560"/>
                  </a:lnTo>
                  <a:lnTo>
                    <a:pt x="247" y="560"/>
                  </a:lnTo>
                  <a:lnTo>
                    <a:pt x="239" y="560"/>
                  </a:lnTo>
                  <a:lnTo>
                    <a:pt x="232" y="560"/>
                  </a:lnTo>
                  <a:lnTo>
                    <a:pt x="224" y="560"/>
                  </a:lnTo>
                  <a:lnTo>
                    <a:pt x="219" y="560"/>
                  </a:lnTo>
                  <a:lnTo>
                    <a:pt x="211" y="560"/>
                  </a:lnTo>
                  <a:lnTo>
                    <a:pt x="205" y="560"/>
                  </a:lnTo>
                  <a:lnTo>
                    <a:pt x="198" y="560"/>
                  </a:lnTo>
                  <a:lnTo>
                    <a:pt x="190" y="560"/>
                  </a:lnTo>
                  <a:lnTo>
                    <a:pt x="182" y="560"/>
                  </a:lnTo>
                  <a:lnTo>
                    <a:pt x="177" y="560"/>
                  </a:lnTo>
                  <a:lnTo>
                    <a:pt x="169" y="560"/>
                  </a:lnTo>
                  <a:lnTo>
                    <a:pt x="162" y="560"/>
                  </a:lnTo>
                  <a:lnTo>
                    <a:pt x="156" y="560"/>
                  </a:lnTo>
                  <a:lnTo>
                    <a:pt x="150" y="560"/>
                  </a:lnTo>
                  <a:lnTo>
                    <a:pt x="143" y="560"/>
                  </a:lnTo>
                  <a:lnTo>
                    <a:pt x="135" y="560"/>
                  </a:lnTo>
                  <a:lnTo>
                    <a:pt x="127" y="560"/>
                  </a:lnTo>
                  <a:lnTo>
                    <a:pt x="122" y="560"/>
                  </a:lnTo>
                  <a:lnTo>
                    <a:pt x="116" y="560"/>
                  </a:lnTo>
                  <a:lnTo>
                    <a:pt x="108" y="560"/>
                  </a:lnTo>
                  <a:lnTo>
                    <a:pt x="103" y="560"/>
                  </a:lnTo>
                  <a:lnTo>
                    <a:pt x="97" y="560"/>
                  </a:lnTo>
                  <a:lnTo>
                    <a:pt x="89" y="560"/>
                  </a:lnTo>
                  <a:lnTo>
                    <a:pt x="84" y="560"/>
                  </a:lnTo>
                  <a:lnTo>
                    <a:pt x="78" y="560"/>
                  </a:lnTo>
                  <a:lnTo>
                    <a:pt x="70" y="560"/>
                  </a:lnTo>
                  <a:lnTo>
                    <a:pt x="65" y="560"/>
                  </a:lnTo>
                  <a:lnTo>
                    <a:pt x="59" y="560"/>
                  </a:lnTo>
                  <a:lnTo>
                    <a:pt x="53" y="560"/>
                  </a:lnTo>
                  <a:lnTo>
                    <a:pt x="46" y="560"/>
                  </a:lnTo>
                  <a:lnTo>
                    <a:pt x="40" y="560"/>
                  </a:lnTo>
                  <a:lnTo>
                    <a:pt x="34" y="560"/>
                  </a:lnTo>
                  <a:lnTo>
                    <a:pt x="28" y="560"/>
                  </a:lnTo>
                  <a:lnTo>
                    <a:pt x="23" y="560"/>
                  </a:lnTo>
                  <a:lnTo>
                    <a:pt x="17" y="560"/>
                  </a:lnTo>
                  <a:lnTo>
                    <a:pt x="11" y="560"/>
                  </a:lnTo>
                  <a:lnTo>
                    <a:pt x="6" y="560"/>
                  </a:lnTo>
                  <a:lnTo>
                    <a:pt x="0" y="560"/>
                  </a:lnTo>
                  <a:lnTo>
                    <a:pt x="0" y="551"/>
                  </a:lnTo>
                  <a:lnTo>
                    <a:pt x="0" y="543"/>
                  </a:lnTo>
                  <a:lnTo>
                    <a:pt x="0" y="536"/>
                  </a:lnTo>
                  <a:lnTo>
                    <a:pt x="0" y="526"/>
                  </a:lnTo>
                  <a:lnTo>
                    <a:pt x="0" y="519"/>
                  </a:lnTo>
                  <a:lnTo>
                    <a:pt x="0" y="511"/>
                  </a:lnTo>
                  <a:lnTo>
                    <a:pt x="0" y="501"/>
                  </a:lnTo>
                  <a:lnTo>
                    <a:pt x="0" y="494"/>
                  </a:lnTo>
                  <a:lnTo>
                    <a:pt x="0" y="486"/>
                  </a:lnTo>
                  <a:lnTo>
                    <a:pt x="0" y="479"/>
                  </a:lnTo>
                  <a:lnTo>
                    <a:pt x="0" y="471"/>
                  </a:lnTo>
                  <a:lnTo>
                    <a:pt x="0" y="463"/>
                  </a:lnTo>
                  <a:lnTo>
                    <a:pt x="0" y="454"/>
                  </a:lnTo>
                  <a:lnTo>
                    <a:pt x="0" y="446"/>
                  </a:lnTo>
                  <a:lnTo>
                    <a:pt x="0" y="439"/>
                  </a:lnTo>
                  <a:lnTo>
                    <a:pt x="0" y="433"/>
                  </a:lnTo>
                  <a:lnTo>
                    <a:pt x="0" y="424"/>
                  </a:lnTo>
                  <a:lnTo>
                    <a:pt x="0" y="418"/>
                  </a:lnTo>
                  <a:lnTo>
                    <a:pt x="0" y="410"/>
                  </a:lnTo>
                  <a:lnTo>
                    <a:pt x="0" y="403"/>
                  </a:lnTo>
                  <a:lnTo>
                    <a:pt x="0" y="395"/>
                  </a:lnTo>
                  <a:lnTo>
                    <a:pt x="0" y="387"/>
                  </a:lnTo>
                  <a:lnTo>
                    <a:pt x="0" y="382"/>
                  </a:lnTo>
                  <a:lnTo>
                    <a:pt x="0" y="376"/>
                  </a:lnTo>
                  <a:lnTo>
                    <a:pt x="0" y="368"/>
                  </a:lnTo>
                  <a:lnTo>
                    <a:pt x="0" y="361"/>
                  </a:lnTo>
                  <a:lnTo>
                    <a:pt x="0" y="355"/>
                  </a:lnTo>
                  <a:lnTo>
                    <a:pt x="0" y="349"/>
                  </a:lnTo>
                  <a:lnTo>
                    <a:pt x="0" y="342"/>
                  </a:lnTo>
                  <a:lnTo>
                    <a:pt x="0" y="336"/>
                  </a:lnTo>
                  <a:lnTo>
                    <a:pt x="0" y="329"/>
                  </a:lnTo>
                  <a:lnTo>
                    <a:pt x="0" y="325"/>
                  </a:lnTo>
                  <a:lnTo>
                    <a:pt x="0" y="317"/>
                  </a:lnTo>
                  <a:lnTo>
                    <a:pt x="0" y="311"/>
                  </a:lnTo>
                  <a:lnTo>
                    <a:pt x="0" y="306"/>
                  </a:lnTo>
                  <a:lnTo>
                    <a:pt x="0" y="300"/>
                  </a:lnTo>
                  <a:lnTo>
                    <a:pt x="0" y="294"/>
                  </a:lnTo>
                  <a:lnTo>
                    <a:pt x="0" y="291"/>
                  </a:lnTo>
                  <a:lnTo>
                    <a:pt x="0" y="285"/>
                  </a:lnTo>
                  <a:lnTo>
                    <a:pt x="0" y="281"/>
                  </a:lnTo>
                  <a:lnTo>
                    <a:pt x="0" y="275"/>
                  </a:lnTo>
                  <a:lnTo>
                    <a:pt x="0" y="270"/>
                  </a:lnTo>
                  <a:lnTo>
                    <a:pt x="0" y="266"/>
                  </a:lnTo>
                  <a:lnTo>
                    <a:pt x="0" y="262"/>
                  </a:lnTo>
                  <a:lnTo>
                    <a:pt x="0" y="258"/>
                  </a:lnTo>
                  <a:lnTo>
                    <a:pt x="0" y="254"/>
                  </a:lnTo>
                  <a:lnTo>
                    <a:pt x="0" y="251"/>
                  </a:lnTo>
                  <a:lnTo>
                    <a:pt x="0" y="247"/>
                  </a:lnTo>
                  <a:lnTo>
                    <a:pt x="0" y="241"/>
                  </a:lnTo>
                  <a:lnTo>
                    <a:pt x="0" y="235"/>
                  </a:lnTo>
                  <a:lnTo>
                    <a:pt x="0" y="230"/>
                  </a:lnTo>
                  <a:lnTo>
                    <a:pt x="0" y="226"/>
                  </a:lnTo>
                  <a:lnTo>
                    <a:pt x="0" y="220"/>
                  </a:lnTo>
                  <a:lnTo>
                    <a:pt x="0" y="218"/>
                  </a:lnTo>
                  <a:lnTo>
                    <a:pt x="0" y="213"/>
                  </a:lnTo>
                  <a:lnTo>
                    <a:pt x="0" y="207"/>
                  </a:lnTo>
                  <a:lnTo>
                    <a:pt x="0" y="201"/>
                  </a:lnTo>
                  <a:lnTo>
                    <a:pt x="2" y="196"/>
                  </a:lnTo>
                  <a:lnTo>
                    <a:pt x="2" y="190"/>
                  </a:lnTo>
                  <a:lnTo>
                    <a:pt x="2" y="184"/>
                  </a:lnTo>
                  <a:lnTo>
                    <a:pt x="4" y="178"/>
                  </a:lnTo>
                  <a:lnTo>
                    <a:pt x="6" y="175"/>
                  </a:lnTo>
                  <a:lnTo>
                    <a:pt x="6" y="167"/>
                  </a:lnTo>
                  <a:lnTo>
                    <a:pt x="8" y="163"/>
                  </a:lnTo>
                  <a:lnTo>
                    <a:pt x="8" y="158"/>
                  </a:lnTo>
                  <a:lnTo>
                    <a:pt x="9" y="152"/>
                  </a:lnTo>
                  <a:lnTo>
                    <a:pt x="11" y="148"/>
                  </a:lnTo>
                  <a:lnTo>
                    <a:pt x="13" y="142"/>
                  </a:lnTo>
                  <a:lnTo>
                    <a:pt x="15" y="137"/>
                  </a:lnTo>
                  <a:lnTo>
                    <a:pt x="17" y="133"/>
                  </a:lnTo>
                  <a:lnTo>
                    <a:pt x="19" y="127"/>
                  </a:lnTo>
                  <a:lnTo>
                    <a:pt x="23" y="123"/>
                  </a:lnTo>
                  <a:lnTo>
                    <a:pt x="25" y="118"/>
                  </a:lnTo>
                  <a:lnTo>
                    <a:pt x="27" y="114"/>
                  </a:lnTo>
                  <a:lnTo>
                    <a:pt x="28" y="108"/>
                  </a:lnTo>
                  <a:lnTo>
                    <a:pt x="32" y="104"/>
                  </a:lnTo>
                  <a:lnTo>
                    <a:pt x="34" y="99"/>
                  </a:lnTo>
                  <a:lnTo>
                    <a:pt x="38" y="95"/>
                  </a:lnTo>
                  <a:lnTo>
                    <a:pt x="40" y="91"/>
                  </a:lnTo>
                  <a:lnTo>
                    <a:pt x="44" y="87"/>
                  </a:lnTo>
                  <a:lnTo>
                    <a:pt x="46" y="82"/>
                  </a:lnTo>
                  <a:lnTo>
                    <a:pt x="49" y="78"/>
                  </a:lnTo>
                  <a:lnTo>
                    <a:pt x="53" y="74"/>
                  </a:lnTo>
                  <a:lnTo>
                    <a:pt x="55" y="70"/>
                  </a:lnTo>
                  <a:lnTo>
                    <a:pt x="61" y="66"/>
                  </a:lnTo>
                  <a:lnTo>
                    <a:pt x="65" y="63"/>
                  </a:lnTo>
                  <a:lnTo>
                    <a:pt x="68" y="59"/>
                  </a:lnTo>
                  <a:lnTo>
                    <a:pt x="70" y="55"/>
                  </a:lnTo>
                  <a:lnTo>
                    <a:pt x="74" y="51"/>
                  </a:lnTo>
                  <a:lnTo>
                    <a:pt x="80" y="47"/>
                  </a:lnTo>
                  <a:lnTo>
                    <a:pt x="84" y="45"/>
                  </a:lnTo>
                  <a:lnTo>
                    <a:pt x="87" y="42"/>
                  </a:lnTo>
                  <a:lnTo>
                    <a:pt x="91" y="38"/>
                  </a:lnTo>
                  <a:lnTo>
                    <a:pt x="97" y="36"/>
                  </a:lnTo>
                  <a:lnTo>
                    <a:pt x="101" y="32"/>
                  </a:lnTo>
                  <a:lnTo>
                    <a:pt x="104" y="30"/>
                  </a:lnTo>
                  <a:lnTo>
                    <a:pt x="108" y="26"/>
                  </a:lnTo>
                  <a:lnTo>
                    <a:pt x="114" y="25"/>
                  </a:lnTo>
                  <a:lnTo>
                    <a:pt x="118" y="23"/>
                  </a:lnTo>
                  <a:lnTo>
                    <a:pt x="124" y="21"/>
                  </a:lnTo>
                  <a:lnTo>
                    <a:pt x="127" y="19"/>
                  </a:lnTo>
                  <a:lnTo>
                    <a:pt x="133" y="17"/>
                  </a:lnTo>
                  <a:lnTo>
                    <a:pt x="137" y="13"/>
                  </a:lnTo>
                  <a:lnTo>
                    <a:pt x="143" y="11"/>
                  </a:lnTo>
                  <a:lnTo>
                    <a:pt x="148" y="9"/>
                  </a:lnTo>
                  <a:lnTo>
                    <a:pt x="152" y="9"/>
                  </a:lnTo>
                  <a:lnTo>
                    <a:pt x="158" y="6"/>
                  </a:lnTo>
                  <a:lnTo>
                    <a:pt x="163" y="6"/>
                  </a:lnTo>
                  <a:lnTo>
                    <a:pt x="167" y="4"/>
                  </a:lnTo>
                  <a:lnTo>
                    <a:pt x="175" y="4"/>
                  </a:lnTo>
                  <a:lnTo>
                    <a:pt x="179" y="2"/>
                  </a:lnTo>
                  <a:lnTo>
                    <a:pt x="184" y="2"/>
                  </a:lnTo>
                  <a:lnTo>
                    <a:pt x="190" y="0"/>
                  </a:lnTo>
                  <a:lnTo>
                    <a:pt x="196" y="0"/>
                  </a:lnTo>
                  <a:lnTo>
                    <a:pt x="201" y="0"/>
                  </a:lnTo>
                  <a:lnTo>
                    <a:pt x="207" y="0"/>
                  </a:lnTo>
                  <a:lnTo>
                    <a:pt x="213" y="0"/>
                  </a:lnTo>
                  <a:lnTo>
                    <a:pt x="219" y="0"/>
                  </a:lnTo>
                  <a:lnTo>
                    <a:pt x="222" y="0"/>
                  </a:lnTo>
                  <a:lnTo>
                    <a:pt x="228" y="0"/>
                  </a:lnTo>
                  <a:lnTo>
                    <a:pt x="234" y="0"/>
                  </a:lnTo>
                  <a:lnTo>
                    <a:pt x="239" y="0"/>
                  </a:lnTo>
                  <a:lnTo>
                    <a:pt x="245" y="0"/>
                  </a:lnTo>
                  <a:lnTo>
                    <a:pt x="251" y="2"/>
                  </a:lnTo>
                  <a:lnTo>
                    <a:pt x="255" y="2"/>
                  </a:lnTo>
                  <a:lnTo>
                    <a:pt x="260" y="4"/>
                  </a:lnTo>
                  <a:lnTo>
                    <a:pt x="266" y="4"/>
                  </a:lnTo>
                  <a:lnTo>
                    <a:pt x="270" y="6"/>
                  </a:lnTo>
                  <a:lnTo>
                    <a:pt x="276" y="6"/>
                  </a:lnTo>
                  <a:lnTo>
                    <a:pt x="281" y="9"/>
                  </a:lnTo>
                  <a:lnTo>
                    <a:pt x="285" y="9"/>
                  </a:lnTo>
                  <a:lnTo>
                    <a:pt x="291" y="11"/>
                  </a:lnTo>
                  <a:lnTo>
                    <a:pt x="296" y="13"/>
                  </a:lnTo>
                  <a:lnTo>
                    <a:pt x="302" y="17"/>
                  </a:lnTo>
                  <a:lnTo>
                    <a:pt x="306" y="19"/>
                  </a:lnTo>
                  <a:lnTo>
                    <a:pt x="310" y="21"/>
                  </a:lnTo>
                  <a:lnTo>
                    <a:pt x="315" y="23"/>
                  </a:lnTo>
                  <a:lnTo>
                    <a:pt x="319" y="25"/>
                  </a:lnTo>
                  <a:lnTo>
                    <a:pt x="323" y="26"/>
                  </a:lnTo>
                  <a:lnTo>
                    <a:pt x="329" y="30"/>
                  </a:lnTo>
                  <a:lnTo>
                    <a:pt x="334" y="32"/>
                  </a:lnTo>
                  <a:lnTo>
                    <a:pt x="338" y="36"/>
                  </a:lnTo>
                  <a:lnTo>
                    <a:pt x="342" y="38"/>
                  </a:lnTo>
                  <a:lnTo>
                    <a:pt x="346" y="42"/>
                  </a:lnTo>
                  <a:lnTo>
                    <a:pt x="352" y="45"/>
                  </a:lnTo>
                  <a:lnTo>
                    <a:pt x="355" y="47"/>
                  </a:lnTo>
                  <a:lnTo>
                    <a:pt x="359" y="51"/>
                  </a:lnTo>
                  <a:lnTo>
                    <a:pt x="363" y="55"/>
                  </a:lnTo>
                  <a:lnTo>
                    <a:pt x="367" y="59"/>
                  </a:lnTo>
                  <a:lnTo>
                    <a:pt x="371" y="63"/>
                  </a:lnTo>
                  <a:lnTo>
                    <a:pt x="374" y="66"/>
                  </a:lnTo>
                  <a:lnTo>
                    <a:pt x="378" y="70"/>
                  </a:lnTo>
                  <a:lnTo>
                    <a:pt x="380" y="74"/>
                  </a:lnTo>
                  <a:lnTo>
                    <a:pt x="384" y="78"/>
                  </a:lnTo>
                  <a:lnTo>
                    <a:pt x="388" y="82"/>
                  </a:lnTo>
                  <a:lnTo>
                    <a:pt x="391" y="87"/>
                  </a:lnTo>
                  <a:lnTo>
                    <a:pt x="393" y="91"/>
                  </a:lnTo>
                  <a:lnTo>
                    <a:pt x="397" y="95"/>
                  </a:lnTo>
                  <a:lnTo>
                    <a:pt x="399" y="99"/>
                  </a:lnTo>
                  <a:lnTo>
                    <a:pt x="403" y="104"/>
                  </a:lnTo>
                  <a:lnTo>
                    <a:pt x="405" y="108"/>
                  </a:lnTo>
                  <a:lnTo>
                    <a:pt x="409" y="114"/>
                  </a:lnTo>
                  <a:lnTo>
                    <a:pt x="410" y="118"/>
                  </a:lnTo>
                  <a:lnTo>
                    <a:pt x="412" y="123"/>
                  </a:lnTo>
                  <a:lnTo>
                    <a:pt x="414" y="127"/>
                  </a:lnTo>
                  <a:lnTo>
                    <a:pt x="418" y="133"/>
                  </a:lnTo>
                  <a:lnTo>
                    <a:pt x="418" y="137"/>
                  </a:lnTo>
                  <a:lnTo>
                    <a:pt x="422" y="142"/>
                  </a:lnTo>
                  <a:lnTo>
                    <a:pt x="424" y="148"/>
                  </a:lnTo>
                  <a:lnTo>
                    <a:pt x="426" y="152"/>
                  </a:lnTo>
                  <a:lnTo>
                    <a:pt x="426" y="158"/>
                  </a:lnTo>
                  <a:lnTo>
                    <a:pt x="428" y="163"/>
                  </a:lnTo>
                  <a:lnTo>
                    <a:pt x="429" y="167"/>
                  </a:lnTo>
                  <a:lnTo>
                    <a:pt x="431" y="175"/>
                  </a:lnTo>
                  <a:lnTo>
                    <a:pt x="431" y="178"/>
                  </a:lnTo>
                  <a:lnTo>
                    <a:pt x="431" y="184"/>
                  </a:lnTo>
                  <a:lnTo>
                    <a:pt x="433" y="190"/>
                  </a:lnTo>
                  <a:lnTo>
                    <a:pt x="433" y="196"/>
                  </a:lnTo>
                  <a:lnTo>
                    <a:pt x="433" y="201"/>
                  </a:lnTo>
                  <a:lnTo>
                    <a:pt x="435" y="207"/>
                  </a:lnTo>
                  <a:lnTo>
                    <a:pt x="435" y="213"/>
                  </a:lnTo>
                  <a:lnTo>
                    <a:pt x="435" y="218"/>
                  </a:lnTo>
                  <a:lnTo>
                    <a:pt x="435" y="220"/>
                  </a:lnTo>
                  <a:lnTo>
                    <a:pt x="435" y="226"/>
                  </a:lnTo>
                  <a:lnTo>
                    <a:pt x="435" y="230"/>
                  </a:lnTo>
                  <a:lnTo>
                    <a:pt x="435" y="235"/>
                  </a:lnTo>
                  <a:lnTo>
                    <a:pt x="435" y="241"/>
                  </a:lnTo>
                  <a:lnTo>
                    <a:pt x="435" y="247"/>
                  </a:lnTo>
                  <a:lnTo>
                    <a:pt x="435" y="251"/>
                  </a:lnTo>
                  <a:lnTo>
                    <a:pt x="435" y="254"/>
                  </a:lnTo>
                  <a:lnTo>
                    <a:pt x="435" y="258"/>
                  </a:lnTo>
                  <a:lnTo>
                    <a:pt x="435" y="262"/>
                  </a:lnTo>
                  <a:lnTo>
                    <a:pt x="435" y="266"/>
                  </a:lnTo>
                  <a:lnTo>
                    <a:pt x="435" y="270"/>
                  </a:lnTo>
                  <a:lnTo>
                    <a:pt x="435" y="275"/>
                  </a:lnTo>
                  <a:lnTo>
                    <a:pt x="435" y="281"/>
                  </a:lnTo>
                  <a:lnTo>
                    <a:pt x="435" y="285"/>
                  </a:lnTo>
                  <a:lnTo>
                    <a:pt x="435" y="291"/>
                  </a:lnTo>
                  <a:lnTo>
                    <a:pt x="435" y="294"/>
                  </a:lnTo>
                  <a:lnTo>
                    <a:pt x="435" y="300"/>
                  </a:lnTo>
                  <a:lnTo>
                    <a:pt x="435" y="306"/>
                  </a:lnTo>
                  <a:lnTo>
                    <a:pt x="435" y="311"/>
                  </a:lnTo>
                  <a:lnTo>
                    <a:pt x="435" y="317"/>
                  </a:lnTo>
                  <a:lnTo>
                    <a:pt x="435" y="325"/>
                  </a:lnTo>
                  <a:lnTo>
                    <a:pt x="435" y="329"/>
                  </a:lnTo>
                  <a:lnTo>
                    <a:pt x="435" y="336"/>
                  </a:lnTo>
                  <a:lnTo>
                    <a:pt x="435" y="342"/>
                  </a:lnTo>
                  <a:lnTo>
                    <a:pt x="435" y="349"/>
                  </a:lnTo>
                  <a:lnTo>
                    <a:pt x="435" y="355"/>
                  </a:lnTo>
                  <a:lnTo>
                    <a:pt x="435" y="361"/>
                  </a:lnTo>
                  <a:lnTo>
                    <a:pt x="435" y="368"/>
                  </a:lnTo>
                  <a:lnTo>
                    <a:pt x="435" y="376"/>
                  </a:lnTo>
                  <a:lnTo>
                    <a:pt x="435" y="382"/>
                  </a:lnTo>
                  <a:lnTo>
                    <a:pt x="435" y="387"/>
                  </a:lnTo>
                  <a:lnTo>
                    <a:pt x="435" y="395"/>
                  </a:lnTo>
                  <a:lnTo>
                    <a:pt x="435" y="403"/>
                  </a:lnTo>
                  <a:lnTo>
                    <a:pt x="435" y="410"/>
                  </a:lnTo>
                  <a:lnTo>
                    <a:pt x="435" y="418"/>
                  </a:lnTo>
                  <a:lnTo>
                    <a:pt x="435" y="424"/>
                  </a:lnTo>
                  <a:lnTo>
                    <a:pt x="435" y="433"/>
                  </a:lnTo>
                  <a:lnTo>
                    <a:pt x="435" y="439"/>
                  </a:lnTo>
                  <a:lnTo>
                    <a:pt x="435" y="446"/>
                  </a:lnTo>
                  <a:lnTo>
                    <a:pt x="435" y="454"/>
                  </a:lnTo>
                  <a:lnTo>
                    <a:pt x="435" y="463"/>
                  </a:lnTo>
                  <a:lnTo>
                    <a:pt x="435" y="471"/>
                  </a:lnTo>
                  <a:lnTo>
                    <a:pt x="435" y="479"/>
                  </a:lnTo>
                  <a:lnTo>
                    <a:pt x="435" y="486"/>
                  </a:lnTo>
                  <a:lnTo>
                    <a:pt x="435" y="494"/>
                  </a:lnTo>
                  <a:lnTo>
                    <a:pt x="435" y="501"/>
                  </a:lnTo>
                  <a:lnTo>
                    <a:pt x="435" y="511"/>
                  </a:lnTo>
                  <a:lnTo>
                    <a:pt x="435" y="519"/>
                  </a:lnTo>
                  <a:lnTo>
                    <a:pt x="435" y="526"/>
                  </a:lnTo>
                  <a:lnTo>
                    <a:pt x="435" y="536"/>
                  </a:lnTo>
                  <a:lnTo>
                    <a:pt x="435" y="543"/>
                  </a:lnTo>
                  <a:lnTo>
                    <a:pt x="435" y="551"/>
                  </a:lnTo>
                  <a:lnTo>
                    <a:pt x="435" y="560"/>
                  </a:lnTo>
                  <a:close/>
                </a:path>
              </a:pathLst>
            </a:custGeom>
            <a:solidFill>
              <a:srgbClr val="FFFF00"/>
            </a:solidFill>
            <a:ln w="9525">
              <a:noFill/>
              <a:round/>
              <a:headEnd/>
              <a:tailEnd/>
            </a:ln>
          </p:spPr>
          <p:txBody>
            <a:bodyPr wrap="none" anchor="ctr">
              <a:prstTxWarp prst="textNoShape">
                <a:avLst/>
              </a:prstTxWarp>
            </a:bodyPr>
            <a:lstStyle/>
            <a:p>
              <a:endParaRPr lang="en-US"/>
            </a:p>
          </p:txBody>
        </p:sp>
        <p:sp>
          <p:nvSpPr>
            <p:cNvPr id="35878" name="AutoShape 11"/>
            <p:cNvSpPr>
              <a:spLocks noChangeArrowheads="1"/>
            </p:cNvSpPr>
            <p:nvPr/>
          </p:nvSpPr>
          <p:spPr bwMode="auto">
            <a:xfrm>
              <a:off x="1145" y="1427"/>
              <a:ext cx="101" cy="153"/>
            </a:xfrm>
            <a:custGeom>
              <a:avLst/>
              <a:gdLst>
                <a:gd name="T0" fmla="*/ 0 w 366"/>
                <a:gd name="T1" fmla="*/ 0 h 556"/>
                <a:gd name="T2" fmla="*/ 0 w 366"/>
                <a:gd name="T3" fmla="*/ 0 h 556"/>
                <a:gd name="T4" fmla="*/ 0 w 366"/>
                <a:gd name="T5" fmla="*/ 0 h 556"/>
                <a:gd name="T6" fmla="*/ 0 w 366"/>
                <a:gd name="T7" fmla="*/ 0 h 556"/>
                <a:gd name="T8" fmla="*/ 0 w 366"/>
                <a:gd name="T9" fmla="*/ 0 h 556"/>
                <a:gd name="T10" fmla="*/ 0 w 366"/>
                <a:gd name="T11" fmla="*/ 0 h 556"/>
                <a:gd name="T12" fmla="*/ 0 w 366"/>
                <a:gd name="T13" fmla="*/ 0 h 556"/>
                <a:gd name="T14" fmla="*/ 0 w 366"/>
                <a:gd name="T15" fmla="*/ 0 h 556"/>
                <a:gd name="T16" fmla="*/ 0 w 366"/>
                <a:gd name="T17" fmla="*/ 0 h 556"/>
                <a:gd name="T18" fmla="*/ 0 w 366"/>
                <a:gd name="T19" fmla="*/ 0 h 556"/>
                <a:gd name="T20" fmla="*/ 0 w 366"/>
                <a:gd name="T21" fmla="*/ 0 h 556"/>
                <a:gd name="T22" fmla="*/ 0 w 366"/>
                <a:gd name="T23" fmla="*/ 0 h 556"/>
                <a:gd name="T24" fmla="*/ 0 w 366"/>
                <a:gd name="T25" fmla="*/ 0 h 556"/>
                <a:gd name="T26" fmla="*/ 0 w 366"/>
                <a:gd name="T27" fmla="*/ 0 h 556"/>
                <a:gd name="T28" fmla="*/ 0 w 366"/>
                <a:gd name="T29" fmla="*/ 0 h 556"/>
                <a:gd name="T30" fmla="*/ 0 w 366"/>
                <a:gd name="T31" fmla="*/ 0 h 556"/>
                <a:gd name="T32" fmla="*/ 0 w 366"/>
                <a:gd name="T33" fmla="*/ 0 h 556"/>
                <a:gd name="T34" fmla="*/ 0 w 366"/>
                <a:gd name="T35" fmla="*/ 0 h 556"/>
                <a:gd name="T36" fmla="*/ 0 w 366"/>
                <a:gd name="T37" fmla="*/ 0 h 556"/>
                <a:gd name="T38" fmla="*/ 0 w 366"/>
                <a:gd name="T39" fmla="*/ 0 h 556"/>
                <a:gd name="T40" fmla="*/ 0 w 366"/>
                <a:gd name="T41" fmla="*/ 0 h 556"/>
                <a:gd name="T42" fmla="*/ 0 w 366"/>
                <a:gd name="T43" fmla="*/ 0 h 556"/>
                <a:gd name="T44" fmla="*/ 0 w 366"/>
                <a:gd name="T45" fmla="*/ 0 h 556"/>
                <a:gd name="T46" fmla="*/ 0 w 366"/>
                <a:gd name="T47" fmla="*/ 0 h 556"/>
                <a:gd name="T48" fmla="*/ 0 w 366"/>
                <a:gd name="T49" fmla="*/ 0 h 556"/>
                <a:gd name="T50" fmla="*/ 0 w 366"/>
                <a:gd name="T51" fmla="*/ 0 h 556"/>
                <a:gd name="T52" fmla="*/ 0 w 366"/>
                <a:gd name="T53" fmla="*/ 0 h 556"/>
                <a:gd name="T54" fmla="*/ 0 w 366"/>
                <a:gd name="T55" fmla="*/ 0 h 556"/>
                <a:gd name="T56" fmla="*/ 0 w 366"/>
                <a:gd name="T57" fmla="*/ 0 h 556"/>
                <a:gd name="T58" fmla="*/ 0 w 366"/>
                <a:gd name="T59" fmla="*/ 0 h 556"/>
                <a:gd name="T60" fmla="*/ 0 w 366"/>
                <a:gd name="T61" fmla="*/ 0 h 556"/>
                <a:gd name="T62" fmla="*/ 0 w 366"/>
                <a:gd name="T63" fmla="*/ 0 h 556"/>
                <a:gd name="T64" fmla="*/ 0 w 366"/>
                <a:gd name="T65" fmla="*/ 0 h 556"/>
                <a:gd name="T66" fmla="*/ 0 w 366"/>
                <a:gd name="T67" fmla="*/ 0 h 556"/>
                <a:gd name="T68" fmla="*/ 0 w 366"/>
                <a:gd name="T69" fmla="*/ 0 h 556"/>
                <a:gd name="T70" fmla="*/ 0 w 366"/>
                <a:gd name="T71" fmla="*/ 0 h 556"/>
                <a:gd name="T72" fmla="*/ 0 w 366"/>
                <a:gd name="T73" fmla="*/ 0 h 556"/>
                <a:gd name="T74" fmla="*/ 0 w 366"/>
                <a:gd name="T75" fmla="*/ 0 h 556"/>
                <a:gd name="T76" fmla="*/ 0 w 366"/>
                <a:gd name="T77" fmla="*/ 0 h 556"/>
                <a:gd name="T78" fmla="*/ 0 w 366"/>
                <a:gd name="T79" fmla="*/ 0 h 556"/>
                <a:gd name="T80" fmla="*/ 0 w 366"/>
                <a:gd name="T81" fmla="*/ 0 h 556"/>
                <a:gd name="T82" fmla="*/ 0 w 366"/>
                <a:gd name="T83" fmla="*/ 0 h 556"/>
                <a:gd name="T84" fmla="*/ 0 w 366"/>
                <a:gd name="T85" fmla="*/ 0 h 556"/>
                <a:gd name="T86" fmla="*/ 0 w 366"/>
                <a:gd name="T87" fmla="*/ 0 h 556"/>
                <a:gd name="T88" fmla="*/ 0 w 366"/>
                <a:gd name="T89" fmla="*/ 0 h 556"/>
                <a:gd name="T90" fmla="*/ 0 w 366"/>
                <a:gd name="T91" fmla="*/ 0 h 556"/>
                <a:gd name="T92" fmla="*/ 0 w 366"/>
                <a:gd name="T93" fmla="*/ 0 h 556"/>
                <a:gd name="T94" fmla="*/ 0 w 366"/>
                <a:gd name="T95" fmla="*/ 0 h 556"/>
                <a:gd name="T96" fmla="*/ 0 w 366"/>
                <a:gd name="T97" fmla="*/ 0 h 556"/>
                <a:gd name="T98" fmla="*/ 0 w 366"/>
                <a:gd name="T99" fmla="*/ 0 h 556"/>
                <a:gd name="T100" fmla="*/ 0 w 366"/>
                <a:gd name="T101" fmla="*/ 0 h 556"/>
                <a:gd name="T102" fmla="*/ 0 w 366"/>
                <a:gd name="T103" fmla="*/ 0 h 556"/>
                <a:gd name="T104" fmla="*/ 0 w 366"/>
                <a:gd name="T105" fmla="*/ 0 h 556"/>
                <a:gd name="T106" fmla="*/ 0 w 366"/>
                <a:gd name="T107" fmla="*/ 0 h 556"/>
                <a:gd name="T108" fmla="*/ 0 w 366"/>
                <a:gd name="T109" fmla="*/ 0 h 556"/>
                <a:gd name="T110" fmla="*/ 0 w 366"/>
                <a:gd name="T111" fmla="*/ 0 h 556"/>
                <a:gd name="T112" fmla="*/ 0 w 366"/>
                <a:gd name="T113" fmla="*/ 0 h 556"/>
                <a:gd name="T114" fmla="*/ 0 w 366"/>
                <a:gd name="T115" fmla="*/ 0 h 556"/>
                <a:gd name="T116" fmla="*/ 0 w 366"/>
                <a:gd name="T117" fmla="*/ 0 h 5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66"/>
                <a:gd name="T178" fmla="*/ 0 h 556"/>
                <a:gd name="T179" fmla="*/ 366 w 366"/>
                <a:gd name="T180" fmla="*/ 556 h 5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66" h="556">
                  <a:moveTo>
                    <a:pt x="366" y="556"/>
                  </a:moveTo>
                  <a:lnTo>
                    <a:pt x="359" y="556"/>
                  </a:lnTo>
                  <a:lnTo>
                    <a:pt x="353" y="556"/>
                  </a:lnTo>
                  <a:lnTo>
                    <a:pt x="347" y="556"/>
                  </a:lnTo>
                  <a:lnTo>
                    <a:pt x="340" y="556"/>
                  </a:lnTo>
                  <a:lnTo>
                    <a:pt x="334" y="556"/>
                  </a:lnTo>
                  <a:lnTo>
                    <a:pt x="328" y="556"/>
                  </a:lnTo>
                  <a:lnTo>
                    <a:pt x="323" y="556"/>
                  </a:lnTo>
                  <a:lnTo>
                    <a:pt x="317" y="556"/>
                  </a:lnTo>
                  <a:lnTo>
                    <a:pt x="309" y="556"/>
                  </a:lnTo>
                  <a:lnTo>
                    <a:pt x="304" y="556"/>
                  </a:lnTo>
                  <a:lnTo>
                    <a:pt x="298" y="556"/>
                  </a:lnTo>
                  <a:lnTo>
                    <a:pt x="292" y="556"/>
                  </a:lnTo>
                  <a:lnTo>
                    <a:pt x="285" y="556"/>
                  </a:lnTo>
                  <a:lnTo>
                    <a:pt x="279" y="556"/>
                  </a:lnTo>
                  <a:lnTo>
                    <a:pt x="273" y="556"/>
                  </a:lnTo>
                  <a:lnTo>
                    <a:pt x="268" y="556"/>
                  </a:lnTo>
                  <a:lnTo>
                    <a:pt x="260" y="556"/>
                  </a:lnTo>
                  <a:lnTo>
                    <a:pt x="254" y="556"/>
                  </a:lnTo>
                  <a:lnTo>
                    <a:pt x="249" y="556"/>
                  </a:lnTo>
                  <a:lnTo>
                    <a:pt x="243" y="556"/>
                  </a:lnTo>
                  <a:lnTo>
                    <a:pt x="237" y="556"/>
                  </a:lnTo>
                  <a:lnTo>
                    <a:pt x="230" y="556"/>
                  </a:lnTo>
                  <a:lnTo>
                    <a:pt x="224" y="556"/>
                  </a:lnTo>
                  <a:lnTo>
                    <a:pt x="218" y="556"/>
                  </a:lnTo>
                  <a:lnTo>
                    <a:pt x="212" y="556"/>
                  </a:lnTo>
                  <a:lnTo>
                    <a:pt x="205" y="556"/>
                  </a:lnTo>
                  <a:lnTo>
                    <a:pt x="199" y="556"/>
                  </a:lnTo>
                  <a:lnTo>
                    <a:pt x="193" y="556"/>
                  </a:lnTo>
                  <a:lnTo>
                    <a:pt x="188" y="556"/>
                  </a:lnTo>
                  <a:lnTo>
                    <a:pt x="182" y="556"/>
                  </a:lnTo>
                  <a:lnTo>
                    <a:pt x="176" y="556"/>
                  </a:lnTo>
                  <a:lnTo>
                    <a:pt x="171" y="556"/>
                  </a:lnTo>
                  <a:lnTo>
                    <a:pt x="165" y="556"/>
                  </a:lnTo>
                  <a:lnTo>
                    <a:pt x="159" y="556"/>
                  </a:lnTo>
                  <a:lnTo>
                    <a:pt x="152" y="556"/>
                  </a:lnTo>
                  <a:lnTo>
                    <a:pt x="148" y="556"/>
                  </a:lnTo>
                  <a:lnTo>
                    <a:pt x="140" y="556"/>
                  </a:lnTo>
                  <a:lnTo>
                    <a:pt x="135" y="556"/>
                  </a:lnTo>
                  <a:lnTo>
                    <a:pt x="131" y="556"/>
                  </a:lnTo>
                  <a:lnTo>
                    <a:pt x="125" y="556"/>
                  </a:lnTo>
                  <a:lnTo>
                    <a:pt x="117" y="556"/>
                  </a:lnTo>
                  <a:lnTo>
                    <a:pt x="112" y="556"/>
                  </a:lnTo>
                  <a:lnTo>
                    <a:pt x="106" y="556"/>
                  </a:lnTo>
                  <a:lnTo>
                    <a:pt x="100" y="556"/>
                  </a:lnTo>
                  <a:lnTo>
                    <a:pt x="97" y="556"/>
                  </a:lnTo>
                  <a:lnTo>
                    <a:pt x="91" y="556"/>
                  </a:lnTo>
                  <a:lnTo>
                    <a:pt x="85" y="556"/>
                  </a:lnTo>
                  <a:lnTo>
                    <a:pt x="79" y="556"/>
                  </a:lnTo>
                  <a:lnTo>
                    <a:pt x="74" y="556"/>
                  </a:lnTo>
                  <a:lnTo>
                    <a:pt x="70" y="556"/>
                  </a:lnTo>
                  <a:lnTo>
                    <a:pt x="62" y="556"/>
                  </a:lnTo>
                  <a:lnTo>
                    <a:pt x="58" y="556"/>
                  </a:lnTo>
                  <a:lnTo>
                    <a:pt x="53" y="556"/>
                  </a:lnTo>
                  <a:lnTo>
                    <a:pt x="47" y="556"/>
                  </a:lnTo>
                  <a:lnTo>
                    <a:pt x="43" y="556"/>
                  </a:lnTo>
                  <a:lnTo>
                    <a:pt x="38" y="556"/>
                  </a:lnTo>
                  <a:lnTo>
                    <a:pt x="32" y="556"/>
                  </a:lnTo>
                  <a:lnTo>
                    <a:pt x="28" y="556"/>
                  </a:lnTo>
                  <a:lnTo>
                    <a:pt x="22" y="556"/>
                  </a:lnTo>
                  <a:lnTo>
                    <a:pt x="17" y="556"/>
                  </a:lnTo>
                  <a:lnTo>
                    <a:pt x="13" y="556"/>
                  </a:lnTo>
                  <a:lnTo>
                    <a:pt x="7" y="556"/>
                  </a:lnTo>
                  <a:lnTo>
                    <a:pt x="3" y="556"/>
                  </a:lnTo>
                  <a:lnTo>
                    <a:pt x="0" y="556"/>
                  </a:lnTo>
                  <a:lnTo>
                    <a:pt x="0" y="549"/>
                  </a:lnTo>
                  <a:lnTo>
                    <a:pt x="0" y="541"/>
                  </a:lnTo>
                  <a:lnTo>
                    <a:pt x="0" y="532"/>
                  </a:lnTo>
                  <a:lnTo>
                    <a:pt x="0" y="524"/>
                  </a:lnTo>
                  <a:lnTo>
                    <a:pt x="0" y="516"/>
                  </a:lnTo>
                  <a:lnTo>
                    <a:pt x="0" y="507"/>
                  </a:lnTo>
                  <a:lnTo>
                    <a:pt x="0" y="499"/>
                  </a:lnTo>
                  <a:lnTo>
                    <a:pt x="0" y="492"/>
                  </a:lnTo>
                  <a:lnTo>
                    <a:pt x="0" y="484"/>
                  </a:lnTo>
                  <a:lnTo>
                    <a:pt x="0" y="477"/>
                  </a:lnTo>
                  <a:lnTo>
                    <a:pt x="0" y="469"/>
                  </a:lnTo>
                  <a:lnTo>
                    <a:pt x="0" y="461"/>
                  </a:lnTo>
                  <a:lnTo>
                    <a:pt x="0" y="452"/>
                  </a:lnTo>
                  <a:lnTo>
                    <a:pt x="0" y="444"/>
                  </a:lnTo>
                  <a:lnTo>
                    <a:pt x="0" y="437"/>
                  </a:lnTo>
                  <a:lnTo>
                    <a:pt x="0" y="431"/>
                  </a:lnTo>
                  <a:lnTo>
                    <a:pt x="0" y="423"/>
                  </a:lnTo>
                  <a:lnTo>
                    <a:pt x="0" y="416"/>
                  </a:lnTo>
                  <a:lnTo>
                    <a:pt x="0" y="408"/>
                  </a:lnTo>
                  <a:lnTo>
                    <a:pt x="0" y="401"/>
                  </a:lnTo>
                  <a:lnTo>
                    <a:pt x="0" y="393"/>
                  </a:lnTo>
                  <a:lnTo>
                    <a:pt x="0" y="385"/>
                  </a:lnTo>
                  <a:lnTo>
                    <a:pt x="0" y="380"/>
                  </a:lnTo>
                  <a:lnTo>
                    <a:pt x="0" y="372"/>
                  </a:lnTo>
                  <a:lnTo>
                    <a:pt x="0" y="366"/>
                  </a:lnTo>
                  <a:lnTo>
                    <a:pt x="0" y="359"/>
                  </a:lnTo>
                  <a:lnTo>
                    <a:pt x="0" y="351"/>
                  </a:lnTo>
                  <a:lnTo>
                    <a:pt x="0" y="345"/>
                  </a:lnTo>
                  <a:lnTo>
                    <a:pt x="0" y="340"/>
                  </a:lnTo>
                  <a:lnTo>
                    <a:pt x="0" y="334"/>
                  </a:lnTo>
                  <a:lnTo>
                    <a:pt x="0" y="328"/>
                  </a:lnTo>
                  <a:lnTo>
                    <a:pt x="0" y="323"/>
                  </a:lnTo>
                  <a:lnTo>
                    <a:pt x="0" y="315"/>
                  </a:lnTo>
                  <a:lnTo>
                    <a:pt x="0" y="309"/>
                  </a:lnTo>
                  <a:lnTo>
                    <a:pt x="0" y="304"/>
                  </a:lnTo>
                  <a:lnTo>
                    <a:pt x="0" y="298"/>
                  </a:lnTo>
                  <a:lnTo>
                    <a:pt x="0" y="294"/>
                  </a:lnTo>
                  <a:lnTo>
                    <a:pt x="0" y="288"/>
                  </a:lnTo>
                  <a:lnTo>
                    <a:pt x="0" y="283"/>
                  </a:lnTo>
                  <a:lnTo>
                    <a:pt x="0" y="279"/>
                  </a:lnTo>
                  <a:lnTo>
                    <a:pt x="0" y="273"/>
                  </a:lnTo>
                  <a:lnTo>
                    <a:pt x="0" y="269"/>
                  </a:lnTo>
                  <a:lnTo>
                    <a:pt x="0" y="264"/>
                  </a:lnTo>
                  <a:lnTo>
                    <a:pt x="0" y="260"/>
                  </a:lnTo>
                  <a:lnTo>
                    <a:pt x="0" y="256"/>
                  </a:lnTo>
                  <a:lnTo>
                    <a:pt x="0" y="252"/>
                  </a:lnTo>
                  <a:lnTo>
                    <a:pt x="0" y="249"/>
                  </a:lnTo>
                  <a:lnTo>
                    <a:pt x="0" y="247"/>
                  </a:lnTo>
                  <a:lnTo>
                    <a:pt x="0" y="239"/>
                  </a:lnTo>
                  <a:lnTo>
                    <a:pt x="0" y="233"/>
                  </a:lnTo>
                  <a:lnTo>
                    <a:pt x="0" y="228"/>
                  </a:lnTo>
                  <a:lnTo>
                    <a:pt x="0" y="224"/>
                  </a:lnTo>
                  <a:lnTo>
                    <a:pt x="0" y="218"/>
                  </a:lnTo>
                  <a:lnTo>
                    <a:pt x="0" y="211"/>
                  </a:lnTo>
                  <a:lnTo>
                    <a:pt x="0" y="207"/>
                  </a:lnTo>
                  <a:lnTo>
                    <a:pt x="0" y="201"/>
                  </a:lnTo>
                  <a:lnTo>
                    <a:pt x="0" y="195"/>
                  </a:lnTo>
                  <a:lnTo>
                    <a:pt x="0" y="190"/>
                  </a:lnTo>
                  <a:lnTo>
                    <a:pt x="0" y="184"/>
                  </a:lnTo>
                  <a:lnTo>
                    <a:pt x="1" y="178"/>
                  </a:lnTo>
                  <a:lnTo>
                    <a:pt x="1" y="173"/>
                  </a:lnTo>
                  <a:lnTo>
                    <a:pt x="1" y="167"/>
                  </a:lnTo>
                  <a:lnTo>
                    <a:pt x="3" y="163"/>
                  </a:lnTo>
                  <a:lnTo>
                    <a:pt x="5" y="157"/>
                  </a:lnTo>
                  <a:lnTo>
                    <a:pt x="7" y="152"/>
                  </a:lnTo>
                  <a:lnTo>
                    <a:pt x="7" y="146"/>
                  </a:lnTo>
                  <a:lnTo>
                    <a:pt x="9" y="142"/>
                  </a:lnTo>
                  <a:lnTo>
                    <a:pt x="11" y="136"/>
                  </a:lnTo>
                  <a:lnTo>
                    <a:pt x="13" y="133"/>
                  </a:lnTo>
                  <a:lnTo>
                    <a:pt x="15" y="127"/>
                  </a:lnTo>
                  <a:lnTo>
                    <a:pt x="17" y="121"/>
                  </a:lnTo>
                  <a:lnTo>
                    <a:pt x="19" y="117"/>
                  </a:lnTo>
                  <a:lnTo>
                    <a:pt x="20" y="114"/>
                  </a:lnTo>
                  <a:lnTo>
                    <a:pt x="22" y="108"/>
                  </a:lnTo>
                  <a:lnTo>
                    <a:pt x="24" y="104"/>
                  </a:lnTo>
                  <a:lnTo>
                    <a:pt x="26" y="100"/>
                  </a:lnTo>
                  <a:lnTo>
                    <a:pt x="30" y="95"/>
                  </a:lnTo>
                  <a:lnTo>
                    <a:pt x="32" y="91"/>
                  </a:lnTo>
                  <a:lnTo>
                    <a:pt x="34" y="87"/>
                  </a:lnTo>
                  <a:lnTo>
                    <a:pt x="38" y="83"/>
                  </a:lnTo>
                  <a:lnTo>
                    <a:pt x="39" y="78"/>
                  </a:lnTo>
                  <a:lnTo>
                    <a:pt x="43" y="74"/>
                  </a:lnTo>
                  <a:lnTo>
                    <a:pt x="45" y="70"/>
                  </a:lnTo>
                  <a:lnTo>
                    <a:pt x="49" y="66"/>
                  </a:lnTo>
                  <a:lnTo>
                    <a:pt x="53" y="62"/>
                  </a:lnTo>
                  <a:lnTo>
                    <a:pt x="55" y="59"/>
                  </a:lnTo>
                  <a:lnTo>
                    <a:pt x="58" y="55"/>
                  </a:lnTo>
                  <a:lnTo>
                    <a:pt x="60" y="51"/>
                  </a:lnTo>
                  <a:lnTo>
                    <a:pt x="64" y="49"/>
                  </a:lnTo>
                  <a:lnTo>
                    <a:pt x="72" y="41"/>
                  </a:lnTo>
                  <a:lnTo>
                    <a:pt x="79" y="36"/>
                  </a:lnTo>
                  <a:lnTo>
                    <a:pt x="81" y="34"/>
                  </a:lnTo>
                  <a:lnTo>
                    <a:pt x="85" y="30"/>
                  </a:lnTo>
                  <a:lnTo>
                    <a:pt x="89" y="28"/>
                  </a:lnTo>
                  <a:lnTo>
                    <a:pt x="95" y="26"/>
                  </a:lnTo>
                  <a:lnTo>
                    <a:pt x="98" y="22"/>
                  </a:lnTo>
                  <a:lnTo>
                    <a:pt x="102" y="21"/>
                  </a:lnTo>
                  <a:lnTo>
                    <a:pt x="106" y="19"/>
                  </a:lnTo>
                  <a:lnTo>
                    <a:pt x="110" y="17"/>
                  </a:lnTo>
                  <a:lnTo>
                    <a:pt x="114" y="15"/>
                  </a:lnTo>
                  <a:lnTo>
                    <a:pt x="117" y="13"/>
                  </a:lnTo>
                  <a:lnTo>
                    <a:pt x="123" y="11"/>
                  </a:lnTo>
                  <a:lnTo>
                    <a:pt x="127" y="9"/>
                  </a:lnTo>
                  <a:lnTo>
                    <a:pt x="131" y="7"/>
                  </a:lnTo>
                  <a:lnTo>
                    <a:pt x="135" y="5"/>
                  </a:lnTo>
                  <a:lnTo>
                    <a:pt x="140" y="5"/>
                  </a:lnTo>
                  <a:lnTo>
                    <a:pt x="144" y="3"/>
                  </a:lnTo>
                  <a:lnTo>
                    <a:pt x="148" y="2"/>
                  </a:lnTo>
                  <a:lnTo>
                    <a:pt x="154" y="2"/>
                  </a:lnTo>
                  <a:lnTo>
                    <a:pt x="157" y="0"/>
                  </a:lnTo>
                  <a:lnTo>
                    <a:pt x="163" y="0"/>
                  </a:lnTo>
                  <a:lnTo>
                    <a:pt x="167" y="0"/>
                  </a:lnTo>
                  <a:lnTo>
                    <a:pt x="171" y="0"/>
                  </a:lnTo>
                  <a:lnTo>
                    <a:pt x="176" y="0"/>
                  </a:lnTo>
                  <a:lnTo>
                    <a:pt x="182" y="0"/>
                  </a:lnTo>
                  <a:lnTo>
                    <a:pt x="186" y="0"/>
                  </a:lnTo>
                  <a:lnTo>
                    <a:pt x="192" y="0"/>
                  </a:lnTo>
                  <a:lnTo>
                    <a:pt x="195" y="0"/>
                  </a:lnTo>
                  <a:lnTo>
                    <a:pt x="201" y="0"/>
                  </a:lnTo>
                  <a:lnTo>
                    <a:pt x="205" y="0"/>
                  </a:lnTo>
                  <a:lnTo>
                    <a:pt x="209" y="2"/>
                  </a:lnTo>
                  <a:lnTo>
                    <a:pt x="214" y="2"/>
                  </a:lnTo>
                  <a:lnTo>
                    <a:pt x="218" y="3"/>
                  </a:lnTo>
                  <a:lnTo>
                    <a:pt x="222" y="5"/>
                  </a:lnTo>
                  <a:lnTo>
                    <a:pt x="228" y="5"/>
                  </a:lnTo>
                  <a:lnTo>
                    <a:pt x="231" y="7"/>
                  </a:lnTo>
                  <a:lnTo>
                    <a:pt x="237" y="9"/>
                  </a:lnTo>
                  <a:lnTo>
                    <a:pt x="241" y="11"/>
                  </a:lnTo>
                  <a:lnTo>
                    <a:pt x="245" y="13"/>
                  </a:lnTo>
                  <a:lnTo>
                    <a:pt x="249" y="15"/>
                  </a:lnTo>
                  <a:lnTo>
                    <a:pt x="252" y="17"/>
                  </a:lnTo>
                  <a:lnTo>
                    <a:pt x="256" y="19"/>
                  </a:lnTo>
                  <a:lnTo>
                    <a:pt x="260" y="21"/>
                  </a:lnTo>
                  <a:lnTo>
                    <a:pt x="266" y="22"/>
                  </a:lnTo>
                  <a:lnTo>
                    <a:pt x="269" y="26"/>
                  </a:lnTo>
                  <a:lnTo>
                    <a:pt x="273" y="28"/>
                  </a:lnTo>
                  <a:lnTo>
                    <a:pt x="277" y="30"/>
                  </a:lnTo>
                  <a:lnTo>
                    <a:pt x="281" y="34"/>
                  </a:lnTo>
                  <a:lnTo>
                    <a:pt x="285" y="36"/>
                  </a:lnTo>
                  <a:lnTo>
                    <a:pt x="290" y="41"/>
                  </a:lnTo>
                  <a:lnTo>
                    <a:pt x="298" y="49"/>
                  </a:lnTo>
                  <a:lnTo>
                    <a:pt x="302" y="51"/>
                  </a:lnTo>
                  <a:lnTo>
                    <a:pt x="306" y="55"/>
                  </a:lnTo>
                  <a:lnTo>
                    <a:pt x="307" y="59"/>
                  </a:lnTo>
                  <a:lnTo>
                    <a:pt x="311" y="62"/>
                  </a:lnTo>
                  <a:lnTo>
                    <a:pt x="315" y="66"/>
                  </a:lnTo>
                  <a:lnTo>
                    <a:pt x="317" y="70"/>
                  </a:lnTo>
                  <a:lnTo>
                    <a:pt x="321" y="74"/>
                  </a:lnTo>
                  <a:lnTo>
                    <a:pt x="325" y="78"/>
                  </a:lnTo>
                  <a:lnTo>
                    <a:pt x="326" y="83"/>
                  </a:lnTo>
                  <a:lnTo>
                    <a:pt x="328" y="87"/>
                  </a:lnTo>
                  <a:lnTo>
                    <a:pt x="330" y="91"/>
                  </a:lnTo>
                  <a:lnTo>
                    <a:pt x="334" y="95"/>
                  </a:lnTo>
                  <a:lnTo>
                    <a:pt x="336" y="100"/>
                  </a:lnTo>
                  <a:lnTo>
                    <a:pt x="338" y="104"/>
                  </a:lnTo>
                  <a:lnTo>
                    <a:pt x="340" y="108"/>
                  </a:lnTo>
                  <a:lnTo>
                    <a:pt x="344" y="114"/>
                  </a:lnTo>
                  <a:lnTo>
                    <a:pt x="345" y="117"/>
                  </a:lnTo>
                  <a:lnTo>
                    <a:pt x="347" y="121"/>
                  </a:lnTo>
                  <a:lnTo>
                    <a:pt x="349" y="127"/>
                  </a:lnTo>
                  <a:lnTo>
                    <a:pt x="351" y="133"/>
                  </a:lnTo>
                  <a:lnTo>
                    <a:pt x="353" y="136"/>
                  </a:lnTo>
                  <a:lnTo>
                    <a:pt x="353" y="142"/>
                  </a:lnTo>
                  <a:lnTo>
                    <a:pt x="355" y="146"/>
                  </a:lnTo>
                  <a:lnTo>
                    <a:pt x="357" y="152"/>
                  </a:lnTo>
                  <a:lnTo>
                    <a:pt x="357" y="157"/>
                  </a:lnTo>
                  <a:lnTo>
                    <a:pt x="359" y="163"/>
                  </a:lnTo>
                  <a:lnTo>
                    <a:pt x="361" y="167"/>
                  </a:lnTo>
                  <a:lnTo>
                    <a:pt x="363" y="173"/>
                  </a:lnTo>
                  <a:lnTo>
                    <a:pt x="363" y="178"/>
                  </a:lnTo>
                  <a:lnTo>
                    <a:pt x="363" y="184"/>
                  </a:lnTo>
                  <a:lnTo>
                    <a:pt x="364" y="190"/>
                  </a:lnTo>
                  <a:lnTo>
                    <a:pt x="364" y="195"/>
                  </a:lnTo>
                  <a:lnTo>
                    <a:pt x="364" y="201"/>
                  </a:lnTo>
                  <a:lnTo>
                    <a:pt x="364" y="207"/>
                  </a:lnTo>
                  <a:lnTo>
                    <a:pt x="364" y="211"/>
                  </a:lnTo>
                  <a:lnTo>
                    <a:pt x="366" y="218"/>
                  </a:lnTo>
                  <a:lnTo>
                    <a:pt x="366" y="224"/>
                  </a:lnTo>
                  <a:lnTo>
                    <a:pt x="366" y="228"/>
                  </a:lnTo>
                  <a:lnTo>
                    <a:pt x="366" y="233"/>
                  </a:lnTo>
                  <a:lnTo>
                    <a:pt x="366" y="239"/>
                  </a:lnTo>
                  <a:lnTo>
                    <a:pt x="366" y="247"/>
                  </a:lnTo>
                  <a:lnTo>
                    <a:pt x="366" y="249"/>
                  </a:lnTo>
                  <a:lnTo>
                    <a:pt x="366" y="252"/>
                  </a:lnTo>
                  <a:lnTo>
                    <a:pt x="366" y="256"/>
                  </a:lnTo>
                  <a:lnTo>
                    <a:pt x="366" y="260"/>
                  </a:lnTo>
                  <a:lnTo>
                    <a:pt x="366" y="264"/>
                  </a:lnTo>
                  <a:lnTo>
                    <a:pt x="366" y="269"/>
                  </a:lnTo>
                  <a:lnTo>
                    <a:pt x="366" y="273"/>
                  </a:lnTo>
                  <a:lnTo>
                    <a:pt x="366" y="279"/>
                  </a:lnTo>
                  <a:lnTo>
                    <a:pt x="366" y="283"/>
                  </a:lnTo>
                  <a:lnTo>
                    <a:pt x="366" y="288"/>
                  </a:lnTo>
                  <a:lnTo>
                    <a:pt x="366" y="294"/>
                  </a:lnTo>
                  <a:lnTo>
                    <a:pt x="366" y="298"/>
                  </a:lnTo>
                  <a:lnTo>
                    <a:pt x="366" y="304"/>
                  </a:lnTo>
                  <a:lnTo>
                    <a:pt x="366" y="309"/>
                  </a:lnTo>
                  <a:lnTo>
                    <a:pt x="366" y="315"/>
                  </a:lnTo>
                  <a:lnTo>
                    <a:pt x="366" y="323"/>
                  </a:lnTo>
                  <a:lnTo>
                    <a:pt x="366" y="328"/>
                  </a:lnTo>
                  <a:lnTo>
                    <a:pt x="366" y="334"/>
                  </a:lnTo>
                  <a:lnTo>
                    <a:pt x="366" y="340"/>
                  </a:lnTo>
                  <a:lnTo>
                    <a:pt x="366" y="345"/>
                  </a:lnTo>
                  <a:lnTo>
                    <a:pt x="366" y="351"/>
                  </a:lnTo>
                  <a:lnTo>
                    <a:pt x="366" y="359"/>
                  </a:lnTo>
                  <a:lnTo>
                    <a:pt x="366" y="366"/>
                  </a:lnTo>
                  <a:lnTo>
                    <a:pt x="366" y="372"/>
                  </a:lnTo>
                  <a:lnTo>
                    <a:pt x="366" y="380"/>
                  </a:lnTo>
                  <a:lnTo>
                    <a:pt x="366" y="385"/>
                  </a:lnTo>
                  <a:lnTo>
                    <a:pt x="366" y="393"/>
                  </a:lnTo>
                  <a:lnTo>
                    <a:pt x="366" y="401"/>
                  </a:lnTo>
                  <a:lnTo>
                    <a:pt x="366" y="408"/>
                  </a:lnTo>
                  <a:lnTo>
                    <a:pt x="366" y="416"/>
                  </a:lnTo>
                  <a:lnTo>
                    <a:pt x="366" y="423"/>
                  </a:lnTo>
                  <a:lnTo>
                    <a:pt x="366" y="431"/>
                  </a:lnTo>
                  <a:lnTo>
                    <a:pt x="366" y="437"/>
                  </a:lnTo>
                  <a:lnTo>
                    <a:pt x="366" y="444"/>
                  </a:lnTo>
                  <a:lnTo>
                    <a:pt x="366" y="452"/>
                  </a:lnTo>
                  <a:lnTo>
                    <a:pt x="366" y="461"/>
                  </a:lnTo>
                  <a:lnTo>
                    <a:pt x="366" y="469"/>
                  </a:lnTo>
                  <a:lnTo>
                    <a:pt x="366" y="477"/>
                  </a:lnTo>
                  <a:lnTo>
                    <a:pt x="366" y="484"/>
                  </a:lnTo>
                  <a:lnTo>
                    <a:pt x="366" y="492"/>
                  </a:lnTo>
                  <a:lnTo>
                    <a:pt x="366" y="499"/>
                  </a:lnTo>
                  <a:lnTo>
                    <a:pt x="366" y="507"/>
                  </a:lnTo>
                  <a:lnTo>
                    <a:pt x="366" y="516"/>
                  </a:lnTo>
                  <a:lnTo>
                    <a:pt x="366" y="524"/>
                  </a:lnTo>
                  <a:lnTo>
                    <a:pt x="366" y="532"/>
                  </a:lnTo>
                  <a:lnTo>
                    <a:pt x="366" y="541"/>
                  </a:lnTo>
                  <a:lnTo>
                    <a:pt x="366" y="549"/>
                  </a:lnTo>
                  <a:lnTo>
                    <a:pt x="366" y="556"/>
                  </a:lnTo>
                  <a:close/>
                </a:path>
              </a:pathLst>
            </a:custGeom>
            <a:solidFill>
              <a:srgbClr val="E8F700"/>
            </a:solidFill>
            <a:ln w="9525">
              <a:noFill/>
              <a:round/>
              <a:headEnd/>
              <a:tailEnd/>
            </a:ln>
          </p:spPr>
          <p:txBody>
            <a:bodyPr wrap="none" anchor="ctr">
              <a:prstTxWarp prst="textNoShape">
                <a:avLst/>
              </a:prstTxWarp>
            </a:bodyPr>
            <a:lstStyle/>
            <a:p>
              <a:endParaRPr lang="en-US"/>
            </a:p>
          </p:txBody>
        </p:sp>
        <p:sp>
          <p:nvSpPr>
            <p:cNvPr id="35879" name="AutoShape 12"/>
            <p:cNvSpPr>
              <a:spLocks noChangeArrowheads="1"/>
            </p:cNvSpPr>
            <p:nvPr/>
          </p:nvSpPr>
          <p:spPr bwMode="auto">
            <a:xfrm>
              <a:off x="1151" y="1428"/>
              <a:ext cx="84" cy="153"/>
            </a:xfrm>
            <a:custGeom>
              <a:avLst/>
              <a:gdLst>
                <a:gd name="T0" fmla="*/ 0 w 303"/>
                <a:gd name="T1" fmla="*/ 0 h 553"/>
                <a:gd name="T2" fmla="*/ 0 w 303"/>
                <a:gd name="T3" fmla="*/ 0 h 553"/>
                <a:gd name="T4" fmla="*/ 0 w 303"/>
                <a:gd name="T5" fmla="*/ 0 h 553"/>
                <a:gd name="T6" fmla="*/ 0 w 303"/>
                <a:gd name="T7" fmla="*/ 0 h 553"/>
                <a:gd name="T8" fmla="*/ 0 w 303"/>
                <a:gd name="T9" fmla="*/ 0 h 553"/>
                <a:gd name="T10" fmla="*/ 0 w 303"/>
                <a:gd name="T11" fmla="*/ 0 h 553"/>
                <a:gd name="T12" fmla="*/ 0 w 303"/>
                <a:gd name="T13" fmla="*/ 0 h 553"/>
                <a:gd name="T14" fmla="*/ 0 w 303"/>
                <a:gd name="T15" fmla="*/ 0 h 553"/>
                <a:gd name="T16" fmla="*/ 0 w 303"/>
                <a:gd name="T17" fmla="*/ 0 h 553"/>
                <a:gd name="T18" fmla="*/ 0 w 303"/>
                <a:gd name="T19" fmla="*/ 0 h 553"/>
                <a:gd name="T20" fmla="*/ 0 w 303"/>
                <a:gd name="T21" fmla="*/ 0 h 553"/>
                <a:gd name="T22" fmla="*/ 0 w 303"/>
                <a:gd name="T23" fmla="*/ 0 h 553"/>
                <a:gd name="T24" fmla="*/ 0 w 303"/>
                <a:gd name="T25" fmla="*/ 0 h 553"/>
                <a:gd name="T26" fmla="*/ 0 w 303"/>
                <a:gd name="T27" fmla="*/ 0 h 553"/>
                <a:gd name="T28" fmla="*/ 0 w 303"/>
                <a:gd name="T29" fmla="*/ 0 h 553"/>
                <a:gd name="T30" fmla="*/ 0 w 303"/>
                <a:gd name="T31" fmla="*/ 0 h 553"/>
                <a:gd name="T32" fmla="*/ 0 w 303"/>
                <a:gd name="T33" fmla="*/ 0 h 553"/>
                <a:gd name="T34" fmla="*/ 0 w 303"/>
                <a:gd name="T35" fmla="*/ 0 h 553"/>
                <a:gd name="T36" fmla="*/ 0 w 303"/>
                <a:gd name="T37" fmla="*/ 0 h 553"/>
                <a:gd name="T38" fmla="*/ 0 w 303"/>
                <a:gd name="T39" fmla="*/ 0 h 553"/>
                <a:gd name="T40" fmla="*/ 0 w 303"/>
                <a:gd name="T41" fmla="*/ 0 h 553"/>
                <a:gd name="T42" fmla="*/ 0 w 303"/>
                <a:gd name="T43" fmla="*/ 0 h 553"/>
                <a:gd name="T44" fmla="*/ 0 w 303"/>
                <a:gd name="T45" fmla="*/ 0 h 553"/>
                <a:gd name="T46" fmla="*/ 0 w 303"/>
                <a:gd name="T47" fmla="*/ 0 h 553"/>
                <a:gd name="T48" fmla="*/ 0 w 303"/>
                <a:gd name="T49" fmla="*/ 0 h 553"/>
                <a:gd name="T50" fmla="*/ 0 w 303"/>
                <a:gd name="T51" fmla="*/ 0 h 553"/>
                <a:gd name="T52" fmla="*/ 0 w 303"/>
                <a:gd name="T53" fmla="*/ 0 h 553"/>
                <a:gd name="T54" fmla="*/ 0 w 303"/>
                <a:gd name="T55" fmla="*/ 0 h 553"/>
                <a:gd name="T56" fmla="*/ 0 w 303"/>
                <a:gd name="T57" fmla="*/ 0 h 553"/>
                <a:gd name="T58" fmla="*/ 0 w 303"/>
                <a:gd name="T59" fmla="*/ 0 h 553"/>
                <a:gd name="T60" fmla="*/ 0 w 303"/>
                <a:gd name="T61" fmla="*/ 0 h 553"/>
                <a:gd name="T62" fmla="*/ 0 w 303"/>
                <a:gd name="T63" fmla="*/ 0 h 553"/>
                <a:gd name="T64" fmla="*/ 0 w 303"/>
                <a:gd name="T65" fmla="*/ 0 h 553"/>
                <a:gd name="T66" fmla="*/ 0 w 303"/>
                <a:gd name="T67" fmla="*/ 0 h 553"/>
                <a:gd name="T68" fmla="*/ 0 w 303"/>
                <a:gd name="T69" fmla="*/ 0 h 553"/>
                <a:gd name="T70" fmla="*/ 0 w 303"/>
                <a:gd name="T71" fmla="*/ 0 h 553"/>
                <a:gd name="T72" fmla="*/ 0 w 303"/>
                <a:gd name="T73" fmla="*/ 0 h 553"/>
                <a:gd name="T74" fmla="*/ 0 w 303"/>
                <a:gd name="T75" fmla="*/ 0 h 553"/>
                <a:gd name="T76" fmla="*/ 0 w 303"/>
                <a:gd name="T77" fmla="*/ 0 h 553"/>
                <a:gd name="T78" fmla="*/ 0 w 303"/>
                <a:gd name="T79" fmla="*/ 0 h 553"/>
                <a:gd name="T80" fmla="*/ 0 w 303"/>
                <a:gd name="T81" fmla="*/ 0 h 553"/>
                <a:gd name="T82" fmla="*/ 0 w 303"/>
                <a:gd name="T83" fmla="*/ 0 h 553"/>
                <a:gd name="T84" fmla="*/ 0 w 303"/>
                <a:gd name="T85" fmla="*/ 0 h 553"/>
                <a:gd name="T86" fmla="*/ 0 w 303"/>
                <a:gd name="T87" fmla="*/ 0 h 553"/>
                <a:gd name="T88" fmla="*/ 0 w 303"/>
                <a:gd name="T89" fmla="*/ 0 h 553"/>
                <a:gd name="T90" fmla="*/ 0 w 303"/>
                <a:gd name="T91" fmla="*/ 0 h 553"/>
                <a:gd name="T92" fmla="*/ 0 w 303"/>
                <a:gd name="T93" fmla="*/ 0 h 553"/>
                <a:gd name="T94" fmla="*/ 0 w 303"/>
                <a:gd name="T95" fmla="*/ 0 h 553"/>
                <a:gd name="T96" fmla="*/ 0 w 303"/>
                <a:gd name="T97" fmla="*/ 0 h 553"/>
                <a:gd name="T98" fmla="*/ 0 w 303"/>
                <a:gd name="T99" fmla="*/ 0 h 553"/>
                <a:gd name="T100" fmla="*/ 0 w 303"/>
                <a:gd name="T101" fmla="*/ 0 h 553"/>
                <a:gd name="T102" fmla="*/ 0 w 303"/>
                <a:gd name="T103" fmla="*/ 0 h 553"/>
                <a:gd name="T104" fmla="*/ 0 w 303"/>
                <a:gd name="T105" fmla="*/ 0 h 553"/>
                <a:gd name="T106" fmla="*/ 0 w 303"/>
                <a:gd name="T107" fmla="*/ 0 h 553"/>
                <a:gd name="T108" fmla="*/ 0 w 303"/>
                <a:gd name="T109" fmla="*/ 0 h 553"/>
                <a:gd name="T110" fmla="*/ 0 w 303"/>
                <a:gd name="T111" fmla="*/ 0 h 5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3"/>
                <a:gd name="T169" fmla="*/ 0 h 553"/>
                <a:gd name="T170" fmla="*/ 303 w 303"/>
                <a:gd name="T171" fmla="*/ 553 h 5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3" h="553">
                  <a:moveTo>
                    <a:pt x="303" y="553"/>
                  </a:moveTo>
                  <a:lnTo>
                    <a:pt x="297" y="553"/>
                  </a:lnTo>
                  <a:lnTo>
                    <a:pt x="291" y="553"/>
                  </a:lnTo>
                  <a:lnTo>
                    <a:pt x="285" y="553"/>
                  </a:lnTo>
                  <a:lnTo>
                    <a:pt x="282" y="553"/>
                  </a:lnTo>
                  <a:lnTo>
                    <a:pt x="276" y="553"/>
                  </a:lnTo>
                  <a:lnTo>
                    <a:pt x="270" y="553"/>
                  </a:lnTo>
                  <a:lnTo>
                    <a:pt x="265" y="553"/>
                  </a:lnTo>
                  <a:lnTo>
                    <a:pt x="261" y="553"/>
                  </a:lnTo>
                  <a:lnTo>
                    <a:pt x="255" y="553"/>
                  </a:lnTo>
                  <a:lnTo>
                    <a:pt x="251" y="553"/>
                  </a:lnTo>
                  <a:lnTo>
                    <a:pt x="246" y="553"/>
                  </a:lnTo>
                  <a:lnTo>
                    <a:pt x="240" y="553"/>
                  </a:lnTo>
                  <a:lnTo>
                    <a:pt x="234" y="553"/>
                  </a:lnTo>
                  <a:lnTo>
                    <a:pt x="230" y="553"/>
                  </a:lnTo>
                  <a:lnTo>
                    <a:pt x="225" y="553"/>
                  </a:lnTo>
                  <a:lnTo>
                    <a:pt x="221" y="553"/>
                  </a:lnTo>
                  <a:lnTo>
                    <a:pt x="215" y="553"/>
                  </a:lnTo>
                  <a:lnTo>
                    <a:pt x="209" y="553"/>
                  </a:lnTo>
                  <a:lnTo>
                    <a:pt x="206" y="553"/>
                  </a:lnTo>
                  <a:lnTo>
                    <a:pt x="200" y="553"/>
                  </a:lnTo>
                  <a:lnTo>
                    <a:pt x="194" y="553"/>
                  </a:lnTo>
                  <a:lnTo>
                    <a:pt x="190" y="553"/>
                  </a:lnTo>
                  <a:lnTo>
                    <a:pt x="185" y="553"/>
                  </a:lnTo>
                  <a:lnTo>
                    <a:pt x="181" y="553"/>
                  </a:lnTo>
                  <a:lnTo>
                    <a:pt x="175" y="553"/>
                  </a:lnTo>
                  <a:lnTo>
                    <a:pt x="170" y="553"/>
                  </a:lnTo>
                  <a:lnTo>
                    <a:pt x="166" y="553"/>
                  </a:lnTo>
                  <a:lnTo>
                    <a:pt x="160" y="553"/>
                  </a:lnTo>
                  <a:lnTo>
                    <a:pt x="154" y="553"/>
                  </a:lnTo>
                  <a:lnTo>
                    <a:pt x="151" y="553"/>
                  </a:lnTo>
                  <a:lnTo>
                    <a:pt x="145" y="553"/>
                  </a:lnTo>
                  <a:lnTo>
                    <a:pt x="141" y="553"/>
                  </a:lnTo>
                  <a:lnTo>
                    <a:pt x="135" y="553"/>
                  </a:lnTo>
                  <a:lnTo>
                    <a:pt x="132" y="553"/>
                  </a:lnTo>
                  <a:lnTo>
                    <a:pt x="126" y="553"/>
                  </a:lnTo>
                  <a:lnTo>
                    <a:pt x="122" y="553"/>
                  </a:lnTo>
                  <a:lnTo>
                    <a:pt x="116" y="553"/>
                  </a:lnTo>
                  <a:lnTo>
                    <a:pt x="113" y="553"/>
                  </a:lnTo>
                  <a:lnTo>
                    <a:pt x="107" y="553"/>
                  </a:lnTo>
                  <a:lnTo>
                    <a:pt x="103" y="553"/>
                  </a:lnTo>
                  <a:lnTo>
                    <a:pt x="99" y="553"/>
                  </a:lnTo>
                  <a:lnTo>
                    <a:pt x="94" y="553"/>
                  </a:lnTo>
                  <a:lnTo>
                    <a:pt x="90" y="553"/>
                  </a:lnTo>
                  <a:lnTo>
                    <a:pt x="84" y="553"/>
                  </a:lnTo>
                  <a:lnTo>
                    <a:pt x="80" y="553"/>
                  </a:lnTo>
                  <a:lnTo>
                    <a:pt x="75" y="553"/>
                  </a:lnTo>
                  <a:lnTo>
                    <a:pt x="71" y="553"/>
                  </a:lnTo>
                  <a:lnTo>
                    <a:pt x="67" y="553"/>
                  </a:lnTo>
                  <a:lnTo>
                    <a:pt x="61" y="553"/>
                  </a:lnTo>
                  <a:lnTo>
                    <a:pt x="57" y="553"/>
                  </a:lnTo>
                  <a:lnTo>
                    <a:pt x="52" y="553"/>
                  </a:lnTo>
                  <a:lnTo>
                    <a:pt x="48" y="553"/>
                  </a:lnTo>
                  <a:lnTo>
                    <a:pt x="44" y="553"/>
                  </a:lnTo>
                  <a:lnTo>
                    <a:pt x="40" y="553"/>
                  </a:lnTo>
                  <a:lnTo>
                    <a:pt x="36" y="553"/>
                  </a:lnTo>
                  <a:lnTo>
                    <a:pt x="33" y="553"/>
                  </a:lnTo>
                  <a:lnTo>
                    <a:pt x="29" y="553"/>
                  </a:lnTo>
                  <a:lnTo>
                    <a:pt x="23" y="553"/>
                  </a:lnTo>
                  <a:lnTo>
                    <a:pt x="19" y="553"/>
                  </a:lnTo>
                  <a:lnTo>
                    <a:pt x="16" y="553"/>
                  </a:lnTo>
                  <a:lnTo>
                    <a:pt x="12" y="553"/>
                  </a:lnTo>
                  <a:lnTo>
                    <a:pt x="8" y="553"/>
                  </a:lnTo>
                  <a:lnTo>
                    <a:pt x="4" y="553"/>
                  </a:lnTo>
                  <a:lnTo>
                    <a:pt x="0" y="553"/>
                  </a:lnTo>
                  <a:lnTo>
                    <a:pt x="0" y="546"/>
                  </a:lnTo>
                  <a:lnTo>
                    <a:pt x="0" y="536"/>
                  </a:lnTo>
                  <a:lnTo>
                    <a:pt x="0" y="529"/>
                  </a:lnTo>
                  <a:lnTo>
                    <a:pt x="0" y="521"/>
                  </a:lnTo>
                  <a:lnTo>
                    <a:pt x="0" y="511"/>
                  </a:lnTo>
                  <a:lnTo>
                    <a:pt x="0" y="504"/>
                  </a:lnTo>
                  <a:lnTo>
                    <a:pt x="0" y="496"/>
                  </a:lnTo>
                  <a:lnTo>
                    <a:pt x="0" y="489"/>
                  </a:lnTo>
                  <a:lnTo>
                    <a:pt x="0" y="481"/>
                  </a:lnTo>
                  <a:lnTo>
                    <a:pt x="0" y="472"/>
                  </a:lnTo>
                  <a:lnTo>
                    <a:pt x="0" y="464"/>
                  </a:lnTo>
                  <a:lnTo>
                    <a:pt x="0" y="456"/>
                  </a:lnTo>
                  <a:lnTo>
                    <a:pt x="0" y="449"/>
                  </a:lnTo>
                  <a:lnTo>
                    <a:pt x="0" y="441"/>
                  </a:lnTo>
                  <a:lnTo>
                    <a:pt x="0" y="434"/>
                  </a:lnTo>
                  <a:lnTo>
                    <a:pt x="0" y="428"/>
                  </a:lnTo>
                  <a:lnTo>
                    <a:pt x="0" y="418"/>
                  </a:lnTo>
                  <a:lnTo>
                    <a:pt x="0" y="413"/>
                  </a:lnTo>
                  <a:lnTo>
                    <a:pt x="0" y="405"/>
                  </a:lnTo>
                  <a:lnTo>
                    <a:pt x="0" y="397"/>
                  </a:lnTo>
                  <a:lnTo>
                    <a:pt x="0" y="390"/>
                  </a:lnTo>
                  <a:lnTo>
                    <a:pt x="0" y="384"/>
                  </a:lnTo>
                  <a:lnTo>
                    <a:pt x="0" y="377"/>
                  </a:lnTo>
                  <a:lnTo>
                    <a:pt x="0" y="371"/>
                  </a:lnTo>
                  <a:lnTo>
                    <a:pt x="0" y="363"/>
                  </a:lnTo>
                  <a:lnTo>
                    <a:pt x="0" y="356"/>
                  </a:lnTo>
                  <a:lnTo>
                    <a:pt x="0" y="350"/>
                  </a:lnTo>
                  <a:lnTo>
                    <a:pt x="0" y="344"/>
                  </a:lnTo>
                  <a:lnTo>
                    <a:pt x="0" y="337"/>
                  </a:lnTo>
                  <a:lnTo>
                    <a:pt x="0" y="331"/>
                  </a:lnTo>
                  <a:lnTo>
                    <a:pt x="0" y="325"/>
                  </a:lnTo>
                  <a:lnTo>
                    <a:pt x="0" y="320"/>
                  </a:lnTo>
                  <a:lnTo>
                    <a:pt x="0" y="314"/>
                  </a:lnTo>
                  <a:lnTo>
                    <a:pt x="0" y="308"/>
                  </a:lnTo>
                  <a:lnTo>
                    <a:pt x="0" y="302"/>
                  </a:lnTo>
                  <a:lnTo>
                    <a:pt x="0" y="297"/>
                  </a:lnTo>
                  <a:lnTo>
                    <a:pt x="0" y="291"/>
                  </a:lnTo>
                  <a:lnTo>
                    <a:pt x="0" y="287"/>
                  </a:lnTo>
                  <a:lnTo>
                    <a:pt x="0" y="282"/>
                  </a:lnTo>
                  <a:lnTo>
                    <a:pt x="0" y="276"/>
                  </a:lnTo>
                  <a:lnTo>
                    <a:pt x="0" y="272"/>
                  </a:lnTo>
                  <a:lnTo>
                    <a:pt x="0" y="266"/>
                  </a:lnTo>
                  <a:lnTo>
                    <a:pt x="0" y="263"/>
                  </a:lnTo>
                  <a:lnTo>
                    <a:pt x="0" y="259"/>
                  </a:lnTo>
                  <a:lnTo>
                    <a:pt x="0" y="255"/>
                  </a:lnTo>
                  <a:lnTo>
                    <a:pt x="0" y="251"/>
                  </a:lnTo>
                  <a:lnTo>
                    <a:pt x="0" y="247"/>
                  </a:lnTo>
                  <a:lnTo>
                    <a:pt x="0" y="245"/>
                  </a:lnTo>
                  <a:lnTo>
                    <a:pt x="0" y="238"/>
                  </a:lnTo>
                  <a:lnTo>
                    <a:pt x="0" y="232"/>
                  </a:lnTo>
                  <a:lnTo>
                    <a:pt x="0" y="226"/>
                  </a:lnTo>
                  <a:lnTo>
                    <a:pt x="0" y="223"/>
                  </a:lnTo>
                  <a:lnTo>
                    <a:pt x="0" y="219"/>
                  </a:lnTo>
                  <a:lnTo>
                    <a:pt x="0" y="217"/>
                  </a:lnTo>
                  <a:lnTo>
                    <a:pt x="0" y="211"/>
                  </a:lnTo>
                  <a:lnTo>
                    <a:pt x="0" y="206"/>
                  </a:lnTo>
                  <a:lnTo>
                    <a:pt x="0" y="200"/>
                  </a:lnTo>
                  <a:lnTo>
                    <a:pt x="0" y="194"/>
                  </a:lnTo>
                  <a:lnTo>
                    <a:pt x="0" y="188"/>
                  </a:lnTo>
                  <a:lnTo>
                    <a:pt x="2" y="183"/>
                  </a:lnTo>
                  <a:lnTo>
                    <a:pt x="2" y="177"/>
                  </a:lnTo>
                  <a:lnTo>
                    <a:pt x="4" y="171"/>
                  </a:lnTo>
                  <a:lnTo>
                    <a:pt x="4" y="168"/>
                  </a:lnTo>
                  <a:lnTo>
                    <a:pt x="4" y="162"/>
                  </a:lnTo>
                  <a:lnTo>
                    <a:pt x="6" y="156"/>
                  </a:lnTo>
                  <a:lnTo>
                    <a:pt x="6" y="152"/>
                  </a:lnTo>
                  <a:lnTo>
                    <a:pt x="8" y="147"/>
                  </a:lnTo>
                  <a:lnTo>
                    <a:pt x="10" y="141"/>
                  </a:lnTo>
                  <a:lnTo>
                    <a:pt x="10" y="135"/>
                  </a:lnTo>
                  <a:lnTo>
                    <a:pt x="12" y="131"/>
                  </a:lnTo>
                  <a:lnTo>
                    <a:pt x="14" y="126"/>
                  </a:lnTo>
                  <a:lnTo>
                    <a:pt x="14" y="122"/>
                  </a:lnTo>
                  <a:lnTo>
                    <a:pt x="16" y="116"/>
                  </a:lnTo>
                  <a:lnTo>
                    <a:pt x="17" y="112"/>
                  </a:lnTo>
                  <a:lnTo>
                    <a:pt x="19" y="109"/>
                  </a:lnTo>
                  <a:lnTo>
                    <a:pt x="21" y="103"/>
                  </a:lnTo>
                  <a:lnTo>
                    <a:pt x="23" y="99"/>
                  </a:lnTo>
                  <a:lnTo>
                    <a:pt x="25" y="95"/>
                  </a:lnTo>
                  <a:lnTo>
                    <a:pt x="29" y="90"/>
                  </a:lnTo>
                  <a:lnTo>
                    <a:pt x="31" y="86"/>
                  </a:lnTo>
                  <a:lnTo>
                    <a:pt x="33" y="82"/>
                  </a:lnTo>
                  <a:lnTo>
                    <a:pt x="35" y="78"/>
                  </a:lnTo>
                  <a:lnTo>
                    <a:pt x="36" y="74"/>
                  </a:lnTo>
                  <a:lnTo>
                    <a:pt x="38" y="71"/>
                  </a:lnTo>
                  <a:lnTo>
                    <a:pt x="42" y="67"/>
                  </a:lnTo>
                  <a:lnTo>
                    <a:pt x="44" y="63"/>
                  </a:lnTo>
                  <a:lnTo>
                    <a:pt x="46" y="59"/>
                  </a:lnTo>
                  <a:lnTo>
                    <a:pt x="50" y="55"/>
                  </a:lnTo>
                  <a:lnTo>
                    <a:pt x="52" y="52"/>
                  </a:lnTo>
                  <a:lnTo>
                    <a:pt x="55" y="48"/>
                  </a:lnTo>
                  <a:lnTo>
                    <a:pt x="59" y="42"/>
                  </a:lnTo>
                  <a:lnTo>
                    <a:pt x="67" y="36"/>
                  </a:lnTo>
                  <a:lnTo>
                    <a:pt x="73" y="31"/>
                  </a:lnTo>
                  <a:lnTo>
                    <a:pt x="78" y="25"/>
                  </a:lnTo>
                  <a:lnTo>
                    <a:pt x="86" y="21"/>
                  </a:lnTo>
                  <a:lnTo>
                    <a:pt x="92" y="17"/>
                  </a:lnTo>
                  <a:lnTo>
                    <a:pt x="99" y="12"/>
                  </a:lnTo>
                  <a:lnTo>
                    <a:pt x="105" y="10"/>
                  </a:lnTo>
                  <a:lnTo>
                    <a:pt x="109" y="8"/>
                  </a:lnTo>
                  <a:lnTo>
                    <a:pt x="113" y="6"/>
                  </a:lnTo>
                  <a:lnTo>
                    <a:pt x="116" y="4"/>
                  </a:lnTo>
                  <a:lnTo>
                    <a:pt x="120" y="4"/>
                  </a:lnTo>
                  <a:lnTo>
                    <a:pt x="128" y="2"/>
                  </a:lnTo>
                  <a:lnTo>
                    <a:pt x="135" y="0"/>
                  </a:lnTo>
                  <a:lnTo>
                    <a:pt x="139" y="0"/>
                  </a:lnTo>
                  <a:lnTo>
                    <a:pt x="143" y="0"/>
                  </a:lnTo>
                  <a:lnTo>
                    <a:pt x="147" y="0"/>
                  </a:lnTo>
                  <a:lnTo>
                    <a:pt x="152" y="0"/>
                  </a:lnTo>
                  <a:lnTo>
                    <a:pt x="158" y="0"/>
                  </a:lnTo>
                  <a:lnTo>
                    <a:pt x="166" y="0"/>
                  </a:lnTo>
                  <a:lnTo>
                    <a:pt x="170" y="0"/>
                  </a:lnTo>
                  <a:lnTo>
                    <a:pt x="173" y="2"/>
                  </a:lnTo>
                  <a:lnTo>
                    <a:pt x="177" y="2"/>
                  </a:lnTo>
                  <a:lnTo>
                    <a:pt x="181" y="4"/>
                  </a:lnTo>
                  <a:lnTo>
                    <a:pt x="189" y="6"/>
                  </a:lnTo>
                  <a:lnTo>
                    <a:pt x="196" y="10"/>
                  </a:lnTo>
                  <a:lnTo>
                    <a:pt x="202" y="12"/>
                  </a:lnTo>
                  <a:lnTo>
                    <a:pt x="209" y="17"/>
                  </a:lnTo>
                  <a:lnTo>
                    <a:pt x="215" y="21"/>
                  </a:lnTo>
                  <a:lnTo>
                    <a:pt x="221" y="25"/>
                  </a:lnTo>
                  <a:lnTo>
                    <a:pt x="228" y="31"/>
                  </a:lnTo>
                  <a:lnTo>
                    <a:pt x="234" y="36"/>
                  </a:lnTo>
                  <a:lnTo>
                    <a:pt x="240" y="42"/>
                  </a:lnTo>
                  <a:lnTo>
                    <a:pt x="246" y="48"/>
                  </a:lnTo>
                  <a:lnTo>
                    <a:pt x="247" y="52"/>
                  </a:lnTo>
                  <a:lnTo>
                    <a:pt x="251" y="55"/>
                  </a:lnTo>
                  <a:lnTo>
                    <a:pt x="253" y="59"/>
                  </a:lnTo>
                  <a:lnTo>
                    <a:pt x="257" y="63"/>
                  </a:lnTo>
                  <a:lnTo>
                    <a:pt x="259" y="67"/>
                  </a:lnTo>
                  <a:lnTo>
                    <a:pt x="263" y="71"/>
                  </a:lnTo>
                  <a:lnTo>
                    <a:pt x="265" y="74"/>
                  </a:lnTo>
                  <a:lnTo>
                    <a:pt x="266" y="78"/>
                  </a:lnTo>
                  <a:lnTo>
                    <a:pt x="268" y="82"/>
                  </a:lnTo>
                  <a:lnTo>
                    <a:pt x="270" y="86"/>
                  </a:lnTo>
                  <a:lnTo>
                    <a:pt x="272" y="90"/>
                  </a:lnTo>
                  <a:lnTo>
                    <a:pt x="274" y="95"/>
                  </a:lnTo>
                  <a:lnTo>
                    <a:pt x="276" y="99"/>
                  </a:lnTo>
                  <a:lnTo>
                    <a:pt x="278" y="103"/>
                  </a:lnTo>
                  <a:lnTo>
                    <a:pt x="280" y="109"/>
                  </a:lnTo>
                  <a:lnTo>
                    <a:pt x="282" y="112"/>
                  </a:lnTo>
                  <a:lnTo>
                    <a:pt x="284" y="116"/>
                  </a:lnTo>
                  <a:lnTo>
                    <a:pt x="285" y="122"/>
                  </a:lnTo>
                  <a:lnTo>
                    <a:pt x="287" y="126"/>
                  </a:lnTo>
                  <a:lnTo>
                    <a:pt x="289" y="131"/>
                  </a:lnTo>
                  <a:lnTo>
                    <a:pt x="289" y="135"/>
                  </a:lnTo>
                  <a:lnTo>
                    <a:pt x="291" y="141"/>
                  </a:lnTo>
                  <a:lnTo>
                    <a:pt x="293" y="147"/>
                  </a:lnTo>
                  <a:lnTo>
                    <a:pt x="295" y="152"/>
                  </a:lnTo>
                  <a:lnTo>
                    <a:pt x="295" y="156"/>
                  </a:lnTo>
                  <a:lnTo>
                    <a:pt x="297" y="162"/>
                  </a:lnTo>
                  <a:lnTo>
                    <a:pt x="297" y="168"/>
                  </a:lnTo>
                  <a:lnTo>
                    <a:pt x="299" y="171"/>
                  </a:lnTo>
                  <a:lnTo>
                    <a:pt x="299" y="177"/>
                  </a:lnTo>
                  <a:lnTo>
                    <a:pt x="299" y="183"/>
                  </a:lnTo>
                  <a:lnTo>
                    <a:pt x="299" y="188"/>
                  </a:lnTo>
                  <a:lnTo>
                    <a:pt x="301" y="194"/>
                  </a:lnTo>
                  <a:lnTo>
                    <a:pt x="301" y="200"/>
                  </a:lnTo>
                  <a:lnTo>
                    <a:pt x="301" y="206"/>
                  </a:lnTo>
                  <a:lnTo>
                    <a:pt x="301" y="211"/>
                  </a:lnTo>
                  <a:lnTo>
                    <a:pt x="303" y="217"/>
                  </a:lnTo>
                  <a:lnTo>
                    <a:pt x="303" y="219"/>
                  </a:lnTo>
                  <a:lnTo>
                    <a:pt x="303" y="223"/>
                  </a:lnTo>
                  <a:lnTo>
                    <a:pt x="303" y="226"/>
                  </a:lnTo>
                  <a:lnTo>
                    <a:pt x="303" y="232"/>
                  </a:lnTo>
                  <a:lnTo>
                    <a:pt x="303" y="238"/>
                  </a:lnTo>
                  <a:lnTo>
                    <a:pt x="303" y="245"/>
                  </a:lnTo>
                  <a:lnTo>
                    <a:pt x="303" y="247"/>
                  </a:lnTo>
                  <a:lnTo>
                    <a:pt x="303" y="251"/>
                  </a:lnTo>
                  <a:lnTo>
                    <a:pt x="303" y="255"/>
                  </a:lnTo>
                  <a:lnTo>
                    <a:pt x="303" y="259"/>
                  </a:lnTo>
                  <a:lnTo>
                    <a:pt x="303" y="263"/>
                  </a:lnTo>
                  <a:lnTo>
                    <a:pt x="303" y="266"/>
                  </a:lnTo>
                  <a:lnTo>
                    <a:pt x="303" y="272"/>
                  </a:lnTo>
                  <a:lnTo>
                    <a:pt x="303" y="276"/>
                  </a:lnTo>
                  <a:lnTo>
                    <a:pt x="303" y="282"/>
                  </a:lnTo>
                  <a:lnTo>
                    <a:pt x="303" y="287"/>
                  </a:lnTo>
                  <a:lnTo>
                    <a:pt x="303" y="291"/>
                  </a:lnTo>
                  <a:lnTo>
                    <a:pt x="303" y="297"/>
                  </a:lnTo>
                  <a:lnTo>
                    <a:pt x="303" y="302"/>
                  </a:lnTo>
                  <a:lnTo>
                    <a:pt x="303" y="308"/>
                  </a:lnTo>
                  <a:lnTo>
                    <a:pt x="303" y="314"/>
                  </a:lnTo>
                  <a:lnTo>
                    <a:pt x="303" y="320"/>
                  </a:lnTo>
                  <a:lnTo>
                    <a:pt x="303" y="325"/>
                  </a:lnTo>
                  <a:lnTo>
                    <a:pt x="303" y="331"/>
                  </a:lnTo>
                  <a:lnTo>
                    <a:pt x="303" y="337"/>
                  </a:lnTo>
                  <a:lnTo>
                    <a:pt x="303" y="344"/>
                  </a:lnTo>
                  <a:lnTo>
                    <a:pt x="303" y="350"/>
                  </a:lnTo>
                  <a:lnTo>
                    <a:pt x="303" y="356"/>
                  </a:lnTo>
                  <a:lnTo>
                    <a:pt x="303" y="363"/>
                  </a:lnTo>
                  <a:lnTo>
                    <a:pt x="303" y="371"/>
                  </a:lnTo>
                  <a:lnTo>
                    <a:pt x="303" y="377"/>
                  </a:lnTo>
                  <a:lnTo>
                    <a:pt x="303" y="384"/>
                  </a:lnTo>
                  <a:lnTo>
                    <a:pt x="303" y="390"/>
                  </a:lnTo>
                  <a:lnTo>
                    <a:pt x="303" y="397"/>
                  </a:lnTo>
                  <a:lnTo>
                    <a:pt x="303" y="405"/>
                  </a:lnTo>
                  <a:lnTo>
                    <a:pt x="303" y="413"/>
                  </a:lnTo>
                  <a:lnTo>
                    <a:pt x="303" y="418"/>
                  </a:lnTo>
                  <a:lnTo>
                    <a:pt x="303" y="428"/>
                  </a:lnTo>
                  <a:lnTo>
                    <a:pt x="303" y="434"/>
                  </a:lnTo>
                  <a:lnTo>
                    <a:pt x="303" y="441"/>
                  </a:lnTo>
                  <a:lnTo>
                    <a:pt x="303" y="449"/>
                  </a:lnTo>
                  <a:lnTo>
                    <a:pt x="303" y="456"/>
                  </a:lnTo>
                  <a:lnTo>
                    <a:pt x="303" y="464"/>
                  </a:lnTo>
                  <a:lnTo>
                    <a:pt x="303" y="472"/>
                  </a:lnTo>
                  <a:lnTo>
                    <a:pt x="303" y="481"/>
                  </a:lnTo>
                  <a:lnTo>
                    <a:pt x="303" y="489"/>
                  </a:lnTo>
                  <a:lnTo>
                    <a:pt x="303" y="496"/>
                  </a:lnTo>
                  <a:lnTo>
                    <a:pt x="303" y="504"/>
                  </a:lnTo>
                  <a:lnTo>
                    <a:pt x="303" y="511"/>
                  </a:lnTo>
                  <a:lnTo>
                    <a:pt x="303" y="521"/>
                  </a:lnTo>
                  <a:lnTo>
                    <a:pt x="303" y="529"/>
                  </a:lnTo>
                  <a:lnTo>
                    <a:pt x="303" y="536"/>
                  </a:lnTo>
                  <a:lnTo>
                    <a:pt x="303" y="546"/>
                  </a:lnTo>
                  <a:lnTo>
                    <a:pt x="303" y="553"/>
                  </a:lnTo>
                  <a:close/>
                </a:path>
              </a:pathLst>
            </a:custGeom>
            <a:solidFill>
              <a:srgbClr val="D1ED00"/>
            </a:solidFill>
            <a:ln w="9525">
              <a:noFill/>
              <a:round/>
              <a:headEnd/>
              <a:tailEnd/>
            </a:ln>
          </p:spPr>
          <p:txBody>
            <a:bodyPr wrap="none" anchor="ctr">
              <a:prstTxWarp prst="textNoShape">
                <a:avLst/>
              </a:prstTxWarp>
            </a:bodyPr>
            <a:lstStyle/>
            <a:p>
              <a:endParaRPr lang="en-US"/>
            </a:p>
          </p:txBody>
        </p:sp>
        <p:sp>
          <p:nvSpPr>
            <p:cNvPr id="35880" name="AutoShape 13"/>
            <p:cNvSpPr>
              <a:spLocks noChangeArrowheads="1"/>
            </p:cNvSpPr>
            <p:nvPr/>
          </p:nvSpPr>
          <p:spPr bwMode="auto">
            <a:xfrm>
              <a:off x="1158" y="1431"/>
              <a:ext cx="65" cy="151"/>
            </a:xfrm>
            <a:custGeom>
              <a:avLst/>
              <a:gdLst>
                <a:gd name="T0" fmla="*/ 0 w 236"/>
                <a:gd name="T1" fmla="*/ 0 h 549"/>
                <a:gd name="T2" fmla="*/ 0 w 236"/>
                <a:gd name="T3" fmla="*/ 0 h 549"/>
                <a:gd name="T4" fmla="*/ 0 w 236"/>
                <a:gd name="T5" fmla="*/ 0 h 549"/>
                <a:gd name="T6" fmla="*/ 0 w 236"/>
                <a:gd name="T7" fmla="*/ 0 h 549"/>
                <a:gd name="T8" fmla="*/ 0 w 236"/>
                <a:gd name="T9" fmla="*/ 0 h 549"/>
                <a:gd name="T10" fmla="*/ 0 w 236"/>
                <a:gd name="T11" fmla="*/ 0 h 549"/>
                <a:gd name="T12" fmla="*/ 0 w 236"/>
                <a:gd name="T13" fmla="*/ 0 h 549"/>
                <a:gd name="T14" fmla="*/ 0 w 236"/>
                <a:gd name="T15" fmla="*/ 0 h 549"/>
                <a:gd name="T16" fmla="*/ 0 w 236"/>
                <a:gd name="T17" fmla="*/ 0 h 549"/>
                <a:gd name="T18" fmla="*/ 0 w 236"/>
                <a:gd name="T19" fmla="*/ 0 h 549"/>
                <a:gd name="T20" fmla="*/ 0 w 236"/>
                <a:gd name="T21" fmla="*/ 0 h 549"/>
                <a:gd name="T22" fmla="*/ 0 w 236"/>
                <a:gd name="T23" fmla="*/ 0 h 549"/>
                <a:gd name="T24" fmla="*/ 0 w 236"/>
                <a:gd name="T25" fmla="*/ 0 h 549"/>
                <a:gd name="T26" fmla="*/ 0 w 236"/>
                <a:gd name="T27" fmla="*/ 0 h 549"/>
                <a:gd name="T28" fmla="*/ 0 w 236"/>
                <a:gd name="T29" fmla="*/ 0 h 549"/>
                <a:gd name="T30" fmla="*/ 0 w 236"/>
                <a:gd name="T31" fmla="*/ 0 h 549"/>
                <a:gd name="T32" fmla="*/ 0 w 236"/>
                <a:gd name="T33" fmla="*/ 0 h 549"/>
                <a:gd name="T34" fmla="*/ 0 w 236"/>
                <a:gd name="T35" fmla="*/ 0 h 549"/>
                <a:gd name="T36" fmla="*/ 0 w 236"/>
                <a:gd name="T37" fmla="*/ 0 h 549"/>
                <a:gd name="T38" fmla="*/ 0 w 236"/>
                <a:gd name="T39" fmla="*/ 0 h 549"/>
                <a:gd name="T40" fmla="*/ 0 w 236"/>
                <a:gd name="T41" fmla="*/ 0 h 549"/>
                <a:gd name="T42" fmla="*/ 0 w 236"/>
                <a:gd name="T43" fmla="*/ 0 h 549"/>
                <a:gd name="T44" fmla="*/ 0 w 236"/>
                <a:gd name="T45" fmla="*/ 0 h 549"/>
                <a:gd name="T46" fmla="*/ 0 w 236"/>
                <a:gd name="T47" fmla="*/ 0 h 549"/>
                <a:gd name="T48" fmla="*/ 0 w 236"/>
                <a:gd name="T49" fmla="*/ 0 h 549"/>
                <a:gd name="T50" fmla="*/ 0 w 236"/>
                <a:gd name="T51" fmla="*/ 0 h 549"/>
                <a:gd name="T52" fmla="*/ 0 w 236"/>
                <a:gd name="T53" fmla="*/ 0 h 549"/>
                <a:gd name="T54" fmla="*/ 0 w 236"/>
                <a:gd name="T55" fmla="*/ 0 h 549"/>
                <a:gd name="T56" fmla="*/ 0 w 236"/>
                <a:gd name="T57" fmla="*/ 0 h 549"/>
                <a:gd name="T58" fmla="*/ 0 w 236"/>
                <a:gd name="T59" fmla="*/ 0 h 549"/>
                <a:gd name="T60" fmla="*/ 0 w 236"/>
                <a:gd name="T61" fmla="*/ 0 h 549"/>
                <a:gd name="T62" fmla="*/ 0 w 236"/>
                <a:gd name="T63" fmla="*/ 0 h 549"/>
                <a:gd name="T64" fmla="*/ 0 w 236"/>
                <a:gd name="T65" fmla="*/ 0 h 549"/>
                <a:gd name="T66" fmla="*/ 0 w 236"/>
                <a:gd name="T67" fmla="*/ 0 h 549"/>
                <a:gd name="T68" fmla="*/ 0 w 236"/>
                <a:gd name="T69" fmla="*/ 0 h 549"/>
                <a:gd name="T70" fmla="*/ 0 w 236"/>
                <a:gd name="T71" fmla="*/ 0 h 549"/>
                <a:gd name="T72" fmla="*/ 0 w 236"/>
                <a:gd name="T73" fmla="*/ 0 h 549"/>
                <a:gd name="T74" fmla="*/ 0 w 236"/>
                <a:gd name="T75" fmla="*/ 0 h 549"/>
                <a:gd name="T76" fmla="*/ 0 w 236"/>
                <a:gd name="T77" fmla="*/ 0 h 549"/>
                <a:gd name="T78" fmla="*/ 0 w 236"/>
                <a:gd name="T79" fmla="*/ 0 h 549"/>
                <a:gd name="T80" fmla="*/ 0 w 236"/>
                <a:gd name="T81" fmla="*/ 0 h 549"/>
                <a:gd name="T82" fmla="*/ 0 w 236"/>
                <a:gd name="T83" fmla="*/ 0 h 549"/>
                <a:gd name="T84" fmla="*/ 0 w 236"/>
                <a:gd name="T85" fmla="*/ 0 h 549"/>
                <a:gd name="T86" fmla="*/ 0 w 236"/>
                <a:gd name="T87" fmla="*/ 0 h 549"/>
                <a:gd name="T88" fmla="*/ 0 w 236"/>
                <a:gd name="T89" fmla="*/ 0 h 549"/>
                <a:gd name="T90" fmla="*/ 0 w 236"/>
                <a:gd name="T91" fmla="*/ 0 h 549"/>
                <a:gd name="T92" fmla="*/ 0 w 236"/>
                <a:gd name="T93" fmla="*/ 0 h 549"/>
                <a:gd name="T94" fmla="*/ 0 w 236"/>
                <a:gd name="T95" fmla="*/ 0 h 549"/>
                <a:gd name="T96" fmla="*/ 0 w 236"/>
                <a:gd name="T97" fmla="*/ 0 h 549"/>
                <a:gd name="T98" fmla="*/ 0 w 236"/>
                <a:gd name="T99" fmla="*/ 0 h 549"/>
                <a:gd name="T100" fmla="*/ 0 w 236"/>
                <a:gd name="T101" fmla="*/ 0 h 549"/>
                <a:gd name="T102" fmla="*/ 0 w 236"/>
                <a:gd name="T103" fmla="*/ 0 h 549"/>
                <a:gd name="T104" fmla="*/ 0 w 236"/>
                <a:gd name="T105" fmla="*/ 0 h 549"/>
                <a:gd name="T106" fmla="*/ 0 w 236"/>
                <a:gd name="T107" fmla="*/ 0 h 549"/>
                <a:gd name="T108" fmla="*/ 0 w 236"/>
                <a:gd name="T109" fmla="*/ 0 h 549"/>
                <a:gd name="T110" fmla="*/ 0 w 236"/>
                <a:gd name="T111" fmla="*/ 0 h 549"/>
                <a:gd name="T112" fmla="*/ 0 w 236"/>
                <a:gd name="T113" fmla="*/ 0 h 549"/>
                <a:gd name="T114" fmla="*/ 0 w 236"/>
                <a:gd name="T115" fmla="*/ 0 h 549"/>
                <a:gd name="T116" fmla="*/ 0 w 236"/>
                <a:gd name="T117" fmla="*/ 0 h 549"/>
                <a:gd name="T118" fmla="*/ 0 w 236"/>
                <a:gd name="T119" fmla="*/ 0 h 549"/>
                <a:gd name="T120" fmla="*/ 0 w 236"/>
                <a:gd name="T121" fmla="*/ 0 h 549"/>
                <a:gd name="T122" fmla="*/ 0 w 236"/>
                <a:gd name="T123" fmla="*/ 0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6"/>
                <a:gd name="T187" fmla="*/ 0 h 549"/>
                <a:gd name="T188" fmla="*/ 236 w 236"/>
                <a:gd name="T189" fmla="*/ 549 h 5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6" h="549">
                  <a:moveTo>
                    <a:pt x="236" y="549"/>
                  </a:moveTo>
                  <a:lnTo>
                    <a:pt x="232" y="549"/>
                  </a:lnTo>
                  <a:lnTo>
                    <a:pt x="228" y="549"/>
                  </a:lnTo>
                  <a:lnTo>
                    <a:pt x="222" y="549"/>
                  </a:lnTo>
                  <a:lnTo>
                    <a:pt x="219" y="549"/>
                  </a:lnTo>
                  <a:lnTo>
                    <a:pt x="215" y="549"/>
                  </a:lnTo>
                  <a:lnTo>
                    <a:pt x="211" y="549"/>
                  </a:lnTo>
                  <a:lnTo>
                    <a:pt x="207" y="549"/>
                  </a:lnTo>
                  <a:lnTo>
                    <a:pt x="203" y="549"/>
                  </a:lnTo>
                  <a:lnTo>
                    <a:pt x="200" y="549"/>
                  </a:lnTo>
                  <a:lnTo>
                    <a:pt x="194" y="549"/>
                  </a:lnTo>
                  <a:lnTo>
                    <a:pt x="190" y="549"/>
                  </a:lnTo>
                  <a:lnTo>
                    <a:pt x="186" y="549"/>
                  </a:lnTo>
                  <a:lnTo>
                    <a:pt x="183" y="549"/>
                  </a:lnTo>
                  <a:lnTo>
                    <a:pt x="179" y="549"/>
                  </a:lnTo>
                  <a:lnTo>
                    <a:pt x="175" y="549"/>
                  </a:lnTo>
                  <a:lnTo>
                    <a:pt x="171" y="549"/>
                  </a:lnTo>
                  <a:lnTo>
                    <a:pt x="167" y="549"/>
                  </a:lnTo>
                  <a:lnTo>
                    <a:pt x="164" y="549"/>
                  </a:lnTo>
                  <a:lnTo>
                    <a:pt x="160" y="549"/>
                  </a:lnTo>
                  <a:lnTo>
                    <a:pt x="156" y="549"/>
                  </a:lnTo>
                  <a:lnTo>
                    <a:pt x="152" y="549"/>
                  </a:lnTo>
                  <a:lnTo>
                    <a:pt x="146" y="549"/>
                  </a:lnTo>
                  <a:lnTo>
                    <a:pt x="143" y="549"/>
                  </a:lnTo>
                  <a:lnTo>
                    <a:pt x="139" y="549"/>
                  </a:lnTo>
                  <a:lnTo>
                    <a:pt x="135" y="549"/>
                  </a:lnTo>
                  <a:lnTo>
                    <a:pt x="131" y="549"/>
                  </a:lnTo>
                  <a:lnTo>
                    <a:pt x="127" y="549"/>
                  </a:lnTo>
                  <a:lnTo>
                    <a:pt x="124" y="549"/>
                  </a:lnTo>
                  <a:lnTo>
                    <a:pt x="116" y="549"/>
                  </a:lnTo>
                  <a:lnTo>
                    <a:pt x="110" y="549"/>
                  </a:lnTo>
                  <a:lnTo>
                    <a:pt x="105" y="549"/>
                  </a:lnTo>
                  <a:lnTo>
                    <a:pt x="101" y="549"/>
                  </a:lnTo>
                  <a:lnTo>
                    <a:pt x="97" y="549"/>
                  </a:lnTo>
                  <a:lnTo>
                    <a:pt x="93" y="549"/>
                  </a:lnTo>
                  <a:lnTo>
                    <a:pt x="86" y="549"/>
                  </a:lnTo>
                  <a:lnTo>
                    <a:pt x="80" y="549"/>
                  </a:lnTo>
                  <a:lnTo>
                    <a:pt x="72" y="549"/>
                  </a:lnTo>
                  <a:lnTo>
                    <a:pt x="65" y="549"/>
                  </a:lnTo>
                  <a:lnTo>
                    <a:pt x="57" y="549"/>
                  </a:lnTo>
                  <a:lnTo>
                    <a:pt x="51" y="549"/>
                  </a:lnTo>
                  <a:lnTo>
                    <a:pt x="44" y="549"/>
                  </a:lnTo>
                  <a:lnTo>
                    <a:pt x="36" y="549"/>
                  </a:lnTo>
                  <a:lnTo>
                    <a:pt x="30" y="549"/>
                  </a:lnTo>
                  <a:lnTo>
                    <a:pt x="25" y="549"/>
                  </a:lnTo>
                  <a:lnTo>
                    <a:pt x="17" y="549"/>
                  </a:lnTo>
                  <a:lnTo>
                    <a:pt x="11" y="549"/>
                  </a:lnTo>
                  <a:lnTo>
                    <a:pt x="6" y="549"/>
                  </a:lnTo>
                  <a:lnTo>
                    <a:pt x="0" y="549"/>
                  </a:lnTo>
                  <a:lnTo>
                    <a:pt x="0" y="540"/>
                  </a:lnTo>
                  <a:lnTo>
                    <a:pt x="0" y="532"/>
                  </a:lnTo>
                  <a:lnTo>
                    <a:pt x="0" y="524"/>
                  </a:lnTo>
                  <a:lnTo>
                    <a:pt x="0" y="515"/>
                  </a:lnTo>
                  <a:lnTo>
                    <a:pt x="0" y="507"/>
                  </a:lnTo>
                  <a:lnTo>
                    <a:pt x="0" y="500"/>
                  </a:lnTo>
                  <a:lnTo>
                    <a:pt x="0" y="492"/>
                  </a:lnTo>
                  <a:lnTo>
                    <a:pt x="0" y="485"/>
                  </a:lnTo>
                  <a:lnTo>
                    <a:pt x="0" y="477"/>
                  </a:lnTo>
                  <a:lnTo>
                    <a:pt x="0" y="469"/>
                  </a:lnTo>
                  <a:lnTo>
                    <a:pt x="0" y="462"/>
                  </a:lnTo>
                  <a:lnTo>
                    <a:pt x="0" y="454"/>
                  </a:lnTo>
                  <a:lnTo>
                    <a:pt x="0" y="445"/>
                  </a:lnTo>
                  <a:lnTo>
                    <a:pt x="0" y="439"/>
                  </a:lnTo>
                  <a:lnTo>
                    <a:pt x="0" y="431"/>
                  </a:lnTo>
                  <a:lnTo>
                    <a:pt x="0" y="424"/>
                  </a:lnTo>
                  <a:lnTo>
                    <a:pt x="0" y="416"/>
                  </a:lnTo>
                  <a:lnTo>
                    <a:pt x="0" y="409"/>
                  </a:lnTo>
                  <a:lnTo>
                    <a:pt x="0" y="401"/>
                  </a:lnTo>
                  <a:lnTo>
                    <a:pt x="0" y="395"/>
                  </a:lnTo>
                  <a:lnTo>
                    <a:pt x="0" y="388"/>
                  </a:lnTo>
                  <a:lnTo>
                    <a:pt x="0" y="380"/>
                  </a:lnTo>
                  <a:lnTo>
                    <a:pt x="0" y="372"/>
                  </a:lnTo>
                  <a:lnTo>
                    <a:pt x="0" y="367"/>
                  </a:lnTo>
                  <a:lnTo>
                    <a:pt x="0" y="361"/>
                  </a:lnTo>
                  <a:lnTo>
                    <a:pt x="0" y="353"/>
                  </a:lnTo>
                  <a:lnTo>
                    <a:pt x="0" y="348"/>
                  </a:lnTo>
                  <a:lnTo>
                    <a:pt x="0" y="340"/>
                  </a:lnTo>
                  <a:lnTo>
                    <a:pt x="0" y="334"/>
                  </a:lnTo>
                  <a:lnTo>
                    <a:pt x="0" y="329"/>
                  </a:lnTo>
                  <a:lnTo>
                    <a:pt x="0" y="323"/>
                  </a:lnTo>
                  <a:lnTo>
                    <a:pt x="0" y="317"/>
                  </a:lnTo>
                  <a:lnTo>
                    <a:pt x="0" y="312"/>
                  </a:lnTo>
                  <a:lnTo>
                    <a:pt x="0" y="304"/>
                  </a:lnTo>
                  <a:lnTo>
                    <a:pt x="0" y="300"/>
                  </a:lnTo>
                  <a:lnTo>
                    <a:pt x="0" y="295"/>
                  </a:lnTo>
                  <a:lnTo>
                    <a:pt x="0" y="289"/>
                  </a:lnTo>
                  <a:lnTo>
                    <a:pt x="0" y="283"/>
                  </a:lnTo>
                  <a:lnTo>
                    <a:pt x="0" y="277"/>
                  </a:lnTo>
                  <a:lnTo>
                    <a:pt x="0" y="274"/>
                  </a:lnTo>
                  <a:lnTo>
                    <a:pt x="0" y="270"/>
                  </a:lnTo>
                  <a:lnTo>
                    <a:pt x="0" y="264"/>
                  </a:lnTo>
                  <a:lnTo>
                    <a:pt x="0" y="260"/>
                  </a:lnTo>
                  <a:lnTo>
                    <a:pt x="0" y="257"/>
                  </a:lnTo>
                  <a:lnTo>
                    <a:pt x="0" y="253"/>
                  </a:lnTo>
                  <a:lnTo>
                    <a:pt x="0" y="249"/>
                  </a:lnTo>
                  <a:lnTo>
                    <a:pt x="0" y="245"/>
                  </a:lnTo>
                  <a:lnTo>
                    <a:pt x="0" y="241"/>
                  </a:lnTo>
                  <a:lnTo>
                    <a:pt x="0" y="236"/>
                  </a:lnTo>
                  <a:lnTo>
                    <a:pt x="0" y="230"/>
                  </a:lnTo>
                  <a:lnTo>
                    <a:pt x="0" y="224"/>
                  </a:lnTo>
                  <a:lnTo>
                    <a:pt x="0" y="222"/>
                  </a:lnTo>
                  <a:lnTo>
                    <a:pt x="0" y="217"/>
                  </a:lnTo>
                  <a:lnTo>
                    <a:pt x="0" y="215"/>
                  </a:lnTo>
                  <a:lnTo>
                    <a:pt x="0" y="209"/>
                  </a:lnTo>
                  <a:lnTo>
                    <a:pt x="0" y="203"/>
                  </a:lnTo>
                  <a:lnTo>
                    <a:pt x="0" y="198"/>
                  </a:lnTo>
                  <a:lnTo>
                    <a:pt x="0" y="192"/>
                  </a:lnTo>
                  <a:lnTo>
                    <a:pt x="0" y="186"/>
                  </a:lnTo>
                  <a:lnTo>
                    <a:pt x="0" y="181"/>
                  </a:lnTo>
                  <a:lnTo>
                    <a:pt x="0" y="175"/>
                  </a:lnTo>
                  <a:lnTo>
                    <a:pt x="2" y="171"/>
                  </a:lnTo>
                  <a:lnTo>
                    <a:pt x="2" y="165"/>
                  </a:lnTo>
                  <a:lnTo>
                    <a:pt x="2" y="160"/>
                  </a:lnTo>
                  <a:lnTo>
                    <a:pt x="4" y="154"/>
                  </a:lnTo>
                  <a:lnTo>
                    <a:pt x="4" y="150"/>
                  </a:lnTo>
                  <a:lnTo>
                    <a:pt x="4" y="144"/>
                  </a:lnTo>
                  <a:lnTo>
                    <a:pt x="6" y="139"/>
                  </a:lnTo>
                  <a:lnTo>
                    <a:pt x="6" y="135"/>
                  </a:lnTo>
                  <a:lnTo>
                    <a:pt x="8" y="129"/>
                  </a:lnTo>
                  <a:lnTo>
                    <a:pt x="10" y="125"/>
                  </a:lnTo>
                  <a:lnTo>
                    <a:pt x="10" y="120"/>
                  </a:lnTo>
                  <a:lnTo>
                    <a:pt x="11" y="116"/>
                  </a:lnTo>
                  <a:lnTo>
                    <a:pt x="13" y="110"/>
                  </a:lnTo>
                  <a:lnTo>
                    <a:pt x="13" y="106"/>
                  </a:lnTo>
                  <a:lnTo>
                    <a:pt x="15" y="101"/>
                  </a:lnTo>
                  <a:lnTo>
                    <a:pt x="17" y="97"/>
                  </a:lnTo>
                  <a:lnTo>
                    <a:pt x="19" y="93"/>
                  </a:lnTo>
                  <a:lnTo>
                    <a:pt x="21" y="89"/>
                  </a:lnTo>
                  <a:lnTo>
                    <a:pt x="23" y="84"/>
                  </a:lnTo>
                  <a:lnTo>
                    <a:pt x="23" y="80"/>
                  </a:lnTo>
                  <a:lnTo>
                    <a:pt x="25" y="76"/>
                  </a:lnTo>
                  <a:lnTo>
                    <a:pt x="30" y="68"/>
                  </a:lnTo>
                  <a:lnTo>
                    <a:pt x="34" y="63"/>
                  </a:lnTo>
                  <a:lnTo>
                    <a:pt x="38" y="55"/>
                  </a:lnTo>
                  <a:lnTo>
                    <a:pt x="42" y="48"/>
                  </a:lnTo>
                  <a:lnTo>
                    <a:pt x="46" y="42"/>
                  </a:lnTo>
                  <a:lnTo>
                    <a:pt x="51" y="36"/>
                  </a:lnTo>
                  <a:lnTo>
                    <a:pt x="55" y="30"/>
                  </a:lnTo>
                  <a:lnTo>
                    <a:pt x="61" y="25"/>
                  </a:lnTo>
                  <a:lnTo>
                    <a:pt x="65" y="21"/>
                  </a:lnTo>
                  <a:lnTo>
                    <a:pt x="70" y="15"/>
                  </a:lnTo>
                  <a:lnTo>
                    <a:pt x="76" y="11"/>
                  </a:lnTo>
                  <a:lnTo>
                    <a:pt x="82" y="8"/>
                  </a:lnTo>
                  <a:lnTo>
                    <a:pt x="88" y="6"/>
                  </a:lnTo>
                  <a:lnTo>
                    <a:pt x="93" y="4"/>
                  </a:lnTo>
                  <a:lnTo>
                    <a:pt x="99" y="2"/>
                  </a:lnTo>
                  <a:lnTo>
                    <a:pt x="105" y="0"/>
                  </a:lnTo>
                  <a:lnTo>
                    <a:pt x="112" y="0"/>
                  </a:lnTo>
                  <a:lnTo>
                    <a:pt x="118" y="0"/>
                  </a:lnTo>
                  <a:lnTo>
                    <a:pt x="124" y="0"/>
                  </a:lnTo>
                  <a:lnTo>
                    <a:pt x="129" y="0"/>
                  </a:lnTo>
                  <a:lnTo>
                    <a:pt x="135" y="2"/>
                  </a:lnTo>
                  <a:lnTo>
                    <a:pt x="141" y="4"/>
                  </a:lnTo>
                  <a:lnTo>
                    <a:pt x="146" y="6"/>
                  </a:lnTo>
                  <a:lnTo>
                    <a:pt x="152" y="8"/>
                  </a:lnTo>
                  <a:lnTo>
                    <a:pt x="158" y="11"/>
                  </a:lnTo>
                  <a:lnTo>
                    <a:pt x="164" y="15"/>
                  </a:lnTo>
                  <a:lnTo>
                    <a:pt x="167" y="21"/>
                  </a:lnTo>
                  <a:lnTo>
                    <a:pt x="173" y="25"/>
                  </a:lnTo>
                  <a:lnTo>
                    <a:pt x="177" y="30"/>
                  </a:lnTo>
                  <a:lnTo>
                    <a:pt x="183" y="36"/>
                  </a:lnTo>
                  <a:lnTo>
                    <a:pt x="186" y="42"/>
                  </a:lnTo>
                  <a:lnTo>
                    <a:pt x="192" y="48"/>
                  </a:lnTo>
                  <a:lnTo>
                    <a:pt x="196" y="55"/>
                  </a:lnTo>
                  <a:lnTo>
                    <a:pt x="202" y="63"/>
                  </a:lnTo>
                  <a:lnTo>
                    <a:pt x="203" y="68"/>
                  </a:lnTo>
                  <a:lnTo>
                    <a:pt x="207" y="76"/>
                  </a:lnTo>
                  <a:lnTo>
                    <a:pt x="209" y="80"/>
                  </a:lnTo>
                  <a:lnTo>
                    <a:pt x="211" y="84"/>
                  </a:lnTo>
                  <a:lnTo>
                    <a:pt x="213" y="89"/>
                  </a:lnTo>
                  <a:lnTo>
                    <a:pt x="215" y="93"/>
                  </a:lnTo>
                  <a:lnTo>
                    <a:pt x="217" y="97"/>
                  </a:lnTo>
                  <a:lnTo>
                    <a:pt x="217" y="101"/>
                  </a:lnTo>
                  <a:lnTo>
                    <a:pt x="219" y="106"/>
                  </a:lnTo>
                  <a:lnTo>
                    <a:pt x="221" y="110"/>
                  </a:lnTo>
                  <a:lnTo>
                    <a:pt x="221" y="116"/>
                  </a:lnTo>
                  <a:lnTo>
                    <a:pt x="222" y="120"/>
                  </a:lnTo>
                  <a:lnTo>
                    <a:pt x="224" y="125"/>
                  </a:lnTo>
                  <a:lnTo>
                    <a:pt x="226" y="129"/>
                  </a:lnTo>
                  <a:lnTo>
                    <a:pt x="226" y="135"/>
                  </a:lnTo>
                  <a:lnTo>
                    <a:pt x="228" y="139"/>
                  </a:lnTo>
                  <a:lnTo>
                    <a:pt x="228" y="144"/>
                  </a:lnTo>
                  <a:lnTo>
                    <a:pt x="230" y="150"/>
                  </a:lnTo>
                  <a:lnTo>
                    <a:pt x="230" y="154"/>
                  </a:lnTo>
                  <a:lnTo>
                    <a:pt x="230" y="160"/>
                  </a:lnTo>
                  <a:lnTo>
                    <a:pt x="232" y="165"/>
                  </a:lnTo>
                  <a:lnTo>
                    <a:pt x="234" y="171"/>
                  </a:lnTo>
                  <a:lnTo>
                    <a:pt x="234" y="175"/>
                  </a:lnTo>
                  <a:lnTo>
                    <a:pt x="234" y="181"/>
                  </a:lnTo>
                  <a:lnTo>
                    <a:pt x="234" y="186"/>
                  </a:lnTo>
                  <a:lnTo>
                    <a:pt x="234" y="192"/>
                  </a:lnTo>
                  <a:lnTo>
                    <a:pt x="234" y="198"/>
                  </a:lnTo>
                  <a:lnTo>
                    <a:pt x="236" y="203"/>
                  </a:lnTo>
                  <a:lnTo>
                    <a:pt x="236" y="209"/>
                  </a:lnTo>
                  <a:lnTo>
                    <a:pt x="236" y="215"/>
                  </a:lnTo>
                  <a:lnTo>
                    <a:pt x="236" y="217"/>
                  </a:lnTo>
                  <a:lnTo>
                    <a:pt x="236" y="222"/>
                  </a:lnTo>
                  <a:lnTo>
                    <a:pt x="236" y="224"/>
                  </a:lnTo>
                  <a:lnTo>
                    <a:pt x="236" y="230"/>
                  </a:lnTo>
                  <a:lnTo>
                    <a:pt x="236" y="236"/>
                  </a:lnTo>
                  <a:lnTo>
                    <a:pt x="236" y="241"/>
                  </a:lnTo>
                  <a:lnTo>
                    <a:pt x="236" y="245"/>
                  </a:lnTo>
                  <a:lnTo>
                    <a:pt x="236" y="249"/>
                  </a:lnTo>
                  <a:lnTo>
                    <a:pt x="236" y="253"/>
                  </a:lnTo>
                  <a:lnTo>
                    <a:pt x="236" y="257"/>
                  </a:lnTo>
                  <a:lnTo>
                    <a:pt x="236" y="260"/>
                  </a:lnTo>
                  <a:lnTo>
                    <a:pt x="236" y="264"/>
                  </a:lnTo>
                  <a:lnTo>
                    <a:pt x="236" y="270"/>
                  </a:lnTo>
                  <a:lnTo>
                    <a:pt x="236" y="274"/>
                  </a:lnTo>
                  <a:lnTo>
                    <a:pt x="236" y="277"/>
                  </a:lnTo>
                  <a:lnTo>
                    <a:pt x="236" y="283"/>
                  </a:lnTo>
                  <a:lnTo>
                    <a:pt x="236" y="289"/>
                  </a:lnTo>
                  <a:lnTo>
                    <a:pt x="236" y="295"/>
                  </a:lnTo>
                  <a:lnTo>
                    <a:pt x="236" y="300"/>
                  </a:lnTo>
                  <a:lnTo>
                    <a:pt x="236" y="304"/>
                  </a:lnTo>
                  <a:lnTo>
                    <a:pt x="236" y="312"/>
                  </a:lnTo>
                  <a:lnTo>
                    <a:pt x="236" y="317"/>
                  </a:lnTo>
                  <a:lnTo>
                    <a:pt x="236" y="323"/>
                  </a:lnTo>
                  <a:lnTo>
                    <a:pt x="236" y="329"/>
                  </a:lnTo>
                  <a:lnTo>
                    <a:pt x="236" y="334"/>
                  </a:lnTo>
                  <a:lnTo>
                    <a:pt x="236" y="340"/>
                  </a:lnTo>
                  <a:lnTo>
                    <a:pt x="236" y="348"/>
                  </a:lnTo>
                  <a:lnTo>
                    <a:pt x="236" y="353"/>
                  </a:lnTo>
                  <a:lnTo>
                    <a:pt x="236" y="361"/>
                  </a:lnTo>
                  <a:lnTo>
                    <a:pt x="236" y="367"/>
                  </a:lnTo>
                  <a:lnTo>
                    <a:pt x="236" y="372"/>
                  </a:lnTo>
                  <a:lnTo>
                    <a:pt x="236" y="380"/>
                  </a:lnTo>
                  <a:lnTo>
                    <a:pt x="236" y="388"/>
                  </a:lnTo>
                  <a:lnTo>
                    <a:pt x="236" y="395"/>
                  </a:lnTo>
                  <a:lnTo>
                    <a:pt x="236" y="401"/>
                  </a:lnTo>
                  <a:lnTo>
                    <a:pt x="236" y="409"/>
                  </a:lnTo>
                  <a:lnTo>
                    <a:pt x="236" y="416"/>
                  </a:lnTo>
                  <a:lnTo>
                    <a:pt x="236" y="424"/>
                  </a:lnTo>
                  <a:lnTo>
                    <a:pt x="236" y="431"/>
                  </a:lnTo>
                  <a:lnTo>
                    <a:pt x="236" y="439"/>
                  </a:lnTo>
                  <a:lnTo>
                    <a:pt x="236" y="445"/>
                  </a:lnTo>
                  <a:lnTo>
                    <a:pt x="236" y="454"/>
                  </a:lnTo>
                  <a:lnTo>
                    <a:pt x="236" y="462"/>
                  </a:lnTo>
                  <a:lnTo>
                    <a:pt x="236" y="469"/>
                  </a:lnTo>
                  <a:lnTo>
                    <a:pt x="236" y="477"/>
                  </a:lnTo>
                  <a:lnTo>
                    <a:pt x="236" y="485"/>
                  </a:lnTo>
                  <a:lnTo>
                    <a:pt x="236" y="492"/>
                  </a:lnTo>
                  <a:lnTo>
                    <a:pt x="236" y="500"/>
                  </a:lnTo>
                  <a:lnTo>
                    <a:pt x="236" y="507"/>
                  </a:lnTo>
                  <a:lnTo>
                    <a:pt x="236" y="515"/>
                  </a:lnTo>
                  <a:lnTo>
                    <a:pt x="236" y="524"/>
                  </a:lnTo>
                  <a:lnTo>
                    <a:pt x="236" y="532"/>
                  </a:lnTo>
                  <a:lnTo>
                    <a:pt x="236" y="540"/>
                  </a:lnTo>
                  <a:lnTo>
                    <a:pt x="236" y="549"/>
                  </a:lnTo>
                  <a:close/>
                </a:path>
              </a:pathLst>
            </a:custGeom>
            <a:solidFill>
              <a:srgbClr val="B8E300"/>
            </a:solidFill>
            <a:ln w="9525">
              <a:noFill/>
              <a:round/>
              <a:headEnd/>
              <a:tailEnd/>
            </a:ln>
          </p:spPr>
          <p:txBody>
            <a:bodyPr wrap="none" anchor="ctr">
              <a:prstTxWarp prst="textNoShape">
                <a:avLst/>
              </a:prstTxWarp>
            </a:bodyPr>
            <a:lstStyle/>
            <a:p>
              <a:endParaRPr lang="en-US"/>
            </a:p>
          </p:txBody>
        </p:sp>
        <p:sp>
          <p:nvSpPr>
            <p:cNvPr id="35881" name="AutoShape 14"/>
            <p:cNvSpPr>
              <a:spLocks noChangeArrowheads="1"/>
            </p:cNvSpPr>
            <p:nvPr/>
          </p:nvSpPr>
          <p:spPr bwMode="auto">
            <a:xfrm>
              <a:off x="1164" y="1432"/>
              <a:ext cx="46" cy="150"/>
            </a:xfrm>
            <a:custGeom>
              <a:avLst/>
              <a:gdLst>
                <a:gd name="T0" fmla="*/ 0 w 169"/>
                <a:gd name="T1" fmla="*/ 0 h 545"/>
                <a:gd name="T2" fmla="*/ 0 w 169"/>
                <a:gd name="T3" fmla="*/ 0 h 545"/>
                <a:gd name="T4" fmla="*/ 0 w 169"/>
                <a:gd name="T5" fmla="*/ 0 h 545"/>
                <a:gd name="T6" fmla="*/ 0 w 169"/>
                <a:gd name="T7" fmla="*/ 0 h 545"/>
                <a:gd name="T8" fmla="*/ 0 w 169"/>
                <a:gd name="T9" fmla="*/ 0 h 545"/>
                <a:gd name="T10" fmla="*/ 0 w 169"/>
                <a:gd name="T11" fmla="*/ 0 h 545"/>
                <a:gd name="T12" fmla="*/ 0 w 169"/>
                <a:gd name="T13" fmla="*/ 0 h 545"/>
                <a:gd name="T14" fmla="*/ 0 w 169"/>
                <a:gd name="T15" fmla="*/ 0 h 545"/>
                <a:gd name="T16" fmla="*/ 0 w 169"/>
                <a:gd name="T17" fmla="*/ 0 h 545"/>
                <a:gd name="T18" fmla="*/ 0 w 169"/>
                <a:gd name="T19" fmla="*/ 0 h 545"/>
                <a:gd name="T20" fmla="*/ 0 w 169"/>
                <a:gd name="T21" fmla="*/ 0 h 545"/>
                <a:gd name="T22" fmla="*/ 0 w 169"/>
                <a:gd name="T23" fmla="*/ 0 h 545"/>
                <a:gd name="T24" fmla="*/ 0 w 169"/>
                <a:gd name="T25" fmla="*/ 0 h 545"/>
                <a:gd name="T26" fmla="*/ 0 w 169"/>
                <a:gd name="T27" fmla="*/ 0 h 545"/>
                <a:gd name="T28" fmla="*/ 0 w 169"/>
                <a:gd name="T29" fmla="*/ 0 h 545"/>
                <a:gd name="T30" fmla="*/ 0 w 169"/>
                <a:gd name="T31" fmla="*/ 0 h 545"/>
                <a:gd name="T32" fmla="*/ 0 w 169"/>
                <a:gd name="T33" fmla="*/ 0 h 545"/>
                <a:gd name="T34" fmla="*/ 0 w 169"/>
                <a:gd name="T35" fmla="*/ 0 h 545"/>
                <a:gd name="T36" fmla="*/ 0 w 169"/>
                <a:gd name="T37" fmla="*/ 0 h 545"/>
                <a:gd name="T38" fmla="*/ 0 w 169"/>
                <a:gd name="T39" fmla="*/ 0 h 545"/>
                <a:gd name="T40" fmla="*/ 0 w 169"/>
                <a:gd name="T41" fmla="*/ 0 h 545"/>
                <a:gd name="T42" fmla="*/ 0 w 169"/>
                <a:gd name="T43" fmla="*/ 0 h 545"/>
                <a:gd name="T44" fmla="*/ 0 w 169"/>
                <a:gd name="T45" fmla="*/ 0 h 545"/>
                <a:gd name="T46" fmla="*/ 0 w 169"/>
                <a:gd name="T47" fmla="*/ 0 h 545"/>
                <a:gd name="T48" fmla="*/ 0 w 169"/>
                <a:gd name="T49" fmla="*/ 0 h 545"/>
                <a:gd name="T50" fmla="*/ 0 w 169"/>
                <a:gd name="T51" fmla="*/ 0 h 545"/>
                <a:gd name="T52" fmla="*/ 0 w 169"/>
                <a:gd name="T53" fmla="*/ 0 h 545"/>
                <a:gd name="T54" fmla="*/ 0 w 169"/>
                <a:gd name="T55" fmla="*/ 0 h 545"/>
                <a:gd name="T56" fmla="*/ 0 w 169"/>
                <a:gd name="T57" fmla="*/ 0 h 545"/>
                <a:gd name="T58" fmla="*/ 0 w 169"/>
                <a:gd name="T59" fmla="*/ 0 h 545"/>
                <a:gd name="T60" fmla="*/ 0 w 169"/>
                <a:gd name="T61" fmla="*/ 0 h 545"/>
                <a:gd name="T62" fmla="*/ 0 w 169"/>
                <a:gd name="T63" fmla="*/ 0 h 545"/>
                <a:gd name="T64" fmla="*/ 0 w 169"/>
                <a:gd name="T65" fmla="*/ 0 h 545"/>
                <a:gd name="T66" fmla="*/ 0 w 169"/>
                <a:gd name="T67" fmla="*/ 0 h 545"/>
                <a:gd name="T68" fmla="*/ 0 w 169"/>
                <a:gd name="T69" fmla="*/ 0 h 545"/>
                <a:gd name="T70" fmla="*/ 0 w 169"/>
                <a:gd name="T71" fmla="*/ 0 h 545"/>
                <a:gd name="T72" fmla="*/ 0 w 169"/>
                <a:gd name="T73" fmla="*/ 0 h 545"/>
                <a:gd name="T74" fmla="*/ 0 w 169"/>
                <a:gd name="T75" fmla="*/ 0 h 545"/>
                <a:gd name="T76" fmla="*/ 0 w 169"/>
                <a:gd name="T77" fmla="*/ 0 h 545"/>
                <a:gd name="T78" fmla="*/ 0 w 169"/>
                <a:gd name="T79" fmla="*/ 0 h 545"/>
                <a:gd name="T80" fmla="*/ 0 w 169"/>
                <a:gd name="T81" fmla="*/ 0 h 545"/>
                <a:gd name="T82" fmla="*/ 0 w 169"/>
                <a:gd name="T83" fmla="*/ 0 h 545"/>
                <a:gd name="T84" fmla="*/ 0 w 169"/>
                <a:gd name="T85" fmla="*/ 0 h 545"/>
                <a:gd name="T86" fmla="*/ 0 w 169"/>
                <a:gd name="T87" fmla="*/ 0 h 545"/>
                <a:gd name="T88" fmla="*/ 0 w 169"/>
                <a:gd name="T89" fmla="*/ 0 h 545"/>
                <a:gd name="T90" fmla="*/ 0 w 169"/>
                <a:gd name="T91" fmla="*/ 0 h 545"/>
                <a:gd name="T92" fmla="*/ 0 w 169"/>
                <a:gd name="T93" fmla="*/ 0 h 545"/>
                <a:gd name="T94" fmla="*/ 0 w 169"/>
                <a:gd name="T95" fmla="*/ 0 h 545"/>
                <a:gd name="T96" fmla="*/ 0 w 169"/>
                <a:gd name="T97" fmla="*/ 0 h 545"/>
                <a:gd name="T98" fmla="*/ 0 w 169"/>
                <a:gd name="T99" fmla="*/ 0 h 545"/>
                <a:gd name="T100" fmla="*/ 0 w 169"/>
                <a:gd name="T101" fmla="*/ 0 h 545"/>
                <a:gd name="T102" fmla="*/ 0 w 169"/>
                <a:gd name="T103" fmla="*/ 0 h 545"/>
                <a:gd name="T104" fmla="*/ 0 w 169"/>
                <a:gd name="T105" fmla="*/ 0 h 545"/>
                <a:gd name="T106" fmla="*/ 0 w 169"/>
                <a:gd name="T107" fmla="*/ 0 h 545"/>
                <a:gd name="T108" fmla="*/ 0 w 169"/>
                <a:gd name="T109" fmla="*/ 0 h 545"/>
                <a:gd name="T110" fmla="*/ 0 w 169"/>
                <a:gd name="T111" fmla="*/ 0 h 545"/>
                <a:gd name="T112" fmla="*/ 0 w 169"/>
                <a:gd name="T113" fmla="*/ 0 h 545"/>
                <a:gd name="T114" fmla="*/ 0 w 169"/>
                <a:gd name="T115" fmla="*/ 0 h 545"/>
                <a:gd name="T116" fmla="*/ 0 w 169"/>
                <a:gd name="T117" fmla="*/ 0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9"/>
                <a:gd name="T178" fmla="*/ 0 h 545"/>
                <a:gd name="T179" fmla="*/ 169 w 169"/>
                <a:gd name="T180" fmla="*/ 545 h 54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9" h="545">
                  <a:moveTo>
                    <a:pt x="169" y="545"/>
                  </a:moveTo>
                  <a:lnTo>
                    <a:pt x="163" y="545"/>
                  </a:lnTo>
                  <a:lnTo>
                    <a:pt x="158" y="545"/>
                  </a:lnTo>
                  <a:lnTo>
                    <a:pt x="152" y="545"/>
                  </a:lnTo>
                  <a:lnTo>
                    <a:pt x="146" y="545"/>
                  </a:lnTo>
                  <a:lnTo>
                    <a:pt x="141" y="545"/>
                  </a:lnTo>
                  <a:lnTo>
                    <a:pt x="135" y="545"/>
                  </a:lnTo>
                  <a:lnTo>
                    <a:pt x="129" y="545"/>
                  </a:lnTo>
                  <a:lnTo>
                    <a:pt x="123" y="545"/>
                  </a:lnTo>
                  <a:lnTo>
                    <a:pt x="118" y="545"/>
                  </a:lnTo>
                  <a:lnTo>
                    <a:pt x="112" y="545"/>
                  </a:lnTo>
                  <a:lnTo>
                    <a:pt x="106" y="545"/>
                  </a:lnTo>
                  <a:lnTo>
                    <a:pt x="101" y="545"/>
                  </a:lnTo>
                  <a:lnTo>
                    <a:pt x="95" y="545"/>
                  </a:lnTo>
                  <a:lnTo>
                    <a:pt x="89" y="545"/>
                  </a:lnTo>
                  <a:lnTo>
                    <a:pt x="85" y="545"/>
                  </a:lnTo>
                  <a:lnTo>
                    <a:pt x="80" y="545"/>
                  </a:lnTo>
                  <a:lnTo>
                    <a:pt x="74" y="545"/>
                  </a:lnTo>
                  <a:lnTo>
                    <a:pt x="68" y="545"/>
                  </a:lnTo>
                  <a:lnTo>
                    <a:pt x="63" y="545"/>
                  </a:lnTo>
                  <a:lnTo>
                    <a:pt x="57" y="545"/>
                  </a:lnTo>
                  <a:lnTo>
                    <a:pt x="53" y="545"/>
                  </a:lnTo>
                  <a:lnTo>
                    <a:pt x="47" y="545"/>
                  </a:lnTo>
                  <a:lnTo>
                    <a:pt x="42" y="545"/>
                  </a:lnTo>
                  <a:lnTo>
                    <a:pt x="38" y="545"/>
                  </a:lnTo>
                  <a:lnTo>
                    <a:pt x="32" y="545"/>
                  </a:lnTo>
                  <a:lnTo>
                    <a:pt x="27" y="545"/>
                  </a:lnTo>
                  <a:lnTo>
                    <a:pt x="23" y="545"/>
                  </a:lnTo>
                  <a:lnTo>
                    <a:pt x="19" y="545"/>
                  </a:lnTo>
                  <a:lnTo>
                    <a:pt x="13" y="545"/>
                  </a:lnTo>
                  <a:lnTo>
                    <a:pt x="9" y="545"/>
                  </a:lnTo>
                  <a:lnTo>
                    <a:pt x="4" y="545"/>
                  </a:lnTo>
                  <a:lnTo>
                    <a:pt x="0" y="545"/>
                  </a:lnTo>
                  <a:lnTo>
                    <a:pt x="0" y="538"/>
                  </a:lnTo>
                  <a:lnTo>
                    <a:pt x="0" y="530"/>
                  </a:lnTo>
                  <a:lnTo>
                    <a:pt x="0" y="522"/>
                  </a:lnTo>
                  <a:lnTo>
                    <a:pt x="0" y="513"/>
                  </a:lnTo>
                  <a:lnTo>
                    <a:pt x="0" y="505"/>
                  </a:lnTo>
                  <a:lnTo>
                    <a:pt x="0" y="498"/>
                  </a:lnTo>
                  <a:lnTo>
                    <a:pt x="0" y="490"/>
                  </a:lnTo>
                  <a:lnTo>
                    <a:pt x="0" y="482"/>
                  </a:lnTo>
                  <a:lnTo>
                    <a:pt x="0" y="473"/>
                  </a:lnTo>
                  <a:lnTo>
                    <a:pt x="0" y="465"/>
                  </a:lnTo>
                  <a:lnTo>
                    <a:pt x="0" y="458"/>
                  </a:lnTo>
                  <a:lnTo>
                    <a:pt x="0" y="452"/>
                  </a:lnTo>
                  <a:lnTo>
                    <a:pt x="0" y="443"/>
                  </a:lnTo>
                  <a:lnTo>
                    <a:pt x="0" y="437"/>
                  </a:lnTo>
                  <a:lnTo>
                    <a:pt x="0" y="429"/>
                  </a:lnTo>
                  <a:lnTo>
                    <a:pt x="0" y="422"/>
                  </a:lnTo>
                  <a:lnTo>
                    <a:pt x="0" y="414"/>
                  </a:lnTo>
                  <a:lnTo>
                    <a:pt x="0" y="406"/>
                  </a:lnTo>
                  <a:lnTo>
                    <a:pt x="0" y="399"/>
                  </a:lnTo>
                  <a:lnTo>
                    <a:pt x="0" y="393"/>
                  </a:lnTo>
                  <a:lnTo>
                    <a:pt x="0" y="386"/>
                  </a:lnTo>
                  <a:lnTo>
                    <a:pt x="0" y="378"/>
                  </a:lnTo>
                  <a:lnTo>
                    <a:pt x="0" y="370"/>
                  </a:lnTo>
                  <a:lnTo>
                    <a:pt x="0" y="365"/>
                  </a:lnTo>
                  <a:lnTo>
                    <a:pt x="0" y="359"/>
                  </a:lnTo>
                  <a:lnTo>
                    <a:pt x="0" y="351"/>
                  </a:lnTo>
                  <a:lnTo>
                    <a:pt x="0" y="346"/>
                  </a:lnTo>
                  <a:lnTo>
                    <a:pt x="0" y="340"/>
                  </a:lnTo>
                  <a:lnTo>
                    <a:pt x="0" y="332"/>
                  </a:lnTo>
                  <a:lnTo>
                    <a:pt x="0" y="327"/>
                  </a:lnTo>
                  <a:lnTo>
                    <a:pt x="0" y="321"/>
                  </a:lnTo>
                  <a:lnTo>
                    <a:pt x="0" y="315"/>
                  </a:lnTo>
                  <a:lnTo>
                    <a:pt x="0" y="310"/>
                  </a:lnTo>
                  <a:lnTo>
                    <a:pt x="0" y="304"/>
                  </a:lnTo>
                  <a:lnTo>
                    <a:pt x="0" y="298"/>
                  </a:lnTo>
                  <a:lnTo>
                    <a:pt x="0" y="292"/>
                  </a:lnTo>
                  <a:lnTo>
                    <a:pt x="0" y="287"/>
                  </a:lnTo>
                  <a:lnTo>
                    <a:pt x="0" y="281"/>
                  </a:lnTo>
                  <a:lnTo>
                    <a:pt x="0" y="277"/>
                  </a:lnTo>
                  <a:lnTo>
                    <a:pt x="0" y="272"/>
                  </a:lnTo>
                  <a:lnTo>
                    <a:pt x="0" y="268"/>
                  </a:lnTo>
                  <a:lnTo>
                    <a:pt x="0" y="262"/>
                  </a:lnTo>
                  <a:lnTo>
                    <a:pt x="0" y="258"/>
                  </a:lnTo>
                  <a:lnTo>
                    <a:pt x="0" y="254"/>
                  </a:lnTo>
                  <a:lnTo>
                    <a:pt x="0" y="251"/>
                  </a:lnTo>
                  <a:lnTo>
                    <a:pt x="0" y="247"/>
                  </a:lnTo>
                  <a:lnTo>
                    <a:pt x="0" y="243"/>
                  </a:lnTo>
                  <a:lnTo>
                    <a:pt x="0" y="239"/>
                  </a:lnTo>
                  <a:lnTo>
                    <a:pt x="0" y="234"/>
                  </a:lnTo>
                  <a:lnTo>
                    <a:pt x="0" y="228"/>
                  </a:lnTo>
                  <a:lnTo>
                    <a:pt x="0" y="222"/>
                  </a:lnTo>
                  <a:lnTo>
                    <a:pt x="0" y="220"/>
                  </a:lnTo>
                  <a:lnTo>
                    <a:pt x="0" y="215"/>
                  </a:lnTo>
                  <a:lnTo>
                    <a:pt x="0" y="213"/>
                  </a:lnTo>
                  <a:lnTo>
                    <a:pt x="0" y="207"/>
                  </a:lnTo>
                  <a:lnTo>
                    <a:pt x="0" y="201"/>
                  </a:lnTo>
                  <a:lnTo>
                    <a:pt x="0" y="196"/>
                  </a:lnTo>
                  <a:lnTo>
                    <a:pt x="0" y="190"/>
                  </a:lnTo>
                  <a:lnTo>
                    <a:pt x="0" y="184"/>
                  </a:lnTo>
                  <a:lnTo>
                    <a:pt x="0" y="180"/>
                  </a:lnTo>
                  <a:lnTo>
                    <a:pt x="2" y="175"/>
                  </a:lnTo>
                  <a:lnTo>
                    <a:pt x="2" y="169"/>
                  </a:lnTo>
                  <a:lnTo>
                    <a:pt x="2" y="165"/>
                  </a:lnTo>
                  <a:lnTo>
                    <a:pt x="2" y="159"/>
                  </a:lnTo>
                  <a:lnTo>
                    <a:pt x="2" y="154"/>
                  </a:lnTo>
                  <a:lnTo>
                    <a:pt x="4" y="150"/>
                  </a:lnTo>
                  <a:lnTo>
                    <a:pt x="4" y="144"/>
                  </a:lnTo>
                  <a:lnTo>
                    <a:pt x="4" y="139"/>
                  </a:lnTo>
                  <a:lnTo>
                    <a:pt x="6" y="135"/>
                  </a:lnTo>
                  <a:lnTo>
                    <a:pt x="7" y="131"/>
                  </a:lnTo>
                  <a:lnTo>
                    <a:pt x="7" y="125"/>
                  </a:lnTo>
                  <a:lnTo>
                    <a:pt x="7" y="120"/>
                  </a:lnTo>
                  <a:lnTo>
                    <a:pt x="9" y="116"/>
                  </a:lnTo>
                  <a:lnTo>
                    <a:pt x="9" y="112"/>
                  </a:lnTo>
                  <a:lnTo>
                    <a:pt x="11" y="106"/>
                  </a:lnTo>
                  <a:lnTo>
                    <a:pt x="11" y="102"/>
                  </a:lnTo>
                  <a:lnTo>
                    <a:pt x="13" y="99"/>
                  </a:lnTo>
                  <a:lnTo>
                    <a:pt x="15" y="95"/>
                  </a:lnTo>
                  <a:lnTo>
                    <a:pt x="15" y="89"/>
                  </a:lnTo>
                  <a:lnTo>
                    <a:pt x="17" y="85"/>
                  </a:lnTo>
                  <a:lnTo>
                    <a:pt x="17" y="82"/>
                  </a:lnTo>
                  <a:lnTo>
                    <a:pt x="19" y="78"/>
                  </a:lnTo>
                  <a:lnTo>
                    <a:pt x="21" y="70"/>
                  </a:lnTo>
                  <a:lnTo>
                    <a:pt x="25" y="63"/>
                  </a:lnTo>
                  <a:lnTo>
                    <a:pt x="27" y="59"/>
                  </a:lnTo>
                  <a:lnTo>
                    <a:pt x="27" y="55"/>
                  </a:lnTo>
                  <a:lnTo>
                    <a:pt x="28" y="51"/>
                  </a:lnTo>
                  <a:lnTo>
                    <a:pt x="30" y="47"/>
                  </a:lnTo>
                  <a:lnTo>
                    <a:pt x="34" y="42"/>
                  </a:lnTo>
                  <a:lnTo>
                    <a:pt x="38" y="36"/>
                  </a:lnTo>
                  <a:lnTo>
                    <a:pt x="42" y="30"/>
                  </a:lnTo>
                  <a:lnTo>
                    <a:pt x="44" y="25"/>
                  </a:lnTo>
                  <a:lnTo>
                    <a:pt x="47" y="21"/>
                  </a:lnTo>
                  <a:lnTo>
                    <a:pt x="51" y="17"/>
                  </a:lnTo>
                  <a:lnTo>
                    <a:pt x="55" y="11"/>
                  </a:lnTo>
                  <a:lnTo>
                    <a:pt x="59" y="9"/>
                  </a:lnTo>
                  <a:lnTo>
                    <a:pt x="63" y="6"/>
                  </a:lnTo>
                  <a:lnTo>
                    <a:pt x="68" y="4"/>
                  </a:lnTo>
                  <a:lnTo>
                    <a:pt x="72" y="2"/>
                  </a:lnTo>
                  <a:lnTo>
                    <a:pt x="76" y="0"/>
                  </a:lnTo>
                  <a:lnTo>
                    <a:pt x="80" y="0"/>
                  </a:lnTo>
                  <a:lnTo>
                    <a:pt x="85" y="0"/>
                  </a:lnTo>
                  <a:lnTo>
                    <a:pt x="89" y="0"/>
                  </a:lnTo>
                  <a:lnTo>
                    <a:pt x="93" y="0"/>
                  </a:lnTo>
                  <a:lnTo>
                    <a:pt x="97" y="2"/>
                  </a:lnTo>
                  <a:lnTo>
                    <a:pt x="101" y="4"/>
                  </a:lnTo>
                  <a:lnTo>
                    <a:pt x="106" y="6"/>
                  </a:lnTo>
                  <a:lnTo>
                    <a:pt x="110" y="9"/>
                  </a:lnTo>
                  <a:lnTo>
                    <a:pt x="114" y="11"/>
                  </a:lnTo>
                  <a:lnTo>
                    <a:pt x="118" y="17"/>
                  </a:lnTo>
                  <a:lnTo>
                    <a:pt x="122" y="21"/>
                  </a:lnTo>
                  <a:lnTo>
                    <a:pt x="125" y="25"/>
                  </a:lnTo>
                  <a:lnTo>
                    <a:pt x="129" y="30"/>
                  </a:lnTo>
                  <a:lnTo>
                    <a:pt x="131" y="36"/>
                  </a:lnTo>
                  <a:lnTo>
                    <a:pt x="135" y="42"/>
                  </a:lnTo>
                  <a:lnTo>
                    <a:pt x="139" y="47"/>
                  </a:lnTo>
                  <a:lnTo>
                    <a:pt x="139" y="51"/>
                  </a:lnTo>
                  <a:lnTo>
                    <a:pt x="141" y="55"/>
                  </a:lnTo>
                  <a:lnTo>
                    <a:pt x="142" y="59"/>
                  </a:lnTo>
                  <a:lnTo>
                    <a:pt x="144" y="63"/>
                  </a:lnTo>
                  <a:lnTo>
                    <a:pt x="146" y="70"/>
                  </a:lnTo>
                  <a:lnTo>
                    <a:pt x="150" y="78"/>
                  </a:lnTo>
                  <a:lnTo>
                    <a:pt x="150" y="82"/>
                  </a:lnTo>
                  <a:lnTo>
                    <a:pt x="152" y="85"/>
                  </a:lnTo>
                  <a:lnTo>
                    <a:pt x="152" y="89"/>
                  </a:lnTo>
                  <a:lnTo>
                    <a:pt x="154" y="95"/>
                  </a:lnTo>
                  <a:lnTo>
                    <a:pt x="156" y="99"/>
                  </a:lnTo>
                  <a:lnTo>
                    <a:pt x="158" y="102"/>
                  </a:lnTo>
                  <a:lnTo>
                    <a:pt x="158" y="106"/>
                  </a:lnTo>
                  <a:lnTo>
                    <a:pt x="160" y="112"/>
                  </a:lnTo>
                  <a:lnTo>
                    <a:pt x="160" y="116"/>
                  </a:lnTo>
                  <a:lnTo>
                    <a:pt x="161" y="120"/>
                  </a:lnTo>
                  <a:lnTo>
                    <a:pt x="161" y="125"/>
                  </a:lnTo>
                  <a:lnTo>
                    <a:pt x="163" y="131"/>
                  </a:lnTo>
                  <a:lnTo>
                    <a:pt x="163" y="135"/>
                  </a:lnTo>
                  <a:lnTo>
                    <a:pt x="163" y="139"/>
                  </a:lnTo>
                  <a:lnTo>
                    <a:pt x="163" y="144"/>
                  </a:lnTo>
                  <a:lnTo>
                    <a:pt x="165" y="150"/>
                  </a:lnTo>
                  <a:lnTo>
                    <a:pt x="165" y="154"/>
                  </a:lnTo>
                  <a:lnTo>
                    <a:pt x="167" y="159"/>
                  </a:lnTo>
                  <a:lnTo>
                    <a:pt x="167" y="165"/>
                  </a:lnTo>
                  <a:lnTo>
                    <a:pt x="167" y="169"/>
                  </a:lnTo>
                  <a:lnTo>
                    <a:pt x="167" y="175"/>
                  </a:lnTo>
                  <a:lnTo>
                    <a:pt x="169" y="180"/>
                  </a:lnTo>
                  <a:lnTo>
                    <a:pt x="169" y="184"/>
                  </a:lnTo>
                  <a:lnTo>
                    <a:pt x="169" y="190"/>
                  </a:lnTo>
                  <a:lnTo>
                    <a:pt x="169" y="196"/>
                  </a:lnTo>
                  <a:lnTo>
                    <a:pt x="169" y="201"/>
                  </a:lnTo>
                  <a:lnTo>
                    <a:pt x="169" y="207"/>
                  </a:lnTo>
                  <a:lnTo>
                    <a:pt x="169" y="213"/>
                  </a:lnTo>
                  <a:lnTo>
                    <a:pt x="169" y="215"/>
                  </a:lnTo>
                  <a:lnTo>
                    <a:pt x="169" y="220"/>
                  </a:lnTo>
                  <a:lnTo>
                    <a:pt x="169" y="222"/>
                  </a:lnTo>
                  <a:lnTo>
                    <a:pt x="169" y="228"/>
                  </a:lnTo>
                  <a:lnTo>
                    <a:pt x="169" y="234"/>
                  </a:lnTo>
                  <a:lnTo>
                    <a:pt x="169" y="239"/>
                  </a:lnTo>
                  <a:lnTo>
                    <a:pt x="169" y="243"/>
                  </a:lnTo>
                  <a:lnTo>
                    <a:pt x="169" y="247"/>
                  </a:lnTo>
                  <a:lnTo>
                    <a:pt x="169" y="251"/>
                  </a:lnTo>
                  <a:lnTo>
                    <a:pt x="169" y="254"/>
                  </a:lnTo>
                  <a:lnTo>
                    <a:pt x="169" y="258"/>
                  </a:lnTo>
                  <a:lnTo>
                    <a:pt x="169" y="262"/>
                  </a:lnTo>
                  <a:lnTo>
                    <a:pt x="169" y="268"/>
                  </a:lnTo>
                  <a:lnTo>
                    <a:pt x="169" y="272"/>
                  </a:lnTo>
                  <a:lnTo>
                    <a:pt x="169" y="277"/>
                  </a:lnTo>
                  <a:lnTo>
                    <a:pt x="169" y="281"/>
                  </a:lnTo>
                  <a:lnTo>
                    <a:pt x="169" y="287"/>
                  </a:lnTo>
                  <a:lnTo>
                    <a:pt x="169" y="292"/>
                  </a:lnTo>
                  <a:lnTo>
                    <a:pt x="169" y="298"/>
                  </a:lnTo>
                  <a:lnTo>
                    <a:pt x="169" y="304"/>
                  </a:lnTo>
                  <a:lnTo>
                    <a:pt x="169" y="310"/>
                  </a:lnTo>
                  <a:lnTo>
                    <a:pt x="169" y="315"/>
                  </a:lnTo>
                  <a:lnTo>
                    <a:pt x="169" y="321"/>
                  </a:lnTo>
                  <a:lnTo>
                    <a:pt x="169" y="327"/>
                  </a:lnTo>
                  <a:lnTo>
                    <a:pt x="169" y="332"/>
                  </a:lnTo>
                  <a:lnTo>
                    <a:pt x="169" y="340"/>
                  </a:lnTo>
                  <a:lnTo>
                    <a:pt x="169" y="346"/>
                  </a:lnTo>
                  <a:lnTo>
                    <a:pt x="169" y="351"/>
                  </a:lnTo>
                  <a:lnTo>
                    <a:pt x="169" y="359"/>
                  </a:lnTo>
                  <a:lnTo>
                    <a:pt x="169" y="365"/>
                  </a:lnTo>
                  <a:lnTo>
                    <a:pt x="169" y="370"/>
                  </a:lnTo>
                  <a:lnTo>
                    <a:pt x="169" y="378"/>
                  </a:lnTo>
                  <a:lnTo>
                    <a:pt x="169" y="386"/>
                  </a:lnTo>
                  <a:lnTo>
                    <a:pt x="169" y="393"/>
                  </a:lnTo>
                  <a:lnTo>
                    <a:pt x="169" y="399"/>
                  </a:lnTo>
                  <a:lnTo>
                    <a:pt x="169" y="406"/>
                  </a:lnTo>
                  <a:lnTo>
                    <a:pt x="169" y="414"/>
                  </a:lnTo>
                  <a:lnTo>
                    <a:pt x="169" y="422"/>
                  </a:lnTo>
                  <a:lnTo>
                    <a:pt x="169" y="429"/>
                  </a:lnTo>
                  <a:lnTo>
                    <a:pt x="169" y="437"/>
                  </a:lnTo>
                  <a:lnTo>
                    <a:pt x="169" y="443"/>
                  </a:lnTo>
                  <a:lnTo>
                    <a:pt x="169" y="452"/>
                  </a:lnTo>
                  <a:lnTo>
                    <a:pt x="169" y="458"/>
                  </a:lnTo>
                  <a:lnTo>
                    <a:pt x="169" y="465"/>
                  </a:lnTo>
                  <a:lnTo>
                    <a:pt x="169" y="473"/>
                  </a:lnTo>
                  <a:lnTo>
                    <a:pt x="169" y="482"/>
                  </a:lnTo>
                  <a:lnTo>
                    <a:pt x="169" y="490"/>
                  </a:lnTo>
                  <a:lnTo>
                    <a:pt x="169" y="498"/>
                  </a:lnTo>
                  <a:lnTo>
                    <a:pt x="169" y="505"/>
                  </a:lnTo>
                  <a:lnTo>
                    <a:pt x="169" y="513"/>
                  </a:lnTo>
                  <a:lnTo>
                    <a:pt x="169" y="522"/>
                  </a:lnTo>
                  <a:lnTo>
                    <a:pt x="169" y="530"/>
                  </a:lnTo>
                  <a:lnTo>
                    <a:pt x="169" y="538"/>
                  </a:lnTo>
                  <a:lnTo>
                    <a:pt x="169" y="545"/>
                  </a:lnTo>
                  <a:close/>
                </a:path>
              </a:pathLst>
            </a:custGeom>
            <a:solidFill>
              <a:srgbClr val="A1D900"/>
            </a:solidFill>
            <a:ln w="9525">
              <a:noFill/>
              <a:round/>
              <a:headEnd/>
              <a:tailEnd/>
            </a:ln>
          </p:spPr>
          <p:txBody>
            <a:bodyPr wrap="none" anchor="ctr">
              <a:prstTxWarp prst="textNoShape">
                <a:avLst/>
              </a:prstTxWarp>
            </a:bodyPr>
            <a:lstStyle/>
            <a:p>
              <a:endParaRPr lang="en-US"/>
            </a:p>
          </p:txBody>
        </p:sp>
        <p:sp>
          <p:nvSpPr>
            <p:cNvPr id="35882" name="AutoShape 15"/>
            <p:cNvSpPr>
              <a:spLocks noChangeArrowheads="1"/>
            </p:cNvSpPr>
            <p:nvPr/>
          </p:nvSpPr>
          <p:spPr bwMode="auto">
            <a:xfrm>
              <a:off x="1171" y="1433"/>
              <a:ext cx="29" cy="150"/>
            </a:xfrm>
            <a:custGeom>
              <a:avLst/>
              <a:gdLst>
                <a:gd name="T0" fmla="*/ 0 w 102"/>
                <a:gd name="T1" fmla="*/ 0 h 541"/>
                <a:gd name="T2" fmla="*/ 0 w 102"/>
                <a:gd name="T3" fmla="*/ 0 h 541"/>
                <a:gd name="T4" fmla="*/ 0 w 102"/>
                <a:gd name="T5" fmla="*/ 0 h 541"/>
                <a:gd name="T6" fmla="*/ 0 w 102"/>
                <a:gd name="T7" fmla="*/ 0 h 541"/>
                <a:gd name="T8" fmla="*/ 0 w 102"/>
                <a:gd name="T9" fmla="*/ 0 h 541"/>
                <a:gd name="T10" fmla="*/ 0 w 102"/>
                <a:gd name="T11" fmla="*/ 0 h 541"/>
                <a:gd name="T12" fmla="*/ 0 w 102"/>
                <a:gd name="T13" fmla="*/ 0 h 541"/>
                <a:gd name="T14" fmla="*/ 0 w 102"/>
                <a:gd name="T15" fmla="*/ 0 h 541"/>
                <a:gd name="T16" fmla="*/ 0 w 102"/>
                <a:gd name="T17" fmla="*/ 0 h 541"/>
                <a:gd name="T18" fmla="*/ 0 w 102"/>
                <a:gd name="T19" fmla="*/ 0 h 541"/>
                <a:gd name="T20" fmla="*/ 0 w 102"/>
                <a:gd name="T21" fmla="*/ 0 h 541"/>
                <a:gd name="T22" fmla="*/ 0 w 102"/>
                <a:gd name="T23" fmla="*/ 0 h 541"/>
                <a:gd name="T24" fmla="*/ 0 w 102"/>
                <a:gd name="T25" fmla="*/ 0 h 541"/>
                <a:gd name="T26" fmla="*/ 0 w 102"/>
                <a:gd name="T27" fmla="*/ 0 h 541"/>
                <a:gd name="T28" fmla="*/ 0 w 102"/>
                <a:gd name="T29" fmla="*/ 0 h 541"/>
                <a:gd name="T30" fmla="*/ 0 w 102"/>
                <a:gd name="T31" fmla="*/ 0 h 541"/>
                <a:gd name="T32" fmla="*/ 0 w 102"/>
                <a:gd name="T33" fmla="*/ 0 h 541"/>
                <a:gd name="T34" fmla="*/ 0 w 102"/>
                <a:gd name="T35" fmla="*/ 0 h 541"/>
                <a:gd name="T36" fmla="*/ 0 w 102"/>
                <a:gd name="T37" fmla="*/ 0 h 541"/>
                <a:gd name="T38" fmla="*/ 0 w 102"/>
                <a:gd name="T39" fmla="*/ 0 h 541"/>
                <a:gd name="T40" fmla="*/ 0 w 102"/>
                <a:gd name="T41" fmla="*/ 0 h 541"/>
                <a:gd name="T42" fmla="*/ 0 w 102"/>
                <a:gd name="T43" fmla="*/ 0 h 541"/>
                <a:gd name="T44" fmla="*/ 0 w 102"/>
                <a:gd name="T45" fmla="*/ 0 h 541"/>
                <a:gd name="T46" fmla="*/ 0 w 102"/>
                <a:gd name="T47" fmla="*/ 0 h 541"/>
                <a:gd name="T48" fmla="*/ 0 w 102"/>
                <a:gd name="T49" fmla="*/ 0 h 541"/>
                <a:gd name="T50" fmla="*/ 0 w 102"/>
                <a:gd name="T51" fmla="*/ 0 h 541"/>
                <a:gd name="T52" fmla="*/ 0 w 102"/>
                <a:gd name="T53" fmla="*/ 0 h 541"/>
                <a:gd name="T54" fmla="*/ 0 w 102"/>
                <a:gd name="T55" fmla="*/ 0 h 541"/>
                <a:gd name="T56" fmla="*/ 0 w 102"/>
                <a:gd name="T57" fmla="*/ 0 h 541"/>
                <a:gd name="T58" fmla="*/ 0 w 102"/>
                <a:gd name="T59" fmla="*/ 0 h 541"/>
                <a:gd name="T60" fmla="*/ 0 w 102"/>
                <a:gd name="T61" fmla="*/ 0 h 541"/>
                <a:gd name="T62" fmla="*/ 0 w 102"/>
                <a:gd name="T63" fmla="*/ 0 h 541"/>
                <a:gd name="T64" fmla="*/ 0 w 102"/>
                <a:gd name="T65" fmla="*/ 0 h 541"/>
                <a:gd name="T66" fmla="*/ 0 w 102"/>
                <a:gd name="T67" fmla="*/ 0 h 541"/>
                <a:gd name="T68" fmla="*/ 0 w 102"/>
                <a:gd name="T69" fmla="*/ 0 h 541"/>
                <a:gd name="T70" fmla="*/ 0 w 102"/>
                <a:gd name="T71" fmla="*/ 0 h 541"/>
                <a:gd name="T72" fmla="*/ 0 w 102"/>
                <a:gd name="T73" fmla="*/ 0 h 541"/>
                <a:gd name="T74" fmla="*/ 0 w 102"/>
                <a:gd name="T75" fmla="*/ 0 h 541"/>
                <a:gd name="T76" fmla="*/ 0 w 102"/>
                <a:gd name="T77" fmla="*/ 0 h 541"/>
                <a:gd name="T78" fmla="*/ 0 w 102"/>
                <a:gd name="T79" fmla="*/ 0 h 541"/>
                <a:gd name="T80" fmla="*/ 0 w 102"/>
                <a:gd name="T81" fmla="*/ 0 h 541"/>
                <a:gd name="T82" fmla="*/ 0 w 102"/>
                <a:gd name="T83" fmla="*/ 0 h 541"/>
                <a:gd name="T84" fmla="*/ 0 w 102"/>
                <a:gd name="T85" fmla="*/ 0 h 541"/>
                <a:gd name="T86" fmla="*/ 0 w 102"/>
                <a:gd name="T87" fmla="*/ 0 h 541"/>
                <a:gd name="T88" fmla="*/ 0 w 102"/>
                <a:gd name="T89" fmla="*/ 0 h 541"/>
                <a:gd name="T90" fmla="*/ 0 w 102"/>
                <a:gd name="T91" fmla="*/ 0 h 541"/>
                <a:gd name="T92" fmla="*/ 0 w 102"/>
                <a:gd name="T93" fmla="*/ 0 h 541"/>
                <a:gd name="T94" fmla="*/ 0 w 102"/>
                <a:gd name="T95" fmla="*/ 0 h 541"/>
                <a:gd name="T96" fmla="*/ 0 w 102"/>
                <a:gd name="T97" fmla="*/ 0 h 541"/>
                <a:gd name="T98" fmla="*/ 0 w 102"/>
                <a:gd name="T99" fmla="*/ 0 h 541"/>
                <a:gd name="T100" fmla="*/ 0 w 102"/>
                <a:gd name="T101" fmla="*/ 0 h 541"/>
                <a:gd name="T102" fmla="*/ 0 w 102"/>
                <a:gd name="T103" fmla="*/ 0 h 541"/>
                <a:gd name="T104" fmla="*/ 0 w 102"/>
                <a:gd name="T105" fmla="*/ 0 h 5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2"/>
                <a:gd name="T160" fmla="*/ 0 h 541"/>
                <a:gd name="T161" fmla="*/ 102 w 102"/>
                <a:gd name="T162" fmla="*/ 541 h 5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2" h="541">
                  <a:moveTo>
                    <a:pt x="102" y="541"/>
                  </a:moveTo>
                  <a:lnTo>
                    <a:pt x="95" y="541"/>
                  </a:lnTo>
                  <a:lnTo>
                    <a:pt x="89" y="541"/>
                  </a:lnTo>
                  <a:lnTo>
                    <a:pt x="81" y="541"/>
                  </a:lnTo>
                  <a:lnTo>
                    <a:pt x="74" y="541"/>
                  </a:lnTo>
                  <a:lnTo>
                    <a:pt x="68" y="541"/>
                  </a:lnTo>
                  <a:lnTo>
                    <a:pt x="60" y="541"/>
                  </a:lnTo>
                  <a:lnTo>
                    <a:pt x="55" y="541"/>
                  </a:lnTo>
                  <a:lnTo>
                    <a:pt x="47" y="541"/>
                  </a:lnTo>
                  <a:lnTo>
                    <a:pt x="41" y="541"/>
                  </a:lnTo>
                  <a:lnTo>
                    <a:pt x="34" y="541"/>
                  </a:lnTo>
                  <a:lnTo>
                    <a:pt x="28" y="541"/>
                  </a:lnTo>
                  <a:lnTo>
                    <a:pt x="22" y="541"/>
                  </a:lnTo>
                  <a:lnTo>
                    <a:pt x="17" y="541"/>
                  </a:lnTo>
                  <a:lnTo>
                    <a:pt x="9" y="541"/>
                  </a:lnTo>
                  <a:lnTo>
                    <a:pt x="3" y="541"/>
                  </a:lnTo>
                  <a:lnTo>
                    <a:pt x="0" y="541"/>
                  </a:lnTo>
                  <a:lnTo>
                    <a:pt x="0" y="533"/>
                  </a:lnTo>
                  <a:lnTo>
                    <a:pt x="0" y="526"/>
                  </a:lnTo>
                  <a:lnTo>
                    <a:pt x="0" y="516"/>
                  </a:lnTo>
                  <a:lnTo>
                    <a:pt x="0" y="509"/>
                  </a:lnTo>
                  <a:lnTo>
                    <a:pt x="0" y="501"/>
                  </a:lnTo>
                  <a:lnTo>
                    <a:pt x="0" y="494"/>
                  </a:lnTo>
                  <a:lnTo>
                    <a:pt x="0" y="486"/>
                  </a:lnTo>
                  <a:lnTo>
                    <a:pt x="0" y="478"/>
                  </a:lnTo>
                  <a:lnTo>
                    <a:pt x="0" y="469"/>
                  </a:lnTo>
                  <a:lnTo>
                    <a:pt x="0" y="461"/>
                  </a:lnTo>
                  <a:lnTo>
                    <a:pt x="0" y="456"/>
                  </a:lnTo>
                  <a:lnTo>
                    <a:pt x="0" y="448"/>
                  </a:lnTo>
                  <a:lnTo>
                    <a:pt x="0" y="438"/>
                  </a:lnTo>
                  <a:lnTo>
                    <a:pt x="0" y="433"/>
                  </a:lnTo>
                  <a:lnTo>
                    <a:pt x="0" y="425"/>
                  </a:lnTo>
                  <a:lnTo>
                    <a:pt x="0" y="418"/>
                  </a:lnTo>
                  <a:lnTo>
                    <a:pt x="0" y="410"/>
                  </a:lnTo>
                  <a:lnTo>
                    <a:pt x="0" y="402"/>
                  </a:lnTo>
                  <a:lnTo>
                    <a:pt x="0" y="395"/>
                  </a:lnTo>
                  <a:lnTo>
                    <a:pt x="0" y="389"/>
                  </a:lnTo>
                  <a:lnTo>
                    <a:pt x="0" y="381"/>
                  </a:lnTo>
                  <a:lnTo>
                    <a:pt x="0" y="374"/>
                  </a:lnTo>
                  <a:lnTo>
                    <a:pt x="0" y="368"/>
                  </a:lnTo>
                  <a:lnTo>
                    <a:pt x="0" y="362"/>
                  </a:lnTo>
                  <a:lnTo>
                    <a:pt x="0" y="355"/>
                  </a:lnTo>
                  <a:lnTo>
                    <a:pt x="0" y="347"/>
                  </a:lnTo>
                  <a:lnTo>
                    <a:pt x="0" y="342"/>
                  </a:lnTo>
                  <a:lnTo>
                    <a:pt x="0" y="336"/>
                  </a:lnTo>
                  <a:lnTo>
                    <a:pt x="0" y="330"/>
                  </a:lnTo>
                  <a:lnTo>
                    <a:pt x="0" y="324"/>
                  </a:lnTo>
                  <a:lnTo>
                    <a:pt x="0" y="319"/>
                  </a:lnTo>
                  <a:lnTo>
                    <a:pt x="0" y="313"/>
                  </a:lnTo>
                  <a:lnTo>
                    <a:pt x="0" y="307"/>
                  </a:lnTo>
                  <a:lnTo>
                    <a:pt x="0" y="300"/>
                  </a:lnTo>
                  <a:lnTo>
                    <a:pt x="0" y="294"/>
                  </a:lnTo>
                  <a:lnTo>
                    <a:pt x="0" y="290"/>
                  </a:lnTo>
                  <a:lnTo>
                    <a:pt x="0" y="285"/>
                  </a:lnTo>
                  <a:lnTo>
                    <a:pt x="0" y="279"/>
                  </a:lnTo>
                  <a:lnTo>
                    <a:pt x="0" y="275"/>
                  </a:lnTo>
                  <a:lnTo>
                    <a:pt x="0" y="271"/>
                  </a:lnTo>
                  <a:lnTo>
                    <a:pt x="0" y="266"/>
                  </a:lnTo>
                  <a:lnTo>
                    <a:pt x="0" y="260"/>
                  </a:lnTo>
                  <a:lnTo>
                    <a:pt x="0" y="256"/>
                  </a:lnTo>
                  <a:lnTo>
                    <a:pt x="0" y="252"/>
                  </a:lnTo>
                  <a:lnTo>
                    <a:pt x="0" y="248"/>
                  </a:lnTo>
                  <a:lnTo>
                    <a:pt x="0" y="245"/>
                  </a:lnTo>
                  <a:lnTo>
                    <a:pt x="0" y="241"/>
                  </a:lnTo>
                  <a:lnTo>
                    <a:pt x="0" y="239"/>
                  </a:lnTo>
                  <a:lnTo>
                    <a:pt x="0" y="231"/>
                  </a:lnTo>
                  <a:lnTo>
                    <a:pt x="0" y="226"/>
                  </a:lnTo>
                  <a:lnTo>
                    <a:pt x="0" y="222"/>
                  </a:lnTo>
                  <a:lnTo>
                    <a:pt x="0" y="218"/>
                  </a:lnTo>
                  <a:lnTo>
                    <a:pt x="0" y="212"/>
                  </a:lnTo>
                  <a:lnTo>
                    <a:pt x="0" y="210"/>
                  </a:lnTo>
                  <a:lnTo>
                    <a:pt x="0" y="205"/>
                  </a:lnTo>
                  <a:lnTo>
                    <a:pt x="0" y="199"/>
                  </a:lnTo>
                  <a:lnTo>
                    <a:pt x="0" y="193"/>
                  </a:lnTo>
                  <a:lnTo>
                    <a:pt x="0" y="188"/>
                  </a:lnTo>
                  <a:lnTo>
                    <a:pt x="0" y="184"/>
                  </a:lnTo>
                  <a:lnTo>
                    <a:pt x="0" y="178"/>
                  </a:lnTo>
                  <a:lnTo>
                    <a:pt x="0" y="172"/>
                  </a:lnTo>
                  <a:lnTo>
                    <a:pt x="0" y="169"/>
                  </a:lnTo>
                  <a:lnTo>
                    <a:pt x="0" y="163"/>
                  </a:lnTo>
                  <a:lnTo>
                    <a:pt x="0" y="157"/>
                  </a:lnTo>
                  <a:lnTo>
                    <a:pt x="0" y="152"/>
                  </a:lnTo>
                  <a:lnTo>
                    <a:pt x="2" y="148"/>
                  </a:lnTo>
                  <a:lnTo>
                    <a:pt x="2" y="142"/>
                  </a:lnTo>
                  <a:lnTo>
                    <a:pt x="2" y="136"/>
                  </a:lnTo>
                  <a:lnTo>
                    <a:pt x="2" y="133"/>
                  </a:lnTo>
                  <a:lnTo>
                    <a:pt x="3" y="129"/>
                  </a:lnTo>
                  <a:lnTo>
                    <a:pt x="3" y="123"/>
                  </a:lnTo>
                  <a:lnTo>
                    <a:pt x="3" y="117"/>
                  </a:lnTo>
                  <a:lnTo>
                    <a:pt x="3" y="114"/>
                  </a:lnTo>
                  <a:lnTo>
                    <a:pt x="5" y="110"/>
                  </a:lnTo>
                  <a:lnTo>
                    <a:pt x="5" y="104"/>
                  </a:lnTo>
                  <a:lnTo>
                    <a:pt x="5" y="100"/>
                  </a:lnTo>
                  <a:lnTo>
                    <a:pt x="5" y="96"/>
                  </a:lnTo>
                  <a:lnTo>
                    <a:pt x="7" y="93"/>
                  </a:lnTo>
                  <a:lnTo>
                    <a:pt x="7" y="87"/>
                  </a:lnTo>
                  <a:lnTo>
                    <a:pt x="9" y="83"/>
                  </a:lnTo>
                  <a:lnTo>
                    <a:pt x="9" y="79"/>
                  </a:lnTo>
                  <a:lnTo>
                    <a:pt x="11" y="76"/>
                  </a:lnTo>
                  <a:lnTo>
                    <a:pt x="13" y="68"/>
                  </a:lnTo>
                  <a:lnTo>
                    <a:pt x="15" y="60"/>
                  </a:lnTo>
                  <a:lnTo>
                    <a:pt x="17" y="53"/>
                  </a:lnTo>
                  <a:lnTo>
                    <a:pt x="19" y="47"/>
                  </a:lnTo>
                  <a:lnTo>
                    <a:pt x="21" y="39"/>
                  </a:lnTo>
                  <a:lnTo>
                    <a:pt x="22" y="36"/>
                  </a:lnTo>
                  <a:lnTo>
                    <a:pt x="24" y="28"/>
                  </a:lnTo>
                  <a:lnTo>
                    <a:pt x="26" y="24"/>
                  </a:lnTo>
                  <a:lnTo>
                    <a:pt x="28" y="19"/>
                  </a:lnTo>
                  <a:lnTo>
                    <a:pt x="30" y="15"/>
                  </a:lnTo>
                  <a:lnTo>
                    <a:pt x="32" y="11"/>
                  </a:lnTo>
                  <a:lnTo>
                    <a:pt x="36" y="9"/>
                  </a:lnTo>
                  <a:lnTo>
                    <a:pt x="38" y="5"/>
                  </a:lnTo>
                  <a:lnTo>
                    <a:pt x="40" y="3"/>
                  </a:lnTo>
                  <a:lnTo>
                    <a:pt x="45" y="0"/>
                  </a:lnTo>
                  <a:lnTo>
                    <a:pt x="51" y="0"/>
                  </a:lnTo>
                  <a:lnTo>
                    <a:pt x="57" y="0"/>
                  </a:lnTo>
                  <a:lnTo>
                    <a:pt x="60" y="3"/>
                  </a:lnTo>
                  <a:lnTo>
                    <a:pt x="62" y="5"/>
                  </a:lnTo>
                  <a:lnTo>
                    <a:pt x="66" y="9"/>
                  </a:lnTo>
                  <a:lnTo>
                    <a:pt x="68" y="11"/>
                  </a:lnTo>
                  <a:lnTo>
                    <a:pt x="72" y="15"/>
                  </a:lnTo>
                  <a:lnTo>
                    <a:pt x="74" y="19"/>
                  </a:lnTo>
                  <a:lnTo>
                    <a:pt x="76" y="24"/>
                  </a:lnTo>
                  <a:lnTo>
                    <a:pt x="78" y="28"/>
                  </a:lnTo>
                  <a:lnTo>
                    <a:pt x="79" y="36"/>
                  </a:lnTo>
                  <a:lnTo>
                    <a:pt x="81" y="39"/>
                  </a:lnTo>
                  <a:lnTo>
                    <a:pt x="83" y="47"/>
                  </a:lnTo>
                  <a:lnTo>
                    <a:pt x="85" y="53"/>
                  </a:lnTo>
                  <a:lnTo>
                    <a:pt x="87" y="60"/>
                  </a:lnTo>
                  <a:lnTo>
                    <a:pt x="89" y="68"/>
                  </a:lnTo>
                  <a:lnTo>
                    <a:pt x="91" y="76"/>
                  </a:lnTo>
                  <a:lnTo>
                    <a:pt x="91" y="79"/>
                  </a:lnTo>
                  <a:lnTo>
                    <a:pt x="91" y="83"/>
                  </a:lnTo>
                  <a:lnTo>
                    <a:pt x="91" y="87"/>
                  </a:lnTo>
                  <a:lnTo>
                    <a:pt x="93" y="93"/>
                  </a:lnTo>
                  <a:lnTo>
                    <a:pt x="93" y="96"/>
                  </a:lnTo>
                  <a:lnTo>
                    <a:pt x="93" y="100"/>
                  </a:lnTo>
                  <a:lnTo>
                    <a:pt x="95" y="104"/>
                  </a:lnTo>
                  <a:lnTo>
                    <a:pt x="95" y="110"/>
                  </a:lnTo>
                  <a:lnTo>
                    <a:pt x="97" y="114"/>
                  </a:lnTo>
                  <a:lnTo>
                    <a:pt x="97" y="117"/>
                  </a:lnTo>
                  <a:lnTo>
                    <a:pt x="97" y="123"/>
                  </a:lnTo>
                  <a:lnTo>
                    <a:pt x="98" y="129"/>
                  </a:lnTo>
                  <a:lnTo>
                    <a:pt x="98" y="133"/>
                  </a:lnTo>
                  <a:lnTo>
                    <a:pt x="98" y="136"/>
                  </a:lnTo>
                  <a:lnTo>
                    <a:pt x="98" y="142"/>
                  </a:lnTo>
                  <a:lnTo>
                    <a:pt x="98" y="148"/>
                  </a:lnTo>
                  <a:lnTo>
                    <a:pt x="98" y="152"/>
                  </a:lnTo>
                  <a:lnTo>
                    <a:pt x="100" y="157"/>
                  </a:lnTo>
                  <a:lnTo>
                    <a:pt x="100" y="163"/>
                  </a:lnTo>
                  <a:lnTo>
                    <a:pt x="100" y="169"/>
                  </a:lnTo>
                  <a:lnTo>
                    <a:pt x="100" y="172"/>
                  </a:lnTo>
                  <a:lnTo>
                    <a:pt x="100" y="178"/>
                  </a:lnTo>
                  <a:lnTo>
                    <a:pt x="100" y="184"/>
                  </a:lnTo>
                  <a:lnTo>
                    <a:pt x="102" y="188"/>
                  </a:lnTo>
                  <a:lnTo>
                    <a:pt x="102" y="193"/>
                  </a:lnTo>
                  <a:lnTo>
                    <a:pt x="102" y="199"/>
                  </a:lnTo>
                  <a:lnTo>
                    <a:pt x="102" y="205"/>
                  </a:lnTo>
                  <a:lnTo>
                    <a:pt x="102" y="210"/>
                  </a:lnTo>
                  <a:lnTo>
                    <a:pt x="102" y="212"/>
                  </a:lnTo>
                  <a:lnTo>
                    <a:pt x="102" y="218"/>
                  </a:lnTo>
                  <a:lnTo>
                    <a:pt x="102" y="222"/>
                  </a:lnTo>
                  <a:lnTo>
                    <a:pt x="102" y="226"/>
                  </a:lnTo>
                  <a:lnTo>
                    <a:pt x="102" y="231"/>
                  </a:lnTo>
                  <a:lnTo>
                    <a:pt x="102" y="239"/>
                  </a:lnTo>
                  <a:lnTo>
                    <a:pt x="102" y="241"/>
                  </a:lnTo>
                  <a:lnTo>
                    <a:pt x="102" y="245"/>
                  </a:lnTo>
                  <a:lnTo>
                    <a:pt x="102" y="248"/>
                  </a:lnTo>
                  <a:lnTo>
                    <a:pt x="102" y="252"/>
                  </a:lnTo>
                  <a:lnTo>
                    <a:pt x="102" y="256"/>
                  </a:lnTo>
                  <a:lnTo>
                    <a:pt x="102" y="260"/>
                  </a:lnTo>
                  <a:lnTo>
                    <a:pt x="102" y="266"/>
                  </a:lnTo>
                  <a:lnTo>
                    <a:pt x="102" y="271"/>
                  </a:lnTo>
                  <a:lnTo>
                    <a:pt x="102" y="275"/>
                  </a:lnTo>
                  <a:lnTo>
                    <a:pt x="102" y="279"/>
                  </a:lnTo>
                  <a:lnTo>
                    <a:pt x="102" y="285"/>
                  </a:lnTo>
                  <a:lnTo>
                    <a:pt x="102" y="290"/>
                  </a:lnTo>
                  <a:lnTo>
                    <a:pt x="102" y="294"/>
                  </a:lnTo>
                  <a:lnTo>
                    <a:pt x="102" y="300"/>
                  </a:lnTo>
                  <a:lnTo>
                    <a:pt x="102" y="307"/>
                  </a:lnTo>
                  <a:lnTo>
                    <a:pt x="102" y="313"/>
                  </a:lnTo>
                  <a:lnTo>
                    <a:pt x="102" y="319"/>
                  </a:lnTo>
                  <a:lnTo>
                    <a:pt x="102" y="324"/>
                  </a:lnTo>
                  <a:lnTo>
                    <a:pt x="102" y="330"/>
                  </a:lnTo>
                  <a:lnTo>
                    <a:pt x="102" y="336"/>
                  </a:lnTo>
                  <a:lnTo>
                    <a:pt x="102" y="342"/>
                  </a:lnTo>
                  <a:lnTo>
                    <a:pt x="102" y="347"/>
                  </a:lnTo>
                  <a:lnTo>
                    <a:pt x="102" y="355"/>
                  </a:lnTo>
                  <a:lnTo>
                    <a:pt x="102" y="362"/>
                  </a:lnTo>
                  <a:lnTo>
                    <a:pt x="102" y="368"/>
                  </a:lnTo>
                  <a:lnTo>
                    <a:pt x="102" y="374"/>
                  </a:lnTo>
                  <a:lnTo>
                    <a:pt x="102" y="381"/>
                  </a:lnTo>
                  <a:lnTo>
                    <a:pt x="102" y="389"/>
                  </a:lnTo>
                  <a:lnTo>
                    <a:pt x="102" y="395"/>
                  </a:lnTo>
                  <a:lnTo>
                    <a:pt x="102" y="402"/>
                  </a:lnTo>
                  <a:lnTo>
                    <a:pt x="102" y="410"/>
                  </a:lnTo>
                  <a:lnTo>
                    <a:pt x="102" y="418"/>
                  </a:lnTo>
                  <a:lnTo>
                    <a:pt x="102" y="425"/>
                  </a:lnTo>
                  <a:lnTo>
                    <a:pt x="102" y="433"/>
                  </a:lnTo>
                  <a:lnTo>
                    <a:pt x="102" y="438"/>
                  </a:lnTo>
                  <a:lnTo>
                    <a:pt x="102" y="448"/>
                  </a:lnTo>
                  <a:lnTo>
                    <a:pt x="102" y="456"/>
                  </a:lnTo>
                  <a:lnTo>
                    <a:pt x="102" y="461"/>
                  </a:lnTo>
                  <a:lnTo>
                    <a:pt x="102" y="469"/>
                  </a:lnTo>
                  <a:lnTo>
                    <a:pt x="102" y="478"/>
                  </a:lnTo>
                  <a:lnTo>
                    <a:pt x="102" y="486"/>
                  </a:lnTo>
                  <a:lnTo>
                    <a:pt x="102" y="494"/>
                  </a:lnTo>
                  <a:lnTo>
                    <a:pt x="102" y="501"/>
                  </a:lnTo>
                  <a:lnTo>
                    <a:pt x="102" y="509"/>
                  </a:lnTo>
                  <a:lnTo>
                    <a:pt x="102" y="516"/>
                  </a:lnTo>
                  <a:lnTo>
                    <a:pt x="102" y="526"/>
                  </a:lnTo>
                  <a:lnTo>
                    <a:pt x="102" y="533"/>
                  </a:lnTo>
                  <a:lnTo>
                    <a:pt x="102" y="541"/>
                  </a:lnTo>
                  <a:close/>
                </a:path>
              </a:pathLst>
            </a:custGeom>
            <a:solidFill>
              <a:srgbClr val="8AD100"/>
            </a:solidFill>
            <a:ln w="9525">
              <a:noFill/>
              <a:round/>
              <a:headEnd/>
              <a:tailEnd/>
            </a:ln>
          </p:spPr>
          <p:txBody>
            <a:bodyPr wrap="none" anchor="ctr">
              <a:prstTxWarp prst="textNoShape">
                <a:avLst/>
              </a:prstTxWarp>
            </a:bodyPr>
            <a:lstStyle/>
            <a:p>
              <a:endParaRPr lang="en-US"/>
            </a:p>
          </p:txBody>
        </p:sp>
        <p:sp>
          <p:nvSpPr>
            <p:cNvPr id="35883" name="AutoShape 16"/>
            <p:cNvSpPr>
              <a:spLocks noChangeArrowheads="1"/>
            </p:cNvSpPr>
            <p:nvPr/>
          </p:nvSpPr>
          <p:spPr bwMode="auto">
            <a:xfrm>
              <a:off x="1216" y="1510"/>
              <a:ext cx="42" cy="23"/>
            </a:xfrm>
            <a:custGeom>
              <a:avLst/>
              <a:gdLst>
                <a:gd name="T0" fmla="*/ 0 w 152"/>
                <a:gd name="T1" fmla="*/ 0 h 85"/>
                <a:gd name="T2" fmla="*/ 0 w 152"/>
                <a:gd name="T3" fmla="*/ 0 h 85"/>
                <a:gd name="T4" fmla="*/ 0 w 152"/>
                <a:gd name="T5" fmla="*/ 0 h 85"/>
                <a:gd name="T6" fmla="*/ 0 w 152"/>
                <a:gd name="T7" fmla="*/ 0 h 85"/>
                <a:gd name="T8" fmla="*/ 0 w 152"/>
                <a:gd name="T9" fmla="*/ 0 h 85"/>
                <a:gd name="T10" fmla="*/ 0 w 152"/>
                <a:gd name="T11" fmla="*/ 0 h 85"/>
                <a:gd name="T12" fmla="*/ 0 60000 65536"/>
                <a:gd name="T13" fmla="*/ 0 60000 65536"/>
                <a:gd name="T14" fmla="*/ 0 60000 65536"/>
                <a:gd name="T15" fmla="*/ 0 60000 65536"/>
                <a:gd name="T16" fmla="*/ 0 60000 65536"/>
                <a:gd name="T17" fmla="*/ 0 60000 65536"/>
                <a:gd name="T18" fmla="*/ 0 w 152"/>
                <a:gd name="T19" fmla="*/ 0 h 85"/>
                <a:gd name="T20" fmla="*/ 152 w 152"/>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152" h="85">
                  <a:moveTo>
                    <a:pt x="0" y="85"/>
                  </a:moveTo>
                  <a:lnTo>
                    <a:pt x="152" y="85"/>
                  </a:lnTo>
                  <a:lnTo>
                    <a:pt x="152" y="0"/>
                  </a:lnTo>
                  <a:lnTo>
                    <a:pt x="0" y="0"/>
                  </a:lnTo>
                  <a:lnTo>
                    <a:pt x="0" y="85"/>
                  </a:lnTo>
                  <a:close/>
                </a:path>
              </a:pathLst>
            </a:custGeom>
            <a:solidFill>
              <a:srgbClr val="FF8057"/>
            </a:solidFill>
            <a:ln w="9525">
              <a:noFill/>
              <a:round/>
              <a:headEnd/>
              <a:tailEnd/>
            </a:ln>
          </p:spPr>
          <p:txBody>
            <a:bodyPr wrap="none" anchor="ctr">
              <a:prstTxWarp prst="textNoShape">
                <a:avLst/>
              </a:prstTxWarp>
            </a:bodyPr>
            <a:lstStyle/>
            <a:p>
              <a:endParaRPr lang="en-US"/>
            </a:p>
          </p:txBody>
        </p:sp>
        <p:sp>
          <p:nvSpPr>
            <p:cNvPr id="35884" name="AutoShape 17"/>
            <p:cNvSpPr>
              <a:spLocks noChangeArrowheads="1"/>
            </p:cNvSpPr>
            <p:nvPr/>
          </p:nvSpPr>
          <p:spPr bwMode="auto">
            <a:xfrm>
              <a:off x="1216" y="1545"/>
              <a:ext cx="42" cy="24"/>
            </a:xfrm>
            <a:custGeom>
              <a:avLst/>
              <a:gdLst>
                <a:gd name="T0" fmla="*/ 0 w 152"/>
                <a:gd name="T1" fmla="*/ 0 h 88"/>
                <a:gd name="T2" fmla="*/ 0 w 152"/>
                <a:gd name="T3" fmla="*/ 0 h 88"/>
                <a:gd name="T4" fmla="*/ 0 w 152"/>
                <a:gd name="T5" fmla="*/ 0 h 88"/>
                <a:gd name="T6" fmla="*/ 0 w 152"/>
                <a:gd name="T7" fmla="*/ 0 h 88"/>
                <a:gd name="T8" fmla="*/ 0 w 152"/>
                <a:gd name="T9" fmla="*/ 0 h 88"/>
                <a:gd name="T10" fmla="*/ 0 w 152"/>
                <a:gd name="T11" fmla="*/ 0 h 88"/>
                <a:gd name="T12" fmla="*/ 0 60000 65536"/>
                <a:gd name="T13" fmla="*/ 0 60000 65536"/>
                <a:gd name="T14" fmla="*/ 0 60000 65536"/>
                <a:gd name="T15" fmla="*/ 0 60000 65536"/>
                <a:gd name="T16" fmla="*/ 0 60000 65536"/>
                <a:gd name="T17" fmla="*/ 0 60000 65536"/>
                <a:gd name="T18" fmla="*/ 0 w 152"/>
                <a:gd name="T19" fmla="*/ 0 h 88"/>
                <a:gd name="T20" fmla="*/ 152 w 152"/>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152" h="88">
                  <a:moveTo>
                    <a:pt x="0" y="88"/>
                  </a:moveTo>
                  <a:lnTo>
                    <a:pt x="152" y="88"/>
                  </a:lnTo>
                  <a:lnTo>
                    <a:pt x="152" y="0"/>
                  </a:lnTo>
                  <a:lnTo>
                    <a:pt x="0" y="0"/>
                  </a:lnTo>
                  <a:lnTo>
                    <a:pt x="0" y="88"/>
                  </a:lnTo>
                  <a:close/>
                </a:path>
              </a:pathLst>
            </a:custGeom>
            <a:solidFill>
              <a:srgbClr val="FF8057"/>
            </a:solidFill>
            <a:ln w="9525">
              <a:noFill/>
              <a:round/>
              <a:headEnd/>
              <a:tailEnd/>
            </a:ln>
          </p:spPr>
          <p:txBody>
            <a:bodyPr wrap="none" anchor="ctr">
              <a:prstTxWarp prst="textNoShape">
                <a:avLst/>
              </a:prstTxWarp>
            </a:bodyPr>
            <a:lstStyle/>
            <a:p>
              <a:endParaRPr lang="en-US"/>
            </a:p>
          </p:txBody>
        </p:sp>
        <p:sp>
          <p:nvSpPr>
            <p:cNvPr id="35885" name="AutoShape 18"/>
            <p:cNvSpPr>
              <a:spLocks noChangeArrowheads="1"/>
            </p:cNvSpPr>
            <p:nvPr/>
          </p:nvSpPr>
          <p:spPr bwMode="auto">
            <a:xfrm>
              <a:off x="1215" y="1601"/>
              <a:ext cx="42" cy="23"/>
            </a:xfrm>
            <a:custGeom>
              <a:avLst/>
              <a:gdLst>
                <a:gd name="T0" fmla="*/ 0 w 152"/>
                <a:gd name="T1" fmla="*/ 0 h 88"/>
                <a:gd name="T2" fmla="*/ 0 w 152"/>
                <a:gd name="T3" fmla="*/ 0 h 88"/>
                <a:gd name="T4" fmla="*/ 0 w 152"/>
                <a:gd name="T5" fmla="*/ 0 h 88"/>
                <a:gd name="T6" fmla="*/ 0 w 152"/>
                <a:gd name="T7" fmla="*/ 0 h 88"/>
                <a:gd name="T8" fmla="*/ 0 w 152"/>
                <a:gd name="T9" fmla="*/ 0 h 88"/>
                <a:gd name="T10" fmla="*/ 0 w 152"/>
                <a:gd name="T11" fmla="*/ 0 h 88"/>
                <a:gd name="T12" fmla="*/ 0 60000 65536"/>
                <a:gd name="T13" fmla="*/ 0 60000 65536"/>
                <a:gd name="T14" fmla="*/ 0 60000 65536"/>
                <a:gd name="T15" fmla="*/ 0 60000 65536"/>
                <a:gd name="T16" fmla="*/ 0 60000 65536"/>
                <a:gd name="T17" fmla="*/ 0 60000 65536"/>
                <a:gd name="T18" fmla="*/ 0 w 152"/>
                <a:gd name="T19" fmla="*/ 0 h 88"/>
                <a:gd name="T20" fmla="*/ 152 w 152"/>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152" h="88">
                  <a:moveTo>
                    <a:pt x="0" y="88"/>
                  </a:moveTo>
                  <a:lnTo>
                    <a:pt x="152" y="88"/>
                  </a:lnTo>
                  <a:lnTo>
                    <a:pt x="152" y="0"/>
                  </a:lnTo>
                  <a:lnTo>
                    <a:pt x="0" y="0"/>
                  </a:lnTo>
                  <a:lnTo>
                    <a:pt x="0" y="88"/>
                  </a:lnTo>
                  <a:close/>
                </a:path>
              </a:pathLst>
            </a:custGeom>
            <a:solidFill>
              <a:srgbClr val="00CCCC"/>
            </a:solidFill>
            <a:ln w="9525">
              <a:noFill/>
              <a:round/>
              <a:headEnd/>
              <a:tailEnd/>
            </a:ln>
          </p:spPr>
          <p:txBody>
            <a:bodyPr wrap="none" anchor="ctr">
              <a:prstTxWarp prst="textNoShape">
                <a:avLst/>
              </a:prstTxWarp>
            </a:bodyPr>
            <a:lstStyle/>
            <a:p>
              <a:endParaRPr lang="en-US"/>
            </a:p>
          </p:txBody>
        </p:sp>
        <p:sp>
          <p:nvSpPr>
            <p:cNvPr id="35886" name="AutoShape 19"/>
            <p:cNvSpPr>
              <a:spLocks noChangeArrowheads="1"/>
            </p:cNvSpPr>
            <p:nvPr/>
          </p:nvSpPr>
          <p:spPr bwMode="auto">
            <a:xfrm>
              <a:off x="1215" y="1637"/>
              <a:ext cx="42" cy="23"/>
            </a:xfrm>
            <a:custGeom>
              <a:avLst/>
              <a:gdLst>
                <a:gd name="T0" fmla="*/ 0 w 152"/>
                <a:gd name="T1" fmla="*/ 0 h 85"/>
                <a:gd name="T2" fmla="*/ 0 w 152"/>
                <a:gd name="T3" fmla="*/ 0 h 85"/>
                <a:gd name="T4" fmla="*/ 0 w 152"/>
                <a:gd name="T5" fmla="*/ 0 h 85"/>
                <a:gd name="T6" fmla="*/ 0 w 152"/>
                <a:gd name="T7" fmla="*/ 0 h 85"/>
                <a:gd name="T8" fmla="*/ 0 w 152"/>
                <a:gd name="T9" fmla="*/ 0 h 85"/>
                <a:gd name="T10" fmla="*/ 0 w 152"/>
                <a:gd name="T11" fmla="*/ 0 h 85"/>
                <a:gd name="T12" fmla="*/ 0 60000 65536"/>
                <a:gd name="T13" fmla="*/ 0 60000 65536"/>
                <a:gd name="T14" fmla="*/ 0 60000 65536"/>
                <a:gd name="T15" fmla="*/ 0 60000 65536"/>
                <a:gd name="T16" fmla="*/ 0 60000 65536"/>
                <a:gd name="T17" fmla="*/ 0 60000 65536"/>
                <a:gd name="T18" fmla="*/ 0 w 152"/>
                <a:gd name="T19" fmla="*/ 0 h 85"/>
                <a:gd name="T20" fmla="*/ 152 w 152"/>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152" h="85">
                  <a:moveTo>
                    <a:pt x="0" y="85"/>
                  </a:moveTo>
                  <a:lnTo>
                    <a:pt x="152" y="85"/>
                  </a:lnTo>
                  <a:lnTo>
                    <a:pt x="152" y="0"/>
                  </a:lnTo>
                  <a:lnTo>
                    <a:pt x="0" y="0"/>
                  </a:lnTo>
                  <a:lnTo>
                    <a:pt x="0" y="85"/>
                  </a:lnTo>
                  <a:close/>
                </a:path>
              </a:pathLst>
            </a:custGeom>
            <a:solidFill>
              <a:srgbClr val="00CCCC"/>
            </a:solidFill>
            <a:ln w="9525">
              <a:noFill/>
              <a:round/>
              <a:headEnd/>
              <a:tailEnd/>
            </a:ln>
          </p:spPr>
          <p:txBody>
            <a:bodyPr wrap="none" anchor="ctr">
              <a:prstTxWarp prst="textNoShape">
                <a:avLst/>
              </a:prstTxWarp>
            </a:bodyPr>
            <a:lstStyle/>
            <a:p>
              <a:endParaRPr lang="en-US"/>
            </a:p>
          </p:txBody>
        </p:sp>
        <p:sp>
          <p:nvSpPr>
            <p:cNvPr id="35887" name="AutoShape 20"/>
            <p:cNvSpPr>
              <a:spLocks noChangeArrowheads="1"/>
            </p:cNvSpPr>
            <p:nvPr/>
          </p:nvSpPr>
          <p:spPr bwMode="auto">
            <a:xfrm>
              <a:off x="1162" y="1625"/>
              <a:ext cx="28" cy="83"/>
            </a:xfrm>
            <a:custGeom>
              <a:avLst/>
              <a:gdLst>
                <a:gd name="T0" fmla="*/ 0 w 101"/>
                <a:gd name="T1" fmla="*/ 0 h 300"/>
                <a:gd name="T2" fmla="*/ 0 w 101"/>
                <a:gd name="T3" fmla="*/ 0 h 300"/>
                <a:gd name="T4" fmla="*/ 0 w 101"/>
                <a:gd name="T5" fmla="*/ 0 h 300"/>
                <a:gd name="T6" fmla="*/ 0 w 101"/>
                <a:gd name="T7" fmla="*/ 0 h 300"/>
                <a:gd name="T8" fmla="*/ 0 w 101"/>
                <a:gd name="T9" fmla="*/ 0 h 300"/>
                <a:gd name="T10" fmla="*/ 0 w 101"/>
                <a:gd name="T11" fmla="*/ 0 h 300"/>
                <a:gd name="T12" fmla="*/ 0 w 101"/>
                <a:gd name="T13" fmla="*/ 0 h 300"/>
                <a:gd name="T14" fmla="*/ 0 w 101"/>
                <a:gd name="T15" fmla="*/ 0 h 300"/>
                <a:gd name="T16" fmla="*/ 0 w 101"/>
                <a:gd name="T17" fmla="*/ 0 h 300"/>
                <a:gd name="T18" fmla="*/ 0 w 101"/>
                <a:gd name="T19" fmla="*/ 0 h 300"/>
                <a:gd name="T20" fmla="*/ 0 w 101"/>
                <a:gd name="T21" fmla="*/ 0 h 300"/>
                <a:gd name="T22" fmla="*/ 0 w 101"/>
                <a:gd name="T23" fmla="*/ 0 h 300"/>
                <a:gd name="T24" fmla="*/ 0 w 101"/>
                <a:gd name="T25" fmla="*/ 0 h 300"/>
                <a:gd name="T26" fmla="*/ 0 w 101"/>
                <a:gd name="T27" fmla="*/ 0 h 300"/>
                <a:gd name="T28" fmla="*/ 0 w 101"/>
                <a:gd name="T29" fmla="*/ 0 h 300"/>
                <a:gd name="T30" fmla="*/ 0 w 101"/>
                <a:gd name="T31" fmla="*/ 0 h 300"/>
                <a:gd name="T32" fmla="*/ 0 w 101"/>
                <a:gd name="T33" fmla="*/ 0 h 300"/>
                <a:gd name="T34" fmla="*/ 0 w 101"/>
                <a:gd name="T35" fmla="*/ 0 h 300"/>
                <a:gd name="T36" fmla="*/ 0 w 101"/>
                <a:gd name="T37" fmla="*/ 0 h 300"/>
                <a:gd name="T38" fmla="*/ 0 w 101"/>
                <a:gd name="T39" fmla="*/ 0 h 300"/>
                <a:gd name="T40" fmla="*/ 0 w 101"/>
                <a:gd name="T41" fmla="*/ 0 h 300"/>
                <a:gd name="T42" fmla="*/ 0 w 101"/>
                <a:gd name="T43" fmla="*/ 0 h 300"/>
                <a:gd name="T44" fmla="*/ 0 w 101"/>
                <a:gd name="T45" fmla="*/ 0 h 300"/>
                <a:gd name="T46" fmla="*/ 0 w 101"/>
                <a:gd name="T47" fmla="*/ 0 h 300"/>
                <a:gd name="T48" fmla="*/ 0 w 101"/>
                <a:gd name="T49" fmla="*/ 0 h 300"/>
                <a:gd name="T50" fmla="*/ 0 w 101"/>
                <a:gd name="T51" fmla="*/ 0 h 300"/>
                <a:gd name="T52" fmla="*/ 0 w 101"/>
                <a:gd name="T53" fmla="*/ 0 h 300"/>
                <a:gd name="T54" fmla="*/ 0 w 101"/>
                <a:gd name="T55" fmla="*/ 0 h 300"/>
                <a:gd name="T56" fmla="*/ 0 w 101"/>
                <a:gd name="T57" fmla="*/ 0 h 300"/>
                <a:gd name="T58" fmla="*/ 0 w 101"/>
                <a:gd name="T59" fmla="*/ 0 h 300"/>
                <a:gd name="T60" fmla="*/ 0 w 101"/>
                <a:gd name="T61" fmla="*/ 0 h 300"/>
                <a:gd name="T62" fmla="*/ 0 w 101"/>
                <a:gd name="T63" fmla="*/ 0 h 300"/>
                <a:gd name="T64" fmla="*/ 0 w 101"/>
                <a:gd name="T65" fmla="*/ 0 h 300"/>
                <a:gd name="T66" fmla="*/ 0 w 101"/>
                <a:gd name="T67" fmla="*/ 0 h 300"/>
                <a:gd name="T68" fmla="*/ 0 w 101"/>
                <a:gd name="T69" fmla="*/ 0 h 300"/>
                <a:gd name="T70" fmla="*/ 0 w 101"/>
                <a:gd name="T71" fmla="*/ 0 h 300"/>
                <a:gd name="T72" fmla="*/ 0 w 101"/>
                <a:gd name="T73" fmla="*/ 0 h 300"/>
                <a:gd name="T74" fmla="*/ 0 w 101"/>
                <a:gd name="T75" fmla="*/ 0 h 300"/>
                <a:gd name="T76" fmla="*/ 0 w 101"/>
                <a:gd name="T77" fmla="*/ 0 h 300"/>
                <a:gd name="T78" fmla="*/ 0 w 101"/>
                <a:gd name="T79" fmla="*/ 0 h 300"/>
                <a:gd name="T80" fmla="*/ 0 w 101"/>
                <a:gd name="T81" fmla="*/ 0 h 300"/>
                <a:gd name="T82" fmla="*/ 0 w 101"/>
                <a:gd name="T83" fmla="*/ 0 h 300"/>
                <a:gd name="T84" fmla="*/ 0 w 101"/>
                <a:gd name="T85" fmla="*/ 0 h 300"/>
                <a:gd name="T86" fmla="*/ 0 w 101"/>
                <a:gd name="T87" fmla="*/ 0 h 300"/>
                <a:gd name="T88" fmla="*/ 0 w 101"/>
                <a:gd name="T89" fmla="*/ 0 h 300"/>
                <a:gd name="T90" fmla="*/ 0 w 101"/>
                <a:gd name="T91" fmla="*/ 0 h 300"/>
                <a:gd name="T92" fmla="*/ 0 w 101"/>
                <a:gd name="T93" fmla="*/ 0 h 300"/>
                <a:gd name="T94" fmla="*/ 0 w 101"/>
                <a:gd name="T95" fmla="*/ 0 h 300"/>
                <a:gd name="T96" fmla="*/ 0 w 101"/>
                <a:gd name="T97" fmla="*/ 0 h 300"/>
                <a:gd name="T98" fmla="*/ 0 w 101"/>
                <a:gd name="T99" fmla="*/ 0 h 300"/>
                <a:gd name="T100" fmla="*/ 0 w 101"/>
                <a:gd name="T101" fmla="*/ 0 h 300"/>
                <a:gd name="T102" fmla="*/ 0 w 101"/>
                <a:gd name="T103" fmla="*/ 0 h 300"/>
                <a:gd name="T104" fmla="*/ 0 w 101"/>
                <a:gd name="T105" fmla="*/ 0 h 300"/>
                <a:gd name="T106" fmla="*/ 0 w 101"/>
                <a:gd name="T107" fmla="*/ 0 h 300"/>
                <a:gd name="T108" fmla="*/ 0 w 101"/>
                <a:gd name="T109" fmla="*/ 0 h 300"/>
                <a:gd name="T110" fmla="*/ 0 w 101"/>
                <a:gd name="T111" fmla="*/ 0 h 300"/>
                <a:gd name="T112" fmla="*/ 0 w 101"/>
                <a:gd name="T113" fmla="*/ 0 h 300"/>
                <a:gd name="T114" fmla="*/ 0 w 101"/>
                <a:gd name="T115" fmla="*/ 0 h 300"/>
                <a:gd name="T116" fmla="*/ 0 w 101"/>
                <a:gd name="T117" fmla="*/ 0 h 300"/>
                <a:gd name="T118" fmla="*/ 0 w 101"/>
                <a:gd name="T119" fmla="*/ 0 h 300"/>
                <a:gd name="T120" fmla="*/ 0 w 101"/>
                <a:gd name="T121" fmla="*/ 0 h 300"/>
                <a:gd name="T122" fmla="*/ 0 w 101"/>
                <a:gd name="T123" fmla="*/ 0 h 300"/>
                <a:gd name="T124" fmla="*/ 0 w 101"/>
                <a:gd name="T125" fmla="*/ 0 h 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1"/>
                <a:gd name="T190" fmla="*/ 0 h 300"/>
                <a:gd name="T191" fmla="*/ 101 w 101"/>
                <a:gd name="T192" fmla="*/ 300 h 3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1" h="300">
                  <a:moveTo>
                    <a:pt x="52" y="300"/>
                  </a:moveTo>
                  <a:lnTo>
                    <a:pt x="56" y="298"/>
                  </a:lnTo>
                  <a:lnTo>
                    <a:pt x="61" y="296"/>
                  </a:lnTo>
                  <a:lnTo>
                    <a:pt x="65" y="293"/>
                  </a:lnTo>
                  <a:lnTo>
                    <a:pt x="71" y="289"/>
                  </a:lnTo>
                  <a:lnTo>
                    <a:pt x="73" y="285"/>
                  </a:lnTo>
                  <a:lnTo>
                    <a:pt x="75" y="281"/>
                  </a:lnTo>
                  <a:lnTo>
                    <a:pt x="76" y="277"/>
                  </a:lnTo>
                  <a:lnTo>
                    <a:pt x="78" y="274"/>
                  </a:lnTo>
                  <a:lnTo>
                    <a:pt x="80" y="270"/>
                  </a:lnTo>
                  <a:lnTo>
                    <a:pt x="82" y="266"/>
                  </a:lnTo>
                  <a:lnTo>
                    <a:pt x="84" y="260"/>
                  </a:lnTo>
                  <a:lnTo>
                    <a:pt x="88" y="257"/>
                  </a:lnTo>
                  <a:lnTo>
                    <a:pt x="88" y="251"/>
                  </a:lnTo>
                  <a:lnTo>
                    <a:pt x="90" y="245"/>
                  </a:lnTo>
                  <a:lnTo>
                    <a:pt x="92" y="239"/>
                  </a:lnTo>
                  <a:lnTo>
                    <a:pt x="92" y="234"/>
                  </a:lnTo>
                  <a:lnTo>
                    <a:pt x="94" y="226"/>
                  </a:lnTo>
                  <a:lnTo>
                    <a:pt x="95" y="220"/>
                  </a:lnTo>
                  <a:lnTo>
                    <a:pt x="95" y="215"/>
                  </a:lnTo>
                  <a:lnTo>
                    <a:pt x="97" y="209"/>
                  </a:lnTo>
                  <a:lnTo>
                    <a:pt x="97" y="201"/>
                  </a:lnTo>
                  <a:lnTo>
                    <a:pt x="99" y="194"/>
                  </a:lnTo>
                  <a:lnTo>
                    <a:pt x="99" y="186"/>
                  </a:lnTo>
                  <a:lnTo>
                    <a:pt x="101" y="179"/>
                  </a:lnTo>
                  <a:lnTo>
                    <a:pt x="101" y="175"/>
                  </a:lnTo>
                  <a:lnTo>
                    <a:pt x="101" y="173"/>
                  </a:lnTo>
                  <a:lnTo>
                    <a:pt x="101" y="167"/>
                  </a:lnTo>
                  <a:lnTo>
                    <a:pt x="101" y="165"/>
                  </a:lnTo>
                  <a:lnTo>
                    <a:pt x="101" y="158"/>
                  </a:lnTo>
                  <a:lnTo>
                    <a:pt x="101" y="150"/>
                  </a:lnTo>
                  <a:lnTo>
                    <a:pt x="101" y="146"/>
                  </a:lnTo>
                  <a:lnTo>
                    <a:pt x="101" y="143"/>
                  </a:lnTo>
                  <a:lnTo>
                    <a:pt x="101" y="139"/>
                  </a:lnTo>
                  <a:lnTo>
                    <a:pt x="101" y="133"/>
                  </a:lnTo>
                  <a:lnTo>
                    <a:pt x="101" y="125"/>
                  </a:lnTo>
                  <a:lnTo>
                    <a:pt x="101" y="120"/>
                  </a:lnTo>
                  <a:lnTo>
                    <a:pt x="99" y="116"/>
                  </a:lnTo>
                  <a:lnTo>
                    <a:pt x="99" y="112"/>
                  </a:lnTo>
                  <a:lnTo>
                    <a:pt x="99" y="108"/>
                  </a:lnTo>
                  <a:lnTo>
                    <a:pt x="99" y="105"/>
                  </a:lnTo>
                  <a:lnTo>
                    <a:pt x="97" y="97"/>
                  </a:lnTo>
                  <a:lnTo>
                    <a:pt x="97" y="91"/>
                  </a:lnTo>
                  <a:lnTo>
                    <a:pt x="95" y="84"/>
                  </a:lnTo>
                  <a:lnTo>
                    <a:pt x="95" y="78"/>
                  </a:lnTo>
                  <a:lnTo>
                    <a:pt x="94" y="72"/>
                  </a:lnTo>
                  <a:lnTo>
                    <a:pt x="92" y="65"/>
                  </a:lnTo>
                  <a:lnTo>
                    <a:pt x="92" y="59"/>
                  </a:lnTo>
                  <a:lnTo>
                    <a:pt x="90" y="53"/>
                  </a:lnTo>
                  <a:lnTo>
                    <a:pt x="88" y="48"/>
                  </a:lnTo>
                  <a:lnTo>
                    <a:pt x="88" y="44"/>
                  </a:lnTo>
                  <a:lnTo>
                    <a:pt x="84" y="38"/>
                  </a:lnTo>
                  <a:lnTo>
                    <a:pt x="82" y="34"/>
                  </a:lnTo>
                  <a:lnTo>
                    <a:pt x="80" y="29"/>
                  </a:lnTo>
                  <a:lnTo>
                    <a:pt x="78" y="25"/>
                  </a:lnTo>
                  <a:lnTo>
                    <a:pt x="76" y="21"/>
                  </a:lnTo>
                  <a:lnTo>
                    <a:pt x="75" y="17"/>
                  </a:lnTo>
                  <a:lnTo>
                    <a:pt x="73" y="13"/>
                  </a:lnTo>
                  <a:lnTo>
                    <a:pt x="71" y="11"/>
                  </a:lnTo>
                  <a:lnTo>
                    <a:pt x="65" y="8"/>
                  </a:lnTo>
                  <a:lnTo>
                    <a:pt x="61" y="4"/>
                  </a:lnTo>
                  <a:lnTo>
                    <a:pt x="56" y="0"/>
                  </a:lnTo>
                  <a:lnTo>
                    <a:pt x="52" y="0"/>
                  </a:lnTo>
                  <a:lnTo>
                    <a:pt x="46" y="0"/>
                  </a:lnTo>
                  <a:lnTo>
                    <a:pt x="40" y="4"/>
                  </a:lnTo>
                  <a:lnTo>
                    <a:pt x="35" y="8"/>
                  </a:lnTo>
                  <a:lnTo>
                    <a:pt x="31" y="11"/>
                  </a:lnTo>
                  <a:lnTo>
                    <a:pt x="27" y="13"/>
                  </a:lnTo>
                  <a:lnTo>
                    <a:pt x="25" y="17"/>
                  </a:lnTo>
                  <a:lnTo>
                    <a:pt x="23" y="21"/>
                  </a:lnTo>
                  <a:lnTo>
                    <a:pt x="21" y="25"/>
                  </a:lnTo>
                  <a:lnTo>
                    <a:pt x="19" y="29"/>
                  </a:lnTo>
                  <a:lnTo>
                    <a:pt x="17" y="34"/>
                  </a:lnTo>
                  <a:lnTo>
                    <a:pt x="16" y="38"/>
                  </a:lnTo>
                  <a:lnTo>
                    <a:pt x="14" y="44"/>
                  </a:lnTo>
                  <a:lnTo>
                    <a:pt x="12" y="48"/>
                  </a:lnTo>
                  <a:lnTo>
                    <a:pt x="10" y="53"/>
                  </a:lnTo>
                  <a:lnTo>
                    <a:pt x="8" y="59"/>
                  </a:lnTo>
                  <a:lnTo>
                    <a:pt x="8" y="65"/>
                  </a:lnTo>
                  <a:lnTo>
                    <a:pt x="6" y="72"/>
                  </a:lnTo>
                  <a:lnTo>
                    <a:pt x="4" y="78"/>
                  </a:lnTo>
                  <a:lnTo>
                    <a:pt x="4" y="84"/>
                  </a:lnTo>
                  <a:lnTo>
                    <a:pt x="2" y="91"/>
                  </a:lnTo>
                  <a:lnTo>
                    <a:pt x="2" y="97"/>
                  </a:lnTo>
                  <a:lnTo>
                    <a:pt x="0" y="105"/>
                  </a:lnTo>
                  <a:lnTo>
                    <a:pt x="0" y="108"/>
                  </a:lnTo>
                  <a:lnTo>
                    <a:pt x="0" y="112"/>
                  </a:lnTo>
                  <a:lnTo>
                    <a:pt x="0" y="116"/>
                  </a:lnTo>
                  <a:lnTo>
                    <a:pt x="0" y="120"/>
                  </a:lnTo>
                  <a:lnTo>
                    <a:pt x="0" y="125"/>
                  </a:lnTo>
                  <a:lnTo>
                    <a:pt x="0" y="133"/>
                  </a:lnTo>
                  <a:lnTo>
                    <a:pt x="0" y="139"/>
                  </a:lnTo>
                  <a:lnTo>
                    <a:pt x="0" y="143"/>
                  </a:lnTo>
                  <a:lnTo>
                    <a:pt x="0" y="146"/>
                  </a:lnTo>
                  <a:lnTo>
                    <a:pt x="0" y="150"/>
                  </a:lnTo>
                  <a:lnTo>
                    <a:pt x="0" y="158"/>
                  </a:lnTo>
                  <a:lnTo>
                    <a:pt x="0" y="165"/>
                  </a:lnTo>
                  <a:lnTo>
                    <a:pt x="0" y="167"/>
                  </a:lnTo>
                  <a:lnTo>
                    <a:pt x="0" y="173"/>
                  </a:lnTo>
                  <a:lnTo>
                    <a:pt x="0" y="175"/>
                  </a:lnTo>
                  <a:lnTo>
                    <a:pt x="0" y="179"/>
                  </a:lnTo>
                  <a:lnTo>
                    <a:pt x="0" y="186"/>
                  </a:lnTo>
                  <a:lnTo>
                    <a:pt x="0" y="194"/>
                  </a:lnTo>
                  <a:lnTo>
                    <a:pt x="2" y="201"/>
                  </a:lnTo>
                  <a:lnTo>
                    <a:pt x="2" y="209"/>
                  </a:lnTo>
                  <a:lnTo>
                    <a:pt x="4" y="215"/>
                  </a:lnTo>
                  <a:lnTo>
                    <a:pt x="4" y="220"/>
                  </a:lnTo>
                  <a:lnTo>
                    <a:pt x="6" y="226"/>
                  </a:lnTo>
                  <a:lnTo>
                    <a:pt x="8" y="234"/>
                  </a:lnTo>
                  <a:lnTo>
                    <a:pt x="8" y="239"/>
                  </a:lnTo>
                  <a:lnTo>
                    <a:pt x="10" y="245"/>
                  </a:lnTo>
                  <a:lnTo>
                    <a:pt x="12" y="251"/>
                  </a:lnTo>
                  <a:lnTo>
                    <a:pt x="14" y="257"/>
                  </a:lnTo>
                  <a:lnTo>
                    <a:pt x="16" y="260"/>
                  </a:lnTo>
                  <a:lnTo>
                    <a:pt x="17" y="266"/>
                  </a:lnTo>
                  <a:lnTo>
                    <a:pt x="19" y="270"/>
                  </a:lnTo>
                  <a:lnTo>
                    <a:pt x="21" y="274"/>
                  </a:lnTo>
                  <a:lnTo>
                    <a:pt x="23" y="277"/>
                  </a:lnTo>
                  <a:lnTo>
                    <a:pt x="25" y="281"/>
                  </a:lnTo>
                  <a:lnTo>
                    <a:pt x="27" y="285"/>
                  </a:lnTo>
                  <a:lnTo>
                    <a:pt x="31" y="289"/>
                  </a:lnTo>
                  <a:lnTo>
                    <a:pt x="35" y="293"/>
                  </a:lnTo>
                  <a:lnTo>
                    <a:pt x="40" y="296"/>
                  </a:lnTo>
                  <a:lnTo>
                    <a:pt x="46" y="298"/>
                  </a:lnTo>
                  <a:lnTo>
                    <a:pt x="52" y="300"/>
                  </a:lnTo>
                  <a:close/>
                </a:path>
              </a:pathLst>
            </a:custGeom>
            <a:solidFill>
              <a:srgbClr val="F5CF21"/>
            </a:solidFill>
            <a:ln w="9525">
              <a:noFill/>
              <a:round/>
              <a:headEnd/>
              <a:tailEnd/>
            </a:ln>
          </p:spPr>
          <p:txBody>
            <a:bodyPr wrap="none" anchor="ctr">
              <a:prstTxWarp prst="textNoShape">
                <a:avLst/>
              </a:prstTxWarp>
            </a:bodyPr>
            <a:lstStyle/>
            <a:p>
              <a:endParaRPr lang="en-US"/>
            </a:p>
          </p:txBody>
        </p:sp>
        <p:sp>
          <p:nvSpPr>
            <p:cNvPr id="35888" name="AutoShape 21"/>
            <p:cNvSpPr>
              <a:spLocks noChangeArrowheads="1"/>
            </p:cNvSpPr>
            <p:nvPr/>
          </p:nvSpPr>
          <p:spPr bwMode="auto">
            <a:xfrm>
              <a:off x="798" y="1536"/>
              <a:ext cx="300" cy="203"/>
            </a:xfrm>
            <a:custGeom>
              <a:avLst/>
              <a:gdLst>
                <a:gd name="T0" fmla="*/ 0 w 1087"/>
                <a:gd name="T1" fmla="*/ 0 h 735"/>
                <a:gd name="T2" fmla="*/ 0 w 1087"/>
                <a:gd name="T3" fmla="*/ 0 h 735"/>
                <a:gd name="T4" fmla="*/ 0 w 1087"/>
                <a:gd name="T5" fmla="*/ 0 h 735"/>
                <a:gd name="T6" fmla="*/ 0 w 1087"/>
                <a:gd name="T7" fmla="*/ 0 h 735"/>
                <a:gd name="T8" fmla="*/ 0 w 1087"/>
                <a:gd name="T9" fmla="*/ 0 h 735"/>
                <a:gd name="T10" fmla="*/ 0 w 1087"/>
                <a:gd name="T11" fmla="*/ 0 h 735"/>
                <a:gd name="T12" fmla="*/ 0 w 1087"/>
                <a:gd name="T13" fmla="*/ 0 h 735"/>
                <a:gd name="T14" fmla="*/ 0 w 1087"/>
                <a:gd name="T15" fmla="*/ 0 h 735"/>
                <a:gd name="T16" fmla="*/ 0 w 1087"/>
                <a:gd name="T17" fmla="*/ 0 h 735"/>
                <a:gd name="T18" fmla="*/ 0 w 1087"/>
                <a:gd name="T19" fmla="*/ 0 h 735"/>
                <a:gd name="T20" fmla="*/ 0 w 1087"/>
                <a:gd name="T21" fmla="*/ 0 h 735"/>
                <a:gd name="T22" fmla="*/ 0 w 1087"/>
                <a:gd name="T23" fmla="*/ 0 h 735"/>
                <a:gd name="T24" fmla="*/ 0 w 1087"/>
                <a:gd name="T25" fmla="*/ 0 h 735"/>
                <a:gd name="T26" fmla="*/ 0 w 1087"/>
                <a:gd name="T27" fmla="*/ 0 h 735"/>
                <a:gd name="T28" fmla="*/ 0 w 1087"/>
                <a:gd name="T29" fmla="*/ 0 h 735"/>
                <a:gd name="T30" fmla="*/ 0 w 1087"/>
                <a:gd name="T31" fmla="*/ 0 h 735"/>
                <a:gd name="T32" fmla="*/ 0 w 1087"/>
                <a:gd name="T33" fmla="*/ 0 h 735"/>
                <a:gd name="T34" fmla="*/ 0 w 1087"/>
                <a:gd name="T35" fmla="*/ 0 h 735"/>
                <a:gd name="T36" fmla="*/ 0 w 1087"/>
                <a:gd name="T37" fmla="*/ 0 h 735"/>
                <a:gd name="T38" fmla="*/ 0 w 1087"/>
                <a:gd name="T39" fmla="*/ 0 h 735"/>
                <a:gd name="T40" fmla="*/ 0 w 1087"/>
                <a:gd name="T41" fmla="*/ 0 h 735"/>
                <a:gd name="T42" fmla="*/ 0 w 1087"/>
                <a:gd name="T43" fmla="*/ 0 h 735"/>
                <a:gd name="T44" fmla="*/ 0 w 1087"/>
                <a:gd name="T45" fmla="*/ 0 h 735"/>
                <a:gd name="T46" fmla="*/ 0 w 1087"/>
                <a:gd name="T47" fmla="*/ 0 h 735"/>
                <a:gd name="T48" fmla="*/ 0 w 1087"/>
                <a:gd name="T49" fmla="*/ 0 h 735"/>
                <a:gd name="T50" fmla="*/ 0 w 1087"/>
                <a:gd name="T51" fmla="*/ 0 h 735"/>
                <a:gd name="T52" fmla="*/ 0 w 1087"/>
                <a:gd name="T53" fmla="*/ 0 h 735"/>
                <a:gd name="T54" fmla="*/ 0 w 1087"/>
                <a:gd name="T55" fmla="*/ 0 h 735"/>
                <a:gd name="T56" fmla="*/ 0 w 1087"/>
                <a:gd name="T57" fmla="*/ 0 h 735"/>
                <a:gd name="T58" fmla="*/ 0 w 1087"/>
                <a:gd name="T59" fmla="*/ 0 h 735"/>
                <a:gd name="T60" fmla="*/ 0 w 1087"/>
                <a:gd name="T61" fmla="*/ 0 h 735"/>
                <a:gd name="T62" fmla="*/ 0 w 1087"/>
                <a:gd name="T63" fmla="*/ 0 h 735"/>
                <a:gd name="T64" fmla="*/ 0 w 1087"/>
                <a:gd name="T65" fmla="*/ 0 h 735"/>
                <a:gd name="T66" fmla="*/ 0 w 1087"/>
                <a:gd name="T67" fmla="*/ 0 h 735"/>
                <a:gd name="T68" fmla="*/ 0 w 1087"/>
                <a:gd name="T69" fmla="*/ 0 h 735"/>
                <a:gd name="T70" fmla="*/ 0 w 1087"/>
                <a:gd name="T71" fmla="*/ 0 h 735"/>
                <a:gd name="T72" fmla="*/ 0 w 1087"/>
                <a:gd name="T73" fmla="*/ 0 h 735"/>
                <a:gd name="T74" fmla="*/ 0 w 1087"/>
                <a:gd name="T75" fmla="*/ 0 h 735"/>
                <a:gd name="T76" fmla="*/ 0 w 1087"/>
                <a:gd name="T77" fmla="*/ 0 h 735"/>
                <a:gd name="T78" fmla="*/ 0 w 1087"/>
                <a:gd name="T79" fmla="*/ 0 h 735"/>
                <a:gd name="T80" fmla="*/ 0 w 1087"/>
                <a:gd name="T81" fmla="*/ 0 h 735"/>
                <a:gd name="T82" fmla="*/ 0 w 1087"/>
                <a:gd name="T83" fmla="*/ 0 h 735"/>
                <a:gd name="T84" fmla="*/ 0 w 1087"/>
                <a:gd name="T85" fmla="*/ 0 h 735"/>
                <a:gd name="T86" fmla="*/ 0 w 1087"/>
                <a:gd name="T87" fmla="*/ 0 h 735"/>
                <a:gd name="T88" fmla="*/ 0 w 1087"/>
                <a:gd name="T89" fmla="*/ 0 h 735"/>
                <a:gd name="T90" fmla="*/ 0 w 1087"/>
                <a:gd name="T91" fmla="*/ 0 h 735"/>
                <a:gd name="T92" fmla="*/ 0 w 1087"/>
                <a:gd name="T93" fmla="*/ 0 h 735"/>
                <a:gd name="T94" fmla="*/ 0 w 1087"/>
                <a:gd name="T95" fmla="*/ 0 h 735"/>
                <a:gd name="T96" fmla="*/ 0 w 1087"/>
                <a:gd name="T97" fmla="*/ 0 h 735"/>
                <a:gd name="T98" fmla="*/ 0 w 1087"/>
                <a:gd name="T99" fmla="*/ 0 h 735"/>
                <a:gd name="T100" fmla="*/ 0 w 1087"/>
                <a:gd name="T101" fmla="*/ 0 h 735"/>
                <a:gd name="T102" fmla="*/ 0 w 1087"/>
                <a:gd name="T103" fmla="*/ 0 h 7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7"/>
                <a:gd name="T157" fmla="*/ 0 h 735"/>
                <a:gd name="T158" fmla="*/ 1087 w 1087"/>
                <a:gd name="T159" fmla="*/ 735 h 7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7" h="735">
                  <a:moveTo>
                    <a:pt x="1068" y="610"/>
                  </a:moveTo>
                  <a:lnTo>
                    <a:pt x="1068" y="604"/>
                  </a:lnTo>
                  <a:lnTo>
                    <a:pt x="1069" y="598"/>
                  </a:lnTo>
                  <a:lnTo>
                    <a:pt x="1071" y="593"/>
                  </a:lnTo>
                  <a:lnTo>
                    <a:pt x="1075" y="589"/>
                  </a:lnTo>
                  <a:lnTo>
                    <a:pt x="1075" y="583"/>
                  </a:lnTo>
                  <a:lnTo>
                    <a:pt x="1077" y="577"/>
                  </a:lnTo>
                  <a:lnTo>
                    <a:pt x="1079" y="572"/>
                  </a:lnTo>
                  <a:lnTo>
                    <a:pt x="1081" y="566"/>
                  </a:lnTo>
                  <a:lnTo>
                    <a:pt x="1081" y="562"/>
                  </a:lnTo>
                  <a:lnTo>
                    <a:pt x="1081" y="556"/>
                  </a:lnTo>
                  <a:lnTo>
                    <a:pt x="1083" y="551"/>
                  </a:lnTo>
                  <a:lnTo>
                    <a:pt x="1085" y="545"/>
                  </a:lnTo>
                  <a:lnTo>
                    <a:pt x="1085" y="539"/>
                  </a:lnTo>
                  <a:lnTo>
                    <a:pt x="1085" y="536"/>
                  </a:lnTo>
                  <a:lnTo>
                    <a:pt x="1085" y="530"/>
                  </a:lnTo>
                  <a:lnTo>
                    <a:pt x="1087" y="524"/>
                  </a:lnTo>
                  <a:lnTo>
                    <a:pt x="1085" y="518"/>
                  </a:lnTo>
                  <a:lnTo>
                    <a:pt x="1085" y="513"/>
                  </a:lnTo>
                  <a:lnTo>
                    <a:pt x="1085" y="509"/>
                  </a:lnTo>
                  <a:lnTo>
                    <a:pt x="1085" y="503"/>
                  </a:lnTo>
                  <a:lnTo>
                    <a:pt x="1085" y="498"/>
                  </a:lnTo>
                  <a:lnTo>
                    <a:pt x="1085" y="492"/>
                  </a:lnTo>
                  <a:lnTo>
                    <a:pt x="1083" y="486"/>
                  </a:lnTo>
                  <a:lnTo>
                    <a:pt x="1083" y="482"/>
                  </a:lnTo>
                  <a:lnTo>
                    <a:pt x="1081" y="477"/>
                  </a:lnTo>
                  <a:lnTo>
                    <a:pt x="1081" y="473"/>
                  </a:lnTo>
                  <a:lnTo>
                    <a:pt x="1079" y="467"/>
                  </a:lnTo>
                  <a:lnTo>
                    <a:pt x="1079" y="461"/>
                  </a:lnTo>
                  <a:lnTo>
                    <a:pt x="1077" y="456"/>
                  </a:lnTo>
                  <a:lnTo>
                    <a:pt x="1075" y="452"/>
                  </a:lnTo>
                  <a:lnTo>
                    <a:pt x="1075" y="446"/>
                  </a:lnTo>
                  <a:lnTo>
                    <a:pt x="1073" y="442"/>
                  </a:lnTo>
                  <a:lnTo>
                    <a:pt x="1069" y="437"/>
                  </a:lnTo>
                  <a:lnTo>
                    <a:pt x="1068" y="433"/>
                  </a:lnTo>
                  <a:lnTo>
                    <a:pt x="1066" y="427"/>
                  </a:lnTo>
                  <a:lnTo>
                    <a:pt x="1064" y="423"/>
                  </a:lnTo>
                  <a:lnTo>
                    <a:pt x="1062" y="418"/>
                  </a:lnTo>
                  <a:lnTo>
                    <a:pt x="1058" y="414"/>
                  </a:lnTo>
                  <a:lnTo>
                    <a:pt x="1056" y="408"/>
                  </a:lnTo>
                  <a:lnTo>
                    <a:pt x="1054" y="404"/>
                  </a:lnTo>
                  <a:lnTo>
                    <a:pt x="1050" y="401"/>
                  </a:lnTo>
                  <a:lnTo>
                    <a:pt x="1047" y="395"/>
                  </a:lnTo>
                  <a:lnTo>
                    <a:pt x="1045" y="391"/>
                  </a:lnTo>
                  <a:lnTo>
                    <a:pt x="1043" y="387"/>
                  </a:lnTo>
                  <a:lnTo>
                    <a:pt x="1039" y="384"/>
                  </a:lnTo>
                  <a:lnTo>
                    <a:pt x="1035" y="380"/>
                  </a:lnTo>
                  <a:lnTo>
                    <a:pt x="1031" y="376"/>
                  </a:lnTo>
                  <a:lnTo>
                    <a:pt x="1030" y="372"/>
                  </a:lnTo>
                  <a:lnTo>
                    <a:pt x="1026" y="368"/>
                  </a:lnTo>
                  <a:lnTo>
                    <a:pt x="1020" y="363"/>
                  </a:lnTo>
                  <a:lnTo>
                    <a:pt x="1016" y="361"/>
                  </a:lnTo>
                  <a:lnTo>
                    <a:pt x="1014" y="357"/>
                  </a:lnTo>
                  <a:lnTo>
                    <a:pt x="1009" y="353"/>
                  </a:lnTo>
                  <a:lnTo>
                    <a:pt x="1005" y="349"/>
                  </a:lnTo>
                  <a:lnTo>
                    <a:pt x="1001" y="346"/>
                  </a:lnTo>
                  <a:lnTo>
                    <a:pt x="997" y="344"/>
                  </a:lnTo>
                  <a:lnTo>
                    <a:pt x="992" y="340"/>
                  </a:lnTo>
                  <a:lnTo>
                    <a:pt x="988" y="336"/>
                  </a:lnTo>
                  <a:lnTo>
                    <a:pt x="982" y="334"/>
                  </a:lnTo>
                  <a:lnTo>
                    <a:pt x="978" y="332"/>
                  </a:lnTo>
                  <a:lnTo>
                    <a:pt x="974" y="328"/>
                  </a:lnTo>
                  <a:lnTo>
                    <a:pt x="969" y="327"/>
                  </a:lnTo>
                  <a:lnTo>
                    <a:pt x="965" y="325"/>
                  </a:lnTo>
                  <a:lnTo>
                    <a:pt x="959" y="321"/>
                  </a:lnTo>
                  <a:lnTo>
                    <a:pt x="307" y="21"/>
                  </a:lnTo>
                  <a:lnTo>
                    <a:pt x="302" y="19"/>
                  </a:lnTo>
                  <a:lnTo>
                    <a:pt x="296" y="15"/>
                  </a:lnTo>
                  <a:lnTo>
                    <a:pt x="290" y="13"/>
                  </a:lnTo>
                  <a:lnTo>
                    <a:pt x="287" y="11"/>
                  </a:lnTo>
                  <a:lnTo>
                    <a:pt x="281" y="9"/>
                  </a:lnTo>
                  <a:lnTo>
                    <a:pt x="275" y="7"/>
                  </a:lnTo>
                  <a:lnTo>
                    <a:pt x="269" y="5"/>
                  </a:lnTo>
                  <a:lnTo>
                    <a:pt x="266" y="5"/>
                  </a:lnTo>
                  <a:lnTo>
                    <a:pt x="260" y="4"/>
                  </a:lnTo>
                  <a:lnTo>
                    <a:pt x="254" y="4"/>
                  </a:lnTo>
                  <a:lnTo>
                    <a:pt x="249" y="2"/>
                  </a:lnTo>
                  <a:lnTo>
                    <a:pt x="245" y="2"/>
                  </a:lnTo>
                  <a:lnTo>
                    <a:pt x="239" y="2"/>
                  </a:lnTo>
                  <a:lnTo>
                    <a:pt x="233" y="0"/>
                  </a:lnTo>
                  <a:lnTo>
                    <a:pt x="228" y="0"/>
                  </a:lnTo>
                  <a:lnTo>
                    <a:pt x="224" y="0"/>
                  </a:lnTo>
                  <a:lnTo>
                    <a:pt x="218" y="0"/>
                  </a:lnTo>
                  <a:lnTo>
                    <a:pt x="212" y="0"/>
                  </a:lnTo>
                  <a:lnTo>
                    <a:pt x="207" y="0"/>
                  </a:lnTo>
                  <a:lnTo>
                    <a:pt x="201" y="0"/>
                  </a:lnTo>
                  <a:lnTo>
                    <a:pt x="197" y="0"/>
                  </a:lnTo>
                  <a:lnTo>
                    <a:pt x="192" y="2"/>
                  </a:lnTo>
                  <a:lnTo>
                    <a:pt x="186" y="2"/>
                  </a:lnTo>
                  <a:lnTo>
                    <a:pt x="182" y="4"/>
                  </a:lnTo>
                  <a:lnTo>
                    <a:pt x="176" y="4"/>
                  </a:lnTo>
                  <a:lnTo>
                    <a:pt x="171" y="4"/>
                  </a:lnTo>
                  <a:lnTo>
                    <a:pt x="165" y="5"/>
                  </a:lnTo>
                  <a:lnTo>
                    <a:pt x="161" y="7"/>
                  </a:lnTo>
                  <a:lnTo>
                    <a:pt x="155" y="9"/>
                  </a:lnTo>
                  <a:lnTo>
                    <a:pt x="152" y="9"/>
                  </a:lnTo>
                  <a:lnTo>
                    <a:pt x="146" y="11"/>
                  </a:lnTo>
                  <a:lnTo>
                    <a:pt x="142" y="13"/>
                  </a:lnTo>
                  <a:lnTo>
                    <a:pt x="136" y="15"/>
                  </a:lnTo>
                  <a:lnTo>
                    <a:pt x="131" y="17"/>
                  </a:lnTo>
                  <a:lnTo>
                    <a:pt x="127" y="19"/>
                  </a:lnTo>
                  <a:lnTo>
                    <a:pt x="121" y="21"/>
                  </a:lnTo>
                  <a:lnTo>
                    <a:pt x="117" y="23"/>
                  </a:lnTo>
                  <a:lnTo>
                    <a:pt x="112" y="26"/>
                  </a:lnTo>
                  <a:lnTo>
                    <a:pt x="108" y="28"/>
                  </a:lnTo>
                  <a:lnTo>
                    <a:pt x="104" y="32"/>
                  </a:lnTo>
                  <a:lnTo>
                    <a:pt x="100" y="34"/>
                  </a:lnTo>
                  <a:lnTo>
                    <a:pt x="95" y="36"/>
                  </a:lnTo>
                  <a:lnTo>
                    <a:pt x="91" y="40"/>
                  </a:lnTo>
                  <a:lnTo>
                    <a:pt x="87" y="43"/>
                  </a:lnTo>
                  <a:lnTo>
                    <a:pt x="83" y="45"/>
                  </a:lnTo>
                  <a:lnTo>
                    <a:pt x="78" y="49"/>
                  </a:lnTo>
                  <a:lnTo>
                    <a:pt x="74" y="53"/>
                  </a:lnTo>
                  <a:lnTo>
                    <a:pt x="70" y="57"/>
                  </a:lnTo>
                  <a:lnTo>
                    <a:pt x="66" y="59"/>
                  </a:lnTo>
                  <a:lnTo>
                    <a:pt x="62" y="62"/>
                  </a:lnTo>
                  <a:lnTo>
                    <a:pt x="59" y="66"/>
                  </a:lnTo>
                  <a:lnTo>
                    <a:pt x="57" y="72"/>
                  </a:lnTo>
                  <a:lnTo>
                    <a:pt x="51" y="76"/>
                  </a:lnTo>
                  <a:lnTo>
                    <a:pt x="49" y="80"/>
                  </a:lnTo>
                  <a:lnTo>
                    <a:pt x="45" y="83"/>
                  </a:lnTo>
                  <a:lnTo>
                    <a:pt x="41" y="89"/>
                  </a:lnTo>
                  <a:lnTo>
                    <a:pt x="40" y="93"/>
                  </a:lnTo>
                  <a:lnTo>
                    <a:pt x="36" y="97"/>
                  </a:lnTo>
                  <a:lnTo>
                    <a:pt x="32" y="100"/>
                  </a:lnTo>
                  <a:lnTo>
                    <a:pt x="30" y="106"/>
                  </a:lnTo>
                  <a:lnTo>
                    <a:pt x="26" y="110"/>
                  </a:lnTo>
                  <a:lnTo>
                    <a:pt x="24" y="116"/>
                  </a:lnTo>
                  <a:lnTo>
                    <a:pt x="22" y="121"/>
                  </a:lnTo>
                  <a:lnTo>
                    <a:pt x="21" y="127"/>
                  </a:lnTo>
                  <a:lnTo>
                    <a:pt x="17" y="131"/>
                  </a:lnTo>
                  <a:lnTo>
                    <a:pt x="15" y="137"/>
                  </a:lnTo>
                  <a:lnTo>
                    <a:pt x="13" y="142"/>
                  </a:lnTo>
                  <a:lnTo>
                    <a:pt x="11" y="146"/>
                  </a:lnTo>
                  <a:lnTo>
                    <a:pt x="9" y="152"/>
                  </a:lnTo>
                  <a:lnTo>
                    <a:pt x="7" y="157"/>
                  </a:lnTo>
                  <a:lnTo>
                    <a:pt x="5" y="161"/>
                  </a:lnTo>
                  <a:lnTo>
                    <a:pt x="5" y="167"/>
                  </a:lnTo>
                  <a:lnTo>
                    <a:pt x="3" y="173"/>
                  </a:lnTo>
                  <a:lnTo>
                    <a:pt x="3" y="178"/>
                  </a:lnTo>
                  <a:lnTo>
                    <a:pt x="2" y="184"/>
                  </a:lnTo>
                  <a:lnTo>
                    <a:pt x="2" y="188"/>
                  </a:lnTo>
                  <a:lnTo>
                    <a:pt x="2" y="194"/>
                  </a:lnTo>
                  <a:lnTo>
                    <a:pt x="0" y="199"/>
                  </a:lnTo>
                  <a:lnTo>
                    <a:pt x="0" y="205"/>
                  </a:lnTo>
                  <a:lnTo>
                    <a:pt x="0" y="211"/>
                  </a:lnTo>
                  <a:lnTo>
                    <a:pt x="0" y="214"/>
                  </a:lnTo>
                  <a:lnTo>
                    <a:pt x="0" y="220"/>
                  </a:lnTo>
                  <a:lnTo>
                    <a:pt x="0" y="226"/>
                  </a:lnTo>
                  <a:lnTo>
                    <a:pt x="0" y="232"/>
                  </a:lnTo>
                  <a:lnTo>
                    <a:pt x="0" y="235"/>
                  </a:lnTo>
                  <a:lnTo>
                    <a:pt x="2" y="241"/>
                  </a:lnTo>
                  <a:lnTo>
                    <a:pt x="2" y="247"/>
                  </a:lnTo>
                  <a:lnTo>
                    <a:pt x="3" y="252"/>
                  </a:lnTo>
                  <a:lnTo>
                    <a:pt x="3" y="256"/>
                  </a:lnTo>
                  <a:lnTo>
                    <a:pt x="3" y="262"/>
                  </a:lnTo>
                  <a:lnTo>
                    <a:pt x="5" y="268"/>
                  </a:lnTo>
                  <a:lnTo>
                    <a:pt x="7" y="273"/>
                  </a:lnTo>
                  <a:lnTo>
                    <a:pt x="7" y="277"/>
                  </a:lnTo>
                  <a:lnTo>
                    <a:pt x="9" y="283"/>
                  </a:lnTo>
                  <a:lnTo>
                    <a:pt x="11" y="289"/>
                  </a:lnTo>
                  <a:lnTo>
                    <a:pt x="13" y="292"/>
                  </a:lnTo>
                  <a:lnTo>
                    <a:pt x="15" y="298"/>
                  </a:lnTo>
                  <a:lnTo>
                    <a:pt x="17" y="302"/>
                  </a:lnTo>
                  <a:lnTo>
                    <a:pt x="19" y="308"/>
                  </a:lnTo>
                  <a:lnTo>
                    <a:pt x="21" y="311"/>
                  </a:lnTo>
                  <a:lnTo>
                    <a:pt x="22" y="317"/>
                  </a:lnTo>
                  <a:lnTo>
                    <a:pt x="24" y="321"/>
                  </a:lnTo>
                  <a:lnTo>
                    <a:pt x="28" y="327"/>
                  </a:lnTo>
                  <a:lnTo>
                    <a:pt x="32" y="330"/>
                  </a:lnTo>
                  <a:lnTo>
                    <a:pt x="34" y="334"/>
                  </a:lnTo>
                  <a:lnTo>
                    <a:pt x="36" y="338"/>
                  </a:lnTo>
                  <a:lnTo>
                    <a:pt x="40" y="344"/>
                  </a:lnTo>
                  <a:lnTo>
                    <a:pt x="43" y="347"/>
                  </a:lnTo>
                  <a:lnTo>
                    <a:pt x="45" y="351"/>
                  </a:lnTo>
                  <a:lnTo>
                    <a:pt x="49" y="355"/>
                  </a:lnTo>
                  <a:lnTo>
                    <a:pt x="53" y="361"/>
                  </a:lnTo>
                  <a:lnTo>
                    <a:pt x="57" y="365"/>
                  </a:lnTo>
                  <a:lnTo>
                    <a:pt x="59" y="368"/>
                  </a:lnTo>
                  <a:lnTo>
                    <a:pt x="62" y="372"/>
                  </a:lnTo>
                  <a:lnTo>
                    <a:pt x="66" y="376"/>
                  </a:lnTo>
                  <a:lnTo>
                    <a:pt x="70" y="380"/>
                  </a:lnTo>
                  <a:lnTo>
                    <a:pt x="76" y="382"/>
                  </a:lnTo>
                  <a:lnTo>
                    <a:pt x="79" y="385"/>
                  </a:lnTo>
                  <a:lnTo>
                    <a:pt x="83" y="389"/>
                  </a:lnTo>
                  <a:lnTo>
                    <a:pt x="87" y="393"/>
                  </a:lnTo>
                  <a:lnTo>
                    <a:pt x="93" y="395"/>
                  </a:lnTo>
                  <a:lnTo>
                    <a:pt x="97" y="399"/>
                  </a:lnTo>
                  <a:lnTo>
                    <a:pt x="100" y="403"/>
                  </a:lnTo>
                  <a:lnTo>
                    <a:pt x="106" y="404"/>
                  </a:lnTo>
                  <a:lnTo>
                    <a:pt x="110" y="406"/>
                  </a:lnTo>
                  <a:lnTo>
                    <a:pt x="116" y="410"/>
                  </a:lnTo>
                  <a:lnTo>
                    <a:pt x="121" y="412"/>
                  </a:lnTo>
                  <a:lnTo>
                    <a:pt x="127" y="416"/>
                  </a:lnTo>
                  <a:lnTo>
                    <a:pt x="779" y="714"/>
                  </a:lnTo>
                  <a:lnTo>
                    <a:pt x="783" y="716"/>
                  </a:lnTo>
                  <a:lnTo>
                    <a:pt x="788" y="718"/>
                  </a:lnTo>
                  <a:lnTo>
                    <a:pt x="794" y="720"/>
                  </a:lnTo>
                  <a:lnTo>
                    <a:pt x="798" y="722"/>
                  </a:lnTo>
                  <a:lnTo>
                    <a:pt x="803" y="724"/>
                  </a:lnTo>
                  <a:lnTo>
                    <a:pt x="809" y="726"/>
                  </a:lnTo>
                  <a:lnTo>
                    <a:pt x="813" y="727"/>
                  </a:lnTo>
                  <a:lnTo>
                    <a:pt x="821" y="729"/>
                  </a:lnTo>
                  <a:lnTo>
                    <a:pt x="824" y="729"/>
                  </a:lnTo>
                  <a:lnTo>
                    <a:pt x="830" y="731"/>
                  </a:lnTo>
                  <a:lnTo>
                    <a:pt x="834" y="731"/>
                  </a:lnTo>
                  <a:lnTo>
                    <a:pt x="840" y="733"/>
                  </a:lnTo>
                  <a:lnTo>
                    <a:pt x="845" y="733"/>
                  </a:lnTo>
                  <a:lnTo>
                    <a:pt x="851" y="733"/>
                  </a:lnTo>
                  <a:lnTo>
                    <a:pt x="857" y="735"/>
                  </a:lnTo>
                  <a:lnTo>
                    <a:pt x="862" y="735"/>
                  </a:lnTo>
                  <a:lnTo>
                    <a:pt x="866" y="735"/>
                  </a:lnTo>
                  <a:lnTo>
                    <a:pt x="872" y="735"/>
                  </a:lnTo>
                  <a:lnTo>
                    <a:pt x="878" y="735"/>
                  </a:lnTo>
                  <a:lnTo>
                    <a:pt x="883" y="735"/>
                  </a:lnTo>
                  <a:lnTo>
                    <a:pt x="887" y="733"/>
                  </a:lnTo>
                  <a:lnTo>
                    <a:pt x="893" y="733"/>
                  </a:lnTo>
                  <a:lnTo>
                    <a:pt x="898" y="731"/>
                  </a:lnTo>
                  <a:lnTo>
                    <a:pt x="904" y="731"/>
                  </a:lnTo>
                  <a:lnTo>
                    <a:pt x="908" y="729"/>
                  </a:lnTo>
                  <a:lnTo>
                    <a:pt x="914" y="729"/>
                  </a:lnTo>
                  <a:lnTo>
                    <a:pt x="917" y="727"/>
                  </a:lnTo>
                  <a:lnTo>
                    <a:pt x="923" y="727"/>
                  </a:lnTo>
                  <a:lnTo>
                    <a:pt x="929" y="726"/>
                  </a:lnTo>
                  <a:lnTo>
                    <a:pt x="935" y="724"/>
                  </a:lnTo>
                  <a:lnTo>
                    <a:pt x="938" y="722"/>
                  </a:lnTo>
                  <a:lnTo>
                    <a:pt x="944" y="722"/>
                  </a:lnTo>
                  <a:lnTo>
                    <a:pt x="948" y="720"/>
                  </a:lnTo>
                  <a:lnTo>
                    <a:pt x="954" y="718"/>
                  </a:lnTo>
                  <a:lnTo>
                    <a:pt x="957" y="714"/>
                  </a:lnTo>
                  <a:lnTo>
                    <a:pt x="963" y="712"/>
                  </a:lnTo>
                  <a:lnTo>
                    <a:pt x="967" y="710"/>
                  </a:lnTo>
                  <a:lnTo>
                    <a:pt x="973" y="708"/>
                  </a:lnTo>
                  <a:lnTo>
                    <a:pt x="976" y="705"/>
                  </a:lnTo>
                  <a:lnTo>
                    <a:pt x="982" y="703"/>
                  </a:lnTo>
                  <a:lnTo>
                    <a:pt x="986" y="699"/>
                  </a:lnTo>
                  <a:lnTo>
                    <a:pt x="990" y="697"/>
                  </a:lnTo>
                  <a:lnTo>
                    <a:pt x="993" y="693"/>
                  </a:lnTo>
                  <a:lnTo>
                    <a:pt x="999" y="691"/>
                  </a:lnTo>
                  <a:lnTo>
                    <a:pt x="1003" y="688"/>
                  </a:lnTo>
                  <a:lnTo>
                    <a:pt x="1007" y="684"/>
                  </a:lnTo>
                  <a:lnTo>
                    <a:pt x="1011" y="682"/>
                  </a:lnTo>
                  <a:lnTo>
                    <a:pt x="1016" y="678"/>
                  </a:lnTo>
                  <a:lnTo>
                    <a:pt x="1018" y="674"/>
                  </a:lnTo>
                  <a:lnTo>
                    <a:pt x="1022" y="670"/>
                  </a:lnTo>
                  <a:lnTo>
                    <a:pt x="1026" y="667"/>
                  </a:lnTo>
                  <a:lnTo>
                    <a:pt x="1030" y="663"/>
                  </a:lnTo>
                  <a:lnTo>
                    <a:pt x="1033" y="659"/>
                  </a:lnTo>
                  <a:lnTo>
                    <a:pt x="1037" y="653"/>
                  </a:lnTo>
                  <a:lnTo>
                    <a:pt x="1041" y="650"/>
                  </a:lnTo>
                  <a:lnTo>
                    <a:pt x="1043" y="646"/>
                  </a:lnTo>
                  <a:lnTo>
                    <a:pt x="1047" y="642"/>
                  </a:lnTo>
                  <a:lnTo>
                    <a:pt x="1050" y="636"/>
                  </a:lnTo>
                  <a:lnTo>
                    <a:pt x="1052" y="632"/>
                  </a:lnTo>
                  <a:lnTo>
                    <a:pt x="1056" y="627"/>
                  </a:lnTo>
                  <a:lnTo>
                    <a:pt x="1058" y="623"/>
                  </a:lnTo>
                  <a:lnTo>
                    <a:pt x="1062" y="617"/>
                  </a:lnTo>
                  <a:lnTo>
                    <a:pt x="1064" y="613"/>
                  </a:lnTo>
                  <a:lnTo>
                    <a:pt x="1068" y="610"/>
                  </a:lnTo>
                  <a:close/>
                </a:path>
              </a:pathLst>
            </a:custGeom>
            <a:solidFill>
              <a:srgbClr val="FF6903"/>
            </a:solidFill>
            <a:ln w="9525">
              <a:noFill/>
              <a:round/>
              <a:headEnd/>
              <a:tailEnd/>
            </a:ln>
          </p:spPr>
          <p:txBody>
            <a:bodyPr wrap="none" anchor="ctr">
              <a:prstTxWarp prst="textNoShape">
                <a:avLst/>
              </a:prstTxWarp>
            </a:bodyPr>
            <a:lstStyle/>
            <a:p>
              <a:endParaRPr lang="en-US"/>
            </a:p>
          </p:txBody>
        </p:sp>
        <p:sp>
          <p:nvSpPr>
            <p:cNvPr id="35889" name="AutoShape 22"/>
            <p:cNvSpPr>
              <a:spLocks noChangeArrowheads="1"/>
            </p:cNvSpPr>
            <p:nvPr/>
          </p:nvSpPr>
          <p:spPr bwMode="auto">
            <a:xfrm>
              <a:off x="798" y="1536"/>
              <a:ext cx="181" cy="159"/>
            </a:xfrm>
            <a:custGeom>
              <a:avLst/>
              <a:gdLst>
                <a:gd name="T0" fmla="*/ 0 w 653"/>
                <a:gd name="T1" fmla="*/ 0 h 575"/>
                <a:gd name="T2" fmla="*/ 0 w 653"/>
                <a:gd name="T3" fmla="*/ 0 h 575"/>
                <a:gd name="T4" fmla="*/ 0 w 653"/>
                <a:gd name="T5" fmla="*/ 0 h 575"/>
                <a:gd name="T6" fmla="*/ 0 w 653"/>
                <a:gd name="T7" fmla="*/ 0 h 575"/>
                <a:gd name="T8" fmla="*/ 0 w 653"/>
                <a:gd name="T9" fmla="*/ 0 h 575"/>
                <a:gd name="T10" fmla="*/ 0 w 653"/>
                <a:gd name="T11" fmla="*/ 0 h 575"/>
                <a:gd name="T12" fmla="*/ 0 w 653"/>
                <a:gd name="T13" fmla="*/ 0 h 575"/>
                <a:gd name="T14" fmla="*/ 0 w 653"/>
                <a:gd name="T15" fmla="*/ 0 h 575"/>
                <a:gd name="T16" fmla="*/ 0 w 653"/>
                <a:gd name="T17" fmla="*/ 0 h 575"/>
                <a:gd name="T18" fmla="*/ 0 w 653"/>
                <a:gd name="T19" fmla="*/ 0 h 575"/>
                <a:gd name="T20" fmla="*/ 0 w 653"/>
                <a:gd name="T21" fmla="*/ 0 h 575"/>
                <a:gd name="T22" fmla="*/ 0 w 653"/>
                <a:gd name="T23" fmla="*/ 0 h 575"/>
                <a:gd name="T24" fmla="*/ 0 w 653"/>
                <a:gd name="T25" fmla="*/ 0 h 575"/>
                <a:gd name="T26" fmla="*/ 0 w 653"/>
                <a:gd name="T27" fmla="*/ 0 h 575"/>
                <a:gd name="T28" fmla="*/ 0 w 653"/>
                <a:gd name="T29" fmla="*/ 0 h 575"/>
                <a:gd name="T30" fmla="*/ 0 w 653"/>
                <a:gd name="T31" fmla="*/ 0 h 575"/>
                <a:gd name="T32" fmla="*/ 0 w 653"/>
                <a:gd name="T33" fmla="*/ 0 h 575"/>
                <a:gd name="T34" fmla="*/ 0 w 653"/>
                <a:gd name="T35" fmla="*/ 0 h 575"/>
                <a:gd name="T36" fmla="*/ 0 w 653"/>
                <a:gd name="T37" fmla="*/ 0 h 575"/>
                <a:gd name="T38" fmla="*/ 0 w 653"/>
                <a:gd name="T39" fmla="*/ 0 h 575"/>
                <a:gd name="T40" fmla="*/ 0 w 653"/>
                <a:gd name="T41" fmla="*/ 0 h 575"/>
                <a:gd name="T42" fmla="*/ 0 w 653"/>
                <a:gd name="T43" fmla="*/ 0 h 575"/>
                <a:gd name="T44" fmla="*/ 0 w 653"/>
                <a:gd name="T45" fmla="*/ 0 h 575"/>
                <a:gd name="T46" fmla="*/ 0 w 653"/>
                <a:gd name="T47" fmla="*/ 0 h 575"/>
                <a:gd name="T48" fmla="*/ 0 w 653"/>
                <a:gd name="T49" fmla="*/ 0 h 575"/>
                <a:gd name="T50" fmla="*/ 0 w 653"/>
                <a:gd name="T51" fmla="*/ 0 h 575"/>
                <a:gd name="T52" fmla="*/ 0 w 653"/>
                <a:gd name="T53" fmla="*/ 0 h 575"/>
                <a:gd name="T54" fmla="*/ 0 w 653"/>
                <a:gd name="T55" fmla="*/ 0 h 575"/>
                <a:gd name="T56" fmla="*/ 0 w 653"/>
                <a:gd name="T57" fmla="*/ 0 h 575"/>
                <a:gd name="T58" fmla="*/ 0 w 653"/>
                <a:gd name="T59" fmla="*/ 0 h 575"/>
                <a:gd name="T60" fmla="*/ 0 w 653"/>
                <a:gd name="T61" fmla="*/ 0 h 575"/>
                <a:gd name="T62" fmla="*/ 0 w 653"/>
                <a:gd name="T63" fmla="*/ 0 h 575"/>
                <a:gd name="T64" fmla="*/ 0 w 653"/>
                <a:gd name="T65" fmla="*/ 0 h 575"/>
                <a:gd name="T66" fmla="*/ 0 w 653"/>
                <a:gd name="T67" fmla="*/ 0 h 575"/>
                <a:gd name="T68" fmla="*/ 0 w 653"/>
                <a:gd name="T69" fmla="*/ 0 h 575"/>
                <a:gd name="T70" fmla="*/ 0 w 653"/>
                <a:gd name="T71" fmla="*/ 0 h 575"/>
                <a:gd name="T72" fmla="*/ 0 w 653"/>
                <a:gd name="T73" fmla="*/ 0 h 575"/>
                <a:gd name="T74" fmla="*/ 0 w 653"/>
                <a:gd name="T75" fmla="*/ 0 h 575"/>
                <a:gd name="T76" fmla="*/ 0 w 653"/>
                <a:gd name="T77" fmla="*/ 0 h 575"/>
                <a:gd name="T78" fmla="*/ 0 w 653"/>
                <a:gd name="T79" fmla="*/ 0 h 575"/>
                <a:gd name="T80" fmla="*/ 0 w 653"/>
                <a:gd name="T81" fmla="*/ 0 h 575"/>
                <a:gd name="T82" fmla="*/ 0 w 653"/>
                <a:gd name="T83" fmla="*/ 0 h 575"/>
                <a:gd name="T84" fmla="*/ 0 w 653"/>
                <a:gd name="T85" fmla="*/ 0 h 575"/>
                <a:gd name="T86" fmla="*/ 0 w 653"/>
                <a:gd name="T87" fmla="*/ 0 h 575"/>
                <a:gd name="T88" fmla="*/ 0 w 653"/>
                <a:gd name="T89" fmla="*/ 0 h 575"/>
                <a:gd name="T90" fmla="*/ 0 w 653"/>
                <a:gd name="T91" fmla="*/ 0 h 575"/>
                <a:gd name="T92" fmla="*/ 0 w 653"/>
                <a:gd name="T93" fmla="*/ 0 h 575"/>
                <a:gd name="T94" fmla="*/ 0 w 653"/>
                <a:gd name="T95" fmla="*/ 0 h 575"/>
                <a:gd name="T96" fmla="*/ 0 w 653"/>
                <a:gd name="T97" fmla="*/ 0 h 575"/>
                <a:gd name="T98" fmla="*/ 0 w 653"/>
                <a:gd name="T99" fmla="*/ 0 h 575"/>
                <a:gd name="T100" fmla="*/ 0 w 653"/>
                <a:gd name="T101" fmla="*/ 0 h 575"/>
                <a:gd name="T102" fmla="*/ 0 w 653"/>
                <a:gd name="T103" fmla="*/ 0 h 575"/>
                <a:gd name="T104" fmla="*/ 0 w 653"/>
                <a:gd name="T105" fmla="*/ 0 h 575"/>
                <a:gd name="T106" fmla="*/ 0 w 653"/>
                <a:gd name="T107" fmla="*/ 0 h 575"/>
                <a:gd name="T108" fmla="*/ 0 w 653"/>
                <a:gd name="T109" fmla="*/ 0 h 575"/>
                <a:gd name="T110" fmla="*/ 0 w 653"/>
                <a:gd name="T111" fmla="*/ 0 h 575"/>
                <a:gd name="T112" fmla="*/ 0 w 653"/>
                <a:gd name="T113" fmla="*/ 0 h 575"/>
                <a:gd name="T114" fmla="*/ 0 w 653"/>
                <a:gd name="T115" fmla="*/ 0 h 575"/>
                <a:gd name="T116" fmla="*/ 0 w 653"/>
                <a:gd name="T117" fmla="*/ 0 h 575"/>
                <a:gd name="T118" fmla="*/ 0 w 653"/>
                <a:gd name="T119" fmla="*/ 0 h 5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3"/>
                <a:gd name="T181" fmla="*/ 0 h 575"/>
                <a:gd name="T182" fmla="*/ 653 w 653"/>
                <a:gd name="T183" fmla="*/ 575 h 57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3" h="575">
                  <a:moveTo>
                    <a:pt x="653" y="180"/>
                  </a:moveTo>
                  <a:lnTo>
                    <a:pt x="649" y="186"/>
                  </a:lnTo>
                  <a:lnTo>
                    <a:pt x="646" y="194"/>
                  </a:lnTo>
                  <a:lnTo>
                    <a:pt x="644" y="199"/>
                  </a:lnTo>
                  <a:lnTo>
                    <a:pt x="640" y="207"/>
                  </a:lnTo>
                  <a:lnTo>
                    <a:pt x="636" y="213"/>
                  </a:lnTo>
                  <a:lnTo>
                    <a:pt x="634" y="220"/>
                  </a:lnTo>
                  <a:lnTo>
                    <a:pt x="630" y="228"/>
                  </a:lnTo>
                  <a:lnTo>
                    <a:pt x="627" y="233"/>
                  </a:lnTo>
                  <a:lnTo>
                    <a:pt x="625" y="241"/>
                  </a:lnTo>
                  <a:lnTo>
                    <a:pt x="621" y="249"/>
                  </a:lnTo>
                  <a:lnTo>
                    <a:pt x="617" y="254"/>
                  </a:lnTo>
                  <a:lnTo>
                    <a:pt x="615" y="262"/>
                  </a:lnTo>
                  <a:lnTo>
                    <a:pt x="611" y="270"/>
                  </a:lnTo>
                  <a:lnTo>
                    <a:pt x="608" y="277"/>
                  </a:lnTo>
                  <a:lnTo>
                    <a:pt x="606" y="283"/>
                  </a:lnTo>
                  <a:lnTo>
                    <a:pt x="602" y="290"/>
                  </a:lnTo>
                  <a:lnTo>
                    <a:pt x="598" y="298"/>
                  </a:lnTo>
                  <a:lnTo>
                    <a:pt x="594" y="304"/>
                  </a:lnTo>
                  <a:lnTo>
                    <a:pt x="592" y="311"/>
                  </a:lnTo>
                  <a:lnTo>
                    <a:pt x="589" y="319"/>
                  </a:lnTo>
                  <a:lnTo>
                    <a:pt x="585" y="325"/>
                  </a:lnTo>
                  <a:lnTo>
                    <a:pt x="583" y="332"/>
                  </a:lnTo>
                  <a:lnTo>
                    <a:pt x="579" y="338"/>
                  </a:lnTo>
                  <a:lnTo>
                    <a:pt x="575" y="346"/>
                  </a:lnTo>
                  <a:lnTo>
                    <a:pt x="573" y="353"/>
                  </a:lnTo>
                  <a:lnTo>
                    <a:pt x="570" y="359"/>
                  </a:lnTo>
                  <a:lnTo>
                    <a:pt x="566" y="366"/>
                  </a:lnTo>
                  <a:lnTo>
                    <a:pt x="564" y="372"/>
                  </a:lnTo>
                  <a:lnTo>
                    <a:pt x="560" y="380"/>
                  </a:lnTo>
                  <a:lnTo>
                    <a:pt x="558" y="387"/>
                  </a:lnTo>
                  <a:lnTo>
                    <a:pt x="554" y="393"/>
                  </a:lnTo>
                  <a:lnTo>
                    <a:pt x="553" y="401"/>
                  </a:lnTo>
                  <a:lnTo>
                    <a:pt x="549" y="406"/>
                  </a:lnTo>
                  <a:lnTo>
                    <a:pt x="545" y="412"/>
                  </a:lnTo>
                  <a:lnTo>
                    <a:pt x="543" y="420"/>
                  </a:lnTo>
                  <a:lnTo>
                    <a:pt x="539" y="425"/>
                  </a:lnTo>
                  <a:lnTo>
                    <a:pt x="535" y="431"/>
                  </a:lnTo>
                  <a:lnTo>
                    <a:pt x="534" y="439"/>
                  </a:lnTo>
                  <a:lnTo>
                    <a:pt x="530" y="444"/>
                  </a:lnTo>
                  <a:lnTo>
                    <a:pt x="528" y="450"/>
                  </a:lnTo>
                  <a:lnTo>
                    <a:pt x="524" y="456"/>
                  </a:lnTo>
                  <a:lnTo>
                    <a:pt x="522" y="463"/>
                  </a:lnTo>
                  <a:lnTo>
                    <a:pt x="518" y="469"/>
                  </a:lnTo>
                  <a:lnTo>
                    <a:pt x="516" y="475"/>
                  </a:lnTo>
                  <a:lnTo>
                    <a:pt x="515" y="480"/>
                  </a:lnTo>
                  <a:lnTo>
                    <a:pt x="511" y="486"/>
                  </a:lnTo>
                  <a:lnTo>
                    <a:pt x="509" y="492"/>
                  </a:lnTo>
                  <a:lnTo>
                    <a:pt x="507" y="498"/>
                  </a:lnTo>
                  <a:lnTo>
                    <a:pt x="503" y="503"/>
                  </a:lnTo>
                  <a:lnTo>
                    <a:pt x="501" y="509"/>
                  </a:lnTo>
                  <a:lnTo>
                    <a:pt x="499" y="513"/>
                  </a:lnTo>
                  <a:lnTo>
                    <a:pt x="496" y="518"/>
                  </a:lnTo>
                  <a:lnTo>
                    <a:pt x="494" y="524"/>
                  </a:lnTo>
                  <a:lnTo>
                    <a:pt x="492" y="530"/>
                  </a:lnTo>
                  <a:lnTo>
                    <a:pt x="490" y="534"/>
                  </a:lnTo>
                  <a:lnTo>
                    <a:pt x="488" y="539"/>
                  </a:lnTo>
                  <a:lnTo>
                    <a:pt x="484" y="543"/>
                  </a:lnTo>
                  <a:lnTo>
                    <a:pt x="482" y="549"/>
                  </a:lnTo>
                  <a:lnTo>
                    <a:pt x="480" y="553"/>
                  </a:lnTo>
                  <a:lnTo>
                    <a:pt x="478" y="558"/>
                  </a:lnTo>
                  <a:lnTo>
                    <a:pt x="477" y="562"/>
                  </a:lnTo>
                  <a:lnTo>
                    <a:pt x="475" y="566"/>
                  </a:lnTo>
                  <a:lnTo>
                    <a:pt x="473" y="570"/>
                  </a:lnTo>
                  <a:lnTo>
                    <a:pt x="473" y="575"/>
                  </a:lnTo>
                  <a:lnTo>
                    <a:pt x="463" y="572"/>
                  </a:lnTo>
                  <a:lnTo>
                    <a:pt x="456" y="566"/>
                  </a:lnTo>
                  <a:lnTo>
                    <a:pt x="448" y="564"/>
                  </a:lnTo>
                  <a:lnTo>
                    <a:pt x="440" y="560"/>
                  </a:lnTo>
                  <a:lnTo>
                    <a:pt x="431" y="556"/>
                  </a:lnTo>
                  <a:lnTo>
                    <a:pt x="423" y="553"/>
                  </a:lnTo>
                  <a:lnTo>
                    <a:pt x="416" y="549"/>
                  </a:lnTo>
                  <a:lnTo>
                    <a:pt x="408" y="545"/>
                  </a:lnTo>
                  <a:lnTo>
                    <a:pt x="399" y="541"/>
                  </a:lnTo>
                  <a:lnTo>
                    <a:pt x="393" y="537"/>
                  </a:lnTo>
                  <a:lnTo>
                    <a:pt x="383" y="534"/>
                  </a:lnTo>
                  <a:lnTo>
                    <a:pt x="376" y="530"/>
                  </a:lnTo>
                  <a:lnTo>
                    <a:pt x="368" y="526"/>
                  </a:lnTo>
                  <a:lnTo>
                    <a:pt x="361" y="522"/>
                  </a:lnTo>
                  <a:lnTo>
                    <a:pt x="353" y="520"/>
                  </a:lnTo>
                  <a:lnTo>
                    <a:pt x="347" y="517"/>
                  </a:lnTo>
                  <a:lnTo>
                    <a:pt x="338" y="513"/>
                  </a:lnTo>
                  <a:lnTo>
                    <a:pt x="330" y="509"/>
                  </a:lnTo>
                  <a:lnTo>
                    <a:pt x="323" y="505"/>
                  </a:lnTo>
                  <a:lnTo>
                    <a:pt x="315" y="501"/>
                  </a:lnTo>
                  <a:lnTo>
                    <a:pt x="307" y="499"/>
                  </a:lnTo>
                  <a:lnTo>
                    <a:pt x="302" y="496"/>
                  </a:lnTo>
                  <a:lnTo>
                    <a:pt x="294" y="492"/>
                  </a:lnTo>
                  <a:lnTo>
                    <a:pt x="288" y="490"/>
                  </a:lnTo>
                  <a:lnTo>
                    <a:pt x="281" y="486"/>
                  </a:lnTo>
                  <a:lnTo>
                    <a:pt x="273" y="482"/>
                  </a:lnTo>
                  <a:lnTo>
                    <a:pt x="268" y="479"/>
                  </a:lnTo>
                  <a:lnTo>
                    <a:pt x="260" y="477"/>
                  </a:lnTo>
                  <a:lnTo>
                    <a:pt x="254" y="473"/>
                  </a:lnTo>
                  <a:lnTo>
                    <a:pt x="247" y="471"/>
                  </a:lnTo>
                  <a:lnTo>
                    <a:pt x="241" y="467"/>
                  </a:lnTo>
                  <a:lnTo>
                    <a:pt x="235" y="465"/>
                  </a:lnTo>
                  <a:lnTo>
                    <a:pt x="230" y="463"/>
                  </a:lnTo>
                  <a:lnTo>
                    <a:pt x="224" y="460"/>
                  </a:lnTo>
                  <a:lnTo>
                    <a:pt x="216" y="458"/>
                  </a:lnTo>
                  <a:lnTo>
                    <a:pt x="211" y="454"/>
                  </a:lnTo>
                  <a:lnTo>
                    <a:pt x="205" y="452"/>
                  </a:lnTo>
                  <a:lnTo>
                    <a:pt x="201" y="448"/>
                  </a:lnTo>
                  <a:lnTo>
                    <a:pt x="195" y="446"/>
                  </a:lnTo>
                  <a:lnTo>
                    <a:pt x="190" y="444"/>
                  </a:lnTo>
                  <a:lnTo>
                    <a:pt x="184" y="442"/>
                  </a:lnTo>
                  <a:lnTo>
                    <a:pt x="180" y="441"/>
                  </a:lnTo>
                  <a:lnTo>
                    <a:pt x="176" y="439"/>
                  </a:lnTo>
                  <a:lnTo>
                    <a:pt x="173" y="435"/>
                  </a:lnTo>
                  <a:lnTo>
                    <a:pt x="167" y="433"/>
                  </a:lnTo>
                  <a:lnTo>
                    <a:pt x="163" y="433"/>
                  </a:lnTo>
                  <a:lnTo>
                    <a:pt x="159" y="431"/>
                  </a:lnTo>
                  <a:lnTo>
                    <a:pt x="155" y="429"/>
                  </a:lnTo>
                  <a:lnTo>
                    <a:pt x="148" y="425"/>
                  </a:lnTo>
                  <a:lnTo>
                    <a:pt x="144" y="423"/>
                  </a:lnTo>
                  <a:lnTo>
                    <a:pt x="138" y="422"/>
                  </a:lnTo>
                  <a:lnTo>
                    <a:pt x="135" y="420"/>
                  </a:lnTo>
                  <a:lnTo>
                    <a:pt x="127" y="416"/>
                  </a:lnTo>
                  <a:lnTo>
                    <a:pt x="121" y="412"/>
                  </a:lnTo>
                  <a:lnTo>
                    <a:pt x="116" y="410"/>
                  </a:lnTo>
                  <a:lnTo>
                    <a:pt x="110" y="406"/>
                  </a:lnTo>
                  <a:lnTo>
                    <a:pt x="106" y="404"/>
                  </a:lnTo>
                  <a:lnTo>
                    <a:pt x="100" y="403"/>
                  </a:lnTo>
                  <a:lnTo>
                    <a:pt x="97" y="399"/>
                  </a:lnTo>
                  <a:lnTo>
                    <a:pt x="93" y="395"/>
                  </a:lnTo>
                  <a:lnTo>
                    <a:pt x="87" y="393"/>
                  </a:lnTo>
                  <a:lnTo>
                    <a:pt x="83" y="389"/>
                  </a:lnTo>
                  <a:lnTo>
                    <a:pt x="79" y="385"/>
                  </a:lnTo>
                  <a:lnTo>
                    <a:pt x="76" y="382"/>
                  </a:lnTo>
                  <a:lnTo>
                    <a:pt x="70" y="380"/>
                  </a:lnTo>
                  <a:lnTo>
                    <a:pt x="66" y="376"/>
                  </a:lnTo>
                  <a:lnTo>
                    <a:pt x="62" y="372"/>
                  </a:lnTo>
                  <a:lnTo>
                    <a:pt x="59" y="368"/>
                  </a:lnTo>
                  <a:lnTo>
                    <a:pt x="57" y="365"/>
                  </a:lnTo>
                  <a:lnTo>
                    <a:pt x="53" y="361"/>
                  </a:lnTo>
                  <a:lnTo>
                    <a:pt x="49" y="355"/>
                  </a:lnTo>
                  <a:lnTo>
                    <a:pt x="45" y="351"/>
                  </a:lnTo>
                  <a:lnTo>
                    <a:pt x="43" y="347"/>
                  </a:lnTo>
                  <a:lnTo>
                    <a:pt x="40" y="344"/>
                  </a:lnTo>
                  <a:lnTo>
                    <a:pt x="36" y="338"/>
                  </a:lnTo>
                  <a:lnTo>
                    <a:pt x="34" y="334"/>
                  </a:lnTo>
                  <a:lnTo>
                    <a:pt x="32" y="330"/>
                  </a:lnTo>
                  <a:lnTo>
                    <a:pt x="28" y="327"/>
                  </a:lnTo>
                  <a:lnTo>
                    <a:pt x="24" y="321"/>
                  </a:lnTo>
                  <a:lnTo>
                    <a:pt x="22" y="317"/>
                  </a:lnTo>
                  <a:lnTo>
                    <a:pt x="21" y="311"/>
                  </a:lnTo>
                  <a:lnTo>
                    <a:pt x="19" y="308"/>
                  </a:lnTo>
                  <a:lnTo>
                    <a:pt x="17" y="302"/>
                  </a:lnTo>
                  <a:lnTo>
                    <a:pt x="15" y="298"/>
                  </a:lnTo>
                  <a:lnTo>
                    <a:pt x="13" y="292"/>
                  </a:lnTo>
                  <a:lnTo>
                    <a:pt x="11" y="289"/>
                  </a:lnTo>
                  <a:lnTo>
                    <a:pt x="9" y="283"/>
                  </a:lnTo>
                  <a:lnTo>
                    <a:pt x="7" y="277"/>
                  </a:lnTo>
                  <a:lnTo>
                    <a:pt x="7" y="273"/>
                  </a:lnTo>
                  <a:lnTo>
                    <a:pt x="5" y="268"/>
                  </a:lnTo>
                  <a:lnTo>
                    <a:pt x="3" y="262"/>
                  </a:lnTo>
                  <a:lnTo>
                    <a:pt x="3" y="256"/>
                  </a:lnTo>
                  <a:lnTo>
                    <a:pt x="3" y="252"/>
                  </a:lnTo>
                  <a:lnTo>
                    <a:pt x="2" y="247"/>
                  </a:lnTo>
                  <a:lnTo>
                    <a:pt x="2" y="241"/>
                  </a:lnTo>
                  <a:lnTo>
                    <a:pt x="0" y="235"/>
                  </a:lnTo>
                  <a:lnTo>
                    <a:pt x="0" y="232"/>
                  </a:lnTo>
                  <a:lnTo>
                    <a:pt x="0" y="226"/>
                  </a:lnTo>
                  <a:lnTo>
                    <a:pt x="0" y="220"/>
                  </a:lnTo>
                  <a:lnTo>
                    <a:pt x="0" y="214"/>
                  </a:lnTo>
                  <a:lnTo>
                    <a:pt x="0" y="211"/>
                  </a:lnTo>
                  <a:lnTo>
                    <a:pt x="0" y="205"/>
                  </a:lnTo>
                  <a:lnTo>
                    <a:pt x="0" y="199"/>
                  </a:lnTo>
                  <a:lnTo>
                    <a:pt x="2" y="194"/>
                  </a:lnTo>
                  <a:lnTo>
                    <a:pt x="2" y="188"/>
                  </a:lnTo>
                  <a:lnTo>
                    <a:pt x="2" y="184"/>
                  </a:lnTo>
                  <a:lnTo>
                    <a:pt x="3" y="178"/>
                  </a:lnTo>
                  <a:lnTo>
                    <a:pt x="3" y="173"/>
                  </a:lnTo>
                  <a:lnTo>
                    <a:pt x="5" y="167"/>
                  </a:lnTo>
                  <a:lnTo>
                    <a:pt x="5" y="161"/>
                  </a:lnTo>
                  <a:lnTo>
                    <a:pt x="7" y="157"/>
                  </a:lnTo>
                  <a:lnTo>
                    <a:pt x="9" y="152"/>
                  </a:lnTo>
                  <a:lnTo>
                    <a:pt x="11" y="146"/>
                  </a:lnTo>
                  <a:lnTo>
                    <a:pt x="13" y="142"/>
                  </a:lnTo>
                  <a:lnTo>
                    <a:pt x="15" y="137"/>
                  </a:lnTo>
                  <a:lnTo>
                    <a:pt x="17" y="131"/>
                  </a:lnTo>
                  <a:lnTo>
                    <a:pt x="21" y="127"/>
                  </a:lnTo>
                  <a:lnTo>
                    <a:pt x="22" y="121"/>
                  </a:lnTo>
                  <a:lnTo>
                    <a:pt x="24" y="116"/>
                  </a:lnTo>
                  <a:lnTo>
                    <a:pt x="26" y="110"/>
                  </a:lnTo>
                  <a:lnTo>
                    <a:pt x="30" y="106"/>
                  </a:lnTo>
                  <a:lnTo>
                    <a:pt x="32" y="100"/>
                  </a:lnTo>
                  <a:lnTo>
                    <a:pt x="36" y="97"/>
                  </a:lnTo>
                  <a:lnTo>
                    <a:pt x="40" y="93"/>
                  </a:lnTo>
                  <a:lnTo>
                    <a:pt x="41" y="89"/>
                  </a:lnTo>
                  <a:lnTo>
                    <a:pt x="45" y="83"/>
                  </a:lnTo>
                  <a:lnTo>
                    <a:pt x="49" y="80"/>
                  </a:lnTo>
                  <a:lnTo>
                    <a:pt x="51" y="76"/>
                  </a:lnTo>
                  <a:lnTo>
                    <a:pt x="57" y="72"/>
                  </a:lnTo>
                  <a:lnTo>
                    <a:pt x="59" y="66"/>
                  </a:lnTo>
                  <a:lnTo>
                    <a:pt x="62" y="62"/>
                  </a:lnTo>
                  <a:lnTo>
                    <a:pt x="66" y="59"/>
                  </a:lnTo>
                  <a:lnTo>
                    <a:pt x="70" y="57"/>
                  </a:lnTo>
                  <a:lnTo>
                    <a:pt x="74" y="53"/>
                  </a:lnTo>
                  <a:lnTo>
                    <a:pt x="78" y="49"/>
                  </a:lnTo>
                  <a:lnTo>
                    <a:pt x="83" y="45"/>
                  </a:lnTo>
                  <a:lnTo>
                    <a:pt x="87" y="43"/>
                  </a:lnTo>
                  <a:lnTo>
                    <a:pt x="91" y="40"/>
                  </a:lnTo>
                  <a:lnTo>
                    <a:pt x="95" y="36"/>
                  </a:lnTo>
                  <a:lnTo>
                    <a:pt x="100" y="34"/>
                  </a:lnTo>
                  <a:lnTo>
                    <a:pt x="104" y="32"/>
                  </a:lnTo>
                  <a:lnTo>
                    <a:pt x="108" y="28"/>
                  </a:lnTo>
                  <a:lnTo>
                    <a:pt x="112" y="26"/>
                  </a:lnTo>
                  <a:lnTo>
                    <a:pt x="117" y="23"/>
                  </a:lnTo>
                  <a:lnTo>
                    <a:pt x="121" y="21"/>
                  </a:lnTo>
                  <a:lnTo>
                    <a:pt x="127" y="19"/>
                  </a:lnTo>
                  <a:lnTo>
                    <a:pt x="131" y="17"/>
                  </a:lnTo>
                  <a:lnTo>
                    <a:pt x="136" y="15"/>
                  </a:lnTo>
                  <a:lnTo>
                    <a:pt x="142" y="13"/>
                  </a:lnTo>
                  <a:lnTo>
                    <a:pt x="146" y="11"/>
                  </a:lnTo>
                  <a:lnTo>
                    <a:pt x="152" y="9"/>
                  </a:lnTo>
                  <a:lnTo>
                    <a:pt x="155" y="9"/>
                  </a:lnTo>
                  <a:lnTo>
                    <a:pt x="161" y="7"/>
                  </a:lnTo>
                  <a:lnTo>
                    <a:pt x="165" y="5"/>
                  </a:lnTo>
                  <a:lnTo>
                    <a:pt x="171" y="4"/>
                  </a:lnTo>
                  <a:lnTo>
                    <a:pt x="176" y="4"/>
                  </a:lnTo>
                  <a:lnTo>
                    <a:pt x="182" y="4"/>
                  </a:lnTo>
                  <a:lnTo>
                    <a:pt x="186" y="2"/>
                  </a:lnTo>
                  <a:lnTo>
                    <a:pt x="192" y="2"/>
                  </a:lnTo>
                  <a:lnTo>
                    <a:pt x="197" y="0"/>
                  </a:lnTo>
                  <a:lnTo>
                    <a:pt x="201" y="0"/>
                  </a:lnTo>
                  <a:lnTo>
                    <a:pt x="207" y="0"/>
                  </a:lnTo>
                  <a:lnTo>
                    <a:pt x="212" y="0"/>
                  </a:lnTo>
                  <a:lnTo>
                    <a:pt x="218" y="0"/>
                  </a:lnTo>
                  <a:lnTo>
                    <a:pt x="224" y="0"/>
                  </a:lnTo>
                  <a:lnTo>
                    <a:pt x="228" y="0"/>
                  </a:lnTo>
                  <a:lnTo>
                    <a:pt x="233" y="0"/>
                  </a:lnTo>
                  <a:lnTo>
                    <a:pt x="239" y="2"/>
                  </a:lnTo>
                  <a:lnTo>
                    <a:pt x="245" y="2"/>
                  </a:lnTo>
                  <a:lnTo>
                    <a:pt x="249" y="2"/>
                  </a:lnTo>
                  <a:lnTo>
                    <a:pt x="254" y="4"/>
                  </a:lnTo>
                  <a:lnTo>
                    <a:pt x="260" y="4"/>
                  </a:lnTo>
                  <a:lnTo>
                    <a:pt x="266" y="5"/>
                  </a:lnTo>
                  <a:lnTo>
                    <a:pt x="269" y="5"/>
                  </a:lnTo>
                  <a:lnTo>
                    <a:pt x="275" y="7"/>
                  </a:lnTo>
                  <a:lnTo>
                    <a:pt x="281" y="9"/>
                  </a:lnTo>
                  <a:lnTo>
                    <a:pt x="287" y="11"/>
                  </a:lnTo>
                  <a:lnTo>
                    <a:pt x="290" y="13"/>
                  </a:lnTo>
                  <a:lnTo>
                    <a:pt x="296" y="15"/>
                  </a:lnTo>
                  <a:lnTo>
                    <a:pt x="302" y="19"/>
                  </a:lnTo>
                  <a:lnTo>
                    <a:pt x="307" y="21"/>
                  </a:lnTo>
                  <a:lnTo>
                    <a:pt x="309" y="21"/>
                  </a:lnTo>
                  <a:lnTo>
                    <a:pt x="315" y="24"/>
                  </a:lnTo>
                  <a:lnTo>
                    <a:pt x="319" y="26"/>
                  </a:lnTo>
                  <a:lnTo>
                    <a:pt x="325" y="28"/>
                  </a:lnTo>
                  <a:lnTo>
                    <a:pt x="330" y="30"/>
                  </a:lnTo>
                  <a:lnTo>
                    <a:pt x="338" y="34"/>
                  </a:lnTo>
                  <a:lnTo>
                    <a:pt x="342" y="36"/>
                  </a:lnTo>
                  <a:lnTo>
                    <a:pt x="344" y="38"/>
                  </a:lnTo>
                  <a:lnTo>
                    <a:pt x="349" y="38"/>
                  </a:lnTo>
                  <a:lnTo>
                    <a:pt x="353" y="40"/>
                  </a:lnTo>
                  <a:lnTo>
                    <a:pt x="357" y="42"/>
                  </a:lnTo>
                  <a:lnTo>
                    <a:pt x="361" y="45"/>
                  </a:lnTo>
                  <a:lnTo>
                    <a:pt x="366" y="47"/>
                  </a:lnTo>
                  <a:lnTo>
                    <a:pt x="372" y="49"/>
                  </a:lnTo>
                  <a:lnTo>
                    <a:pt x="376" y="51"/>
                  </a:lnTo>
                  <a:lnTo>
                    <a:pt x="382" y="53"/>
                  </a:lnTo>
                  <a:lnTo>
                    <a:pt x="387" y="57"/>
                  </a:lnTo>
                  <a:lnTo>
                    <a:pt x="393" y="59"/>
                  </a:lnTo>
                  <a:lnTo>
                    <a:pt x="399" y="62"/>
                  </a:lnTo>
                  <a:lnTo>
                    <a:pt x="404" y="64"/>
                  </a:lnTo>
                  <a:lnTo>
                    <a:pt x="410" y="66"/>
                  </a:lnTo>
                  <a:lnTo>
                    <a:pt x="416" y="70"/>
                  </a:lnTo>
                  <a:lnTo>
                    <a:pt x="423" y="72"/>
                  </a:lnTo>
                  <a:lnTo>
                    <a:pt x="429" y="76"/>
                  </a:lnTo>
                  <a:lnTo>
                    <a:pt x="435" y="78"/>
                  </a:lnTo>
                  <a:lnTo>
                    <a:pt x="442" y="81"/>
                  </a:lnTo>
                  <a:lnTo>
                    <a:pt x="448" y="83"/>
                  </a:lnTo>
                  <a:lnTo>
                    <a:pt x="456" y="87"/>
                  </a:lnTo>
                  <a:lnTo>
                    <a:pt x="461" y="91"/>
                  </a:lnTo>
                  <a:lnTo>
                    <a:pt x="469" y="95"/>
                  </a:lnTo>
                  <a:lnTo>
                    <a:pt x="475" y="97"/>
                  </a:lnTo>
                  <a:lnTo>
                    <a:pt x="482" y="100"/>
                  </a:lnTo>
                  <a:lnTo>
                    <a:pt x="490" y="102"/>
                  </a:lnTo>
                  <a:lnTo>
                    <a:pt x="497" y="106"/>
                  </a:lnTo>
                  <a:lnTo>
                    <a:pt x="505" y="110"/>
                  </a:lnTo>
                  <a:lnTo>
                    <a:pt x="513" y="114"/>
                  </a:lnTo>
                  <a:lnTo>
                    <a:pt x="520" y="118"/>
                  </a:lnTo>
                  <a:lnTo>
                    <a:pt x="528" y="121"/>
                  </a:lnTo>
                  <a:lnTo>
                    <a:pt x="535" y="125"/>
                  </a:lnTo>
                  <a:lnTo>
                    <a:pt x="543" y="127"/>
                  </a:lnTo>
                  <a:lnTo>
                    <a:pt x="549" y="131"/>
                  </a:lnTo>
                  <a:lnTo>
                    <a:pt x="558" y="135"/>
                  </a:lnTo>
                  <a:lnTo>
                    <a:pt x="566" y="138"/>
                  </a:lnTo>
                  <a:lnTo>
                    <a:pt x="573" y="142"/>
                  </a:lnTo>
                  <a:lnTo>
                    <a:pt x="581" y="146"/>
                  </a:lnTo>
                  <a:lnTo>
                    <a:pt x="589" y="150"/>
                  </a:lnTo>
                  <a:lnTo>
                    <a:pt x="596" y="154"/>
                  </a:lnTo>
                  <a:lnTo>
                    <a:pt x="606" y="157"/>
                  </a:lnTo>
                  <a:lnTo>
                    <a:pt x="613" y="161"/>
                  </a:lnTo>
                  <a:lnTo>
                    <a:pt x="621" y="165"/>
                  </a:lnTo>
                  <a:lnTo>
                    <a:pt x="629" y="169"/>
                  </a:lnTo>
                  <a:lnTo>
                    <a:pt x="636" y="171"/>
                  </a:lnTo>
                  <a:lnTo>
                    <a:pt x="646" y="176"/>
                  </a:lnTo>
                  <a:lnTo>
                    <a:pt x="653" y="180"/>
                  </a:lnTo>
                  <a:close/>
                </a:path>
              </a:pathLst>
            </a:custGeom>
            <a:solidFill>
              <a:srgbClr val="00A100"/>
            </a:solidFill>
            <a:ln w="9525">
              <a:noFill/>
              <a:round/>
              <a:headEnd/>
              <a:tailEnd/>
            </a:ln>
          </p:spPr>
          <p:txBody>
            <a:bodyPr wrap="none" anchor="ctr">
              <a:prstTxWarp prst="textNoShape">
                <a:avLst/>
              </a:prstTxWarp>
            </a:bodyPr>
            <a:lstStyle/>
            <a:p>
              <a:endParaRPr lang="en-US"/>
            </a:p>
          </p:txBody>
        </p:sp>
        <p:sp>
          <p:nvSpPr>
            <p:cNvPr id="35890" name="AutoShape 23"/>
            <p:cNvSpPr>
              <a:spLocks noChangeArrowheads="1"/>
            </p:cNvSpPr>
            <p:nvPr/>
          </p:nvSpPr>
          <p:spPr bwMode="auto">
            <a:xfrm>
              <a:off x="798" y="1536"/>
              <a:ext cx="170" cy="153"/>
            </a:xfrm>
            <a:custGeom>
              <a:avLst/>
              <a:gdLst>
                <a:gd name="T0" fmla="*/ 0 w 615"/>
                <a:gd name="T1" fmla="*/ 0 h 556"/>
                <a:gd name="T2" fmla="*/ 0 w 615"/>
                <a:gd name="T3" fmla="*/ 0 h 556"/>
                <a:gd name="T4" fmla="*/ 0 w 615"/>
                <a:gd name="T5" fmla="*/ 0 h 556"/>
                <a:gd name="T6" fmla="*/ 0 w 615"/>
                <a:gd name="T7" fmla="*/ 0 h 556"/>
                <a:gd name="T8" fmla="*/ 0 w 615"/>
                <a:gd name="T9" fmla="*/ 0 h 556"/>
                <a:gd name="T10" fmla="*/ 0 w 615"/>
                <a:gd name="T11" fmla="*/ 0 h 556"/>
                <a:gd name="T12" fmla="*/ 0 w 615"/>
                <a:gd name="T13" fmla="*/ 0 h 556"/>
                <a:gd name="T14" fmla="*/ 0 w 615"/>
                <a:gd name="T15" fmla="*/ 0 h 556"/>
                <a:gd name="T16" fmla="*/ 0 w 615"/>
                <a:gd name="T17" fmla="*/ 0 h 556"/>
                <a:gd name="T18" fmla="*/ 0 w 615"/>
                <a:gd name="T19" fmla="*/ 0 h 556"/>
                <a:gd name="T20" fmla="*/ 0 w 615"/>
                <a:gd name="T21" fmla="*/ 0 h 556"/>
                <a:gd name="T22" fmla="*/ 0 w 615"/>
                <a:gd name="T23" fmla="*/ 0 h 556"/>
                <a:gd name="T24" fmla="*/ 0 w 615"/>
                <a:gd name="T25" fmla="*/ 0 h 556"/>
                <a:gd name="T26" fmla="*/ 0 w 615"/>
                <a:gd name="T27" fmla="*/ 0 h 556"/>
                <a:gd name="T28" fmla="*/ 0 w 615"/>
                <a:gd name="T29" fmla="*/ 0 h 556"/>
                <a:gd name="T30" fmla="*/ 0 w 615"/>
                <a:gd name="T31" fmla="*/ 0 h 556"/>
                <a:gd name="T32" fmla="*/ 0 w 615"/>
                <a:gd name="T33" fmla="*/ 0 h 556"/>
                <a:gd name="T34" fmla="*/ 0 w 615"/>
                <a:gd name="T35" fmla="*/ 0 h 556"/>
                <a:gd name="T36" fmla="*/ 0 w 615"/>
                <a:gd name="T37" fmla="*/ 0 h 556"/>
                <a:gd name="T38" fmla="*/ 0 w 615"/>
                <a:gd name="T39" fmla="*/ 0 h 556"/>
                <a:gd name="T40" fmla="*/ 0 w 615"/>
                <a:gd name="T41" fmla="*/ 0 h 556"/>
                <a:gd name="T42" fmla="*/ 0 w 615"/>
                <a:gd name="T43" fmla="*/ 0 h 556"/>
                <a:gd name="T44" fmla="*/ 0 w 615"/>
                <a:gd name="T45" fmla="*/ 0 h 556"/>
                <a:gd name="T46" fmla="*/ 0 w 615"/>
                <a:gd name="T47" fmla="*/ 0 h 556"/>
                <a:gd name="T48" fmla="*/ 0 w 615"/>
                <a:gd name="T49" fmla="*/ 0 h 556"/>
                <a:gd name="T50" fmla="*/ 0 w 615"/>
                <a:gd name="T51" fmla="*/ 0 h 556"/>
                <a:gd name="T52" fmla="*/ 0 w 615"/>
                <a:gd name="T53" fmla="*/ 0 h 556"/>
                <a:gd name="T54" fmla="*/ 0 w 615"/>
                <a:gd name="T55" fmla="*/ 0 h 556"/>
                <a:gd name="T56" fmla="*/ 0 w 615"/>
                <a:gd name="T57" fmla="*/ 0 h 556"/>
                <a:gd name="T58" fmla="*/ 0 w 615"/>
                <a:gd name="T59" fmla="*/ 0 h 556"/>
                <a:gd name="T60" fmla="*/ 0 w 615"/>
                <a:gd name="T61" fmla="*/ 0 h 556"/>
                <a:gd name="T62" fmla="*/ 0 w 615"/>
                <a:gd name="T63" fmla="*/ 0 h 556"/>
                <a:gd name="T64" fmla="*/ 0 w 615"/>
                <a:gd name="T65" fmla="*/ 0 h 556"/>
                <a:gd name="T66" fmla="*/ 0 w 615"/>
                <a:gd name="T67" fmla="*/ 0 h 556"/>
                <a:gd name="T68" fmla="*/ 0 w 615"/>
                <a:gd name="T69" fmla="*/ 0 h 556"/>
                <a:gd name="T70" fmla="*/ 0 w 615"/>
                <a:gd name="T71" fmla="*/ 0 h 556"/>
                <a:gd name="T72" fmla="*/ 0 w 615"/>
                <a:gd name="T73" fmla="*/ 0 h 556"/>
                <a:gd name="T74" fmla="*/ 0 w 615"/>
                <a:gd name="T75" fmla="*/ 0 h 556"/>
                <a:gd name="T76" fmla="*/ 0 w 615"/>
                <a:gd name="T77" fmla="*/ 0 h 556"/>
                <a:gd name="T78" fmla="*/ 0 w 615"/>
                <a:gd name="T79" fmla="*/ 0 h 556"/>
                <a:gd name="T80" fmla="*/ 0 w 615"/>
                <a:gd name="T81" fmla="*/ 0 h 556"/>
                <a:gd name="T82" fmla="*/ 0 w 615"/>
                <a:gd name="T83" fmla="*/ 0 h 556"/>
                <a:gd name="T84" fmla="*/ 0 w 615"/>
                <a:gd name="T85" fmla="*/ 0 h 556"/>
                <a:gd name="T86" fmla="*/ 0 w 615"/>
                <a:gd name="T87" fmla="*/ 0 h 556"/>
                <a:gd name="T88" fmla="*/ 0 w 615"/>
                <a:gd name="T89" fmla="*/ 0 h 556"/>
                <a:gd name="T90" fmla="*/ 0 w 615"/>
                <a:gd name="T91" fmla="*/ 0 h 556"/>
                <a:gd name="T92" fmla="*/ 0 w 615"/>
                <a:gd name="T93" fmla="*/ 0 h 556"/>
                <a:gd name="T94" fmla="*/ 0 w 615"/>
                <a:gd name="T95" fmla="*/ 0 h 556"/>
                <a:gd name="T96" fmla="*/ 0 w 615"/>
                <a:gd name="T97" fmla="*/ 0 h 556"/>
                <a:gd name="T98" fmla="*/ 0 w 615"/>
                <a:gd name="T99" fmla="*/ 0 h 556"/>
                <a:gd name="T100" fmla="*/ 0 w 615"/>
                <a:gd name="T101" fmla="*/ 0 h 556"/>
                <a:gd name="T102" fmla="*/ 0 w 615"/>
                <a:gd name="T103" fmla="*/ 0 h 556"/>
                <a:gd name="T104" fmla="*/ 0 w 615"/>
                <a:gd name="T105" fmla="*/ 0 h 556"/>
                <a:gd name="T106" fmla="*/ 0 w 615"/>
                <a:gd name="T107" fmla="*/ 0 h 556"/>
                <a:gd name="T108" fmla="*/ 0 w 615"/>
                <a:gd name="T109" fmla="*/ 0 h 556"/>
                <a:gd name="T110" fmla="*/ 0 w 615"/>
                <a:gd name="T111" fmla="*/ 0 h 556"/>
                <a:gd name="T112" fmla="*/ 0 w 615"/>
                <a:gd name="T113" fmla="*/ 0 h 556"/>
                <a:gd name="T114" fmla="*/ 0 w 615"/>
                <a:gd name="T115" fmla="*/ 0 h 556"/>
                <a:gd name="T116" fmla="*/ 0 w 615"/>
                <a:gd name="T117" fmla="*/ 0 h 5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5"/>
                <a:gd name="T178" fmla="*/ 0 h 556"/>
                <a:gd name="T179" fmla="*/ 615 w 615"/>
                <a:gd name="T180" fmla="*/ 556 h 5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5" h="556">
                  <a:moveTo>
                    <a:pt x="615" y="161"/>
                  </a:moveTo>
                  <a:lnTo>
                    <a:pt x="611" y="167"/>
                  </a:lnTo>
                  <a:lnTo>
                    <a:pt x="608" y="175"/>
                  </a:lnTo>
                  <a:lnTo>
                    <a:pt x="606" y="180"/>
                  </a:lnTo>
                  <a:lnTo>
                    <a:pt x="602" y="188"/>
                  </a:lnTo>
                  <a:lnTo>
                    <a:pt x="598" y="194"/>
                  </a:lnTo>
                  <a:lnTo>
                    <a:pt x="596" y="201"/>
                  </a:lnTo>
                  <a:lnTo>
                    <a:pt x="592" y="207"/>
                  </a:lnTo>
                  <a:lnTo>
                    <a:pt x="591" y="214"/>
                  </a:lnTo>
                  <a:lnTo>
                    <a:pt x="587" y="220"/>
                  </a:lnTo>
                  <a:lnTo>
                    <a:pt x="583" y="228"/>
                  </a:lnTo>
                  <a:lnTo>
                    <a:pt x="581" y="233"/>
                  </a:lnTo>
                  <a:lnTo>
                    <a:pt x="577" y="241"/>
                  </a:lnTo>
                  <a:lnTo>
                    <a:pt x="573" y="247"/>
                  </a:lnTo>
                  <a:lnTo>
                    <a:pt x="572" y="254"/>
                  </a:lnTo>
                  <a:lnTo>
                    <a:pt x="568" y="260"/>
                  </a:lnTo>
                  <a:lnTo>
                    <a:pt x="566" y="268"/>
                  </a:lnTo>
                  <a:lnTo>
                    <a:pt x="562" y="273"/>
                  </a:lnTo>
                  <a:lnTo>
                    <a:pt x="558" y="279"/>
                  </a:lnTo>
                  <a:lnTo>
                    <a:pt x="556" y="287"/>
                  </a:lnTo>
                  <a:lnTo>
                    <a:pt x="553" y="292"/>
                  </a:lnTo>
                  <a:lnTo>
                    <a:pt x="549" y="300"/>
                  </a:lnTo>
                  <a:lnTo>
                    <a:pt x="547" y="306"/>
                  </a:lnTo>
                  <a:lnTo>
                    <a:pt x="543" y="311"/>
                  </a:lnTo>
                  <a:lnTo>
                    <a:pt x="541" y="319"/>
                  </a:lnTo>
                  <a:lnTo>
                    <a:pt x="537" y="325"/>
                  </a:lnTo>
                  <a:lnTo>
                    <a:pt x="535" y="332"/>
                  </a:lnTo>
                  <a:lnTo>
                    <a:pt x="532" y="338"/>
                  </a:lnTo>
                  <a:lnTo>
                    <a:pt x="530" y="346"/>
                  </a:lnTo>
                  <a:lnTo>
                    <a:pt x="526" y="351"/>
                  </a:lnTo>
                  <a:lnTo>
                    <a:pt x="524" y="357"/>
                  </a:lnTo>
                  <a:lnTo>
                    <a:pt x="520" y="365"/>
                  </a:lnTo>
                  <a:lnTo>
                    <a:pt x="518" y="370"/>
                  </a:lnTo>
                  <a:lnTo>
                    <a:pt x="515" y="378"/>
                  </a:lnTo>
                  <a:lnTo>
                    <a:pt x="511" y="384"/>
                  </a:lnTo>
                  <a:lnTo>
                    <a:pt x="509" y="389"/>
                  </a:lnTo>
                  <a:lnTo>
                    <a:pt x="505" y="395"/>
                  </a:lnTo>
                  <a:lnTo>
                    <a:pt x="501" y="403"/>
                  </a:lnTo>
                  <a:lnTo>
                    <a:pt x="499" y="408"/>
                  </a:lnTo>
                  <a:lnTo>
                    <a:pt x="496" y="414"/>
                  </a:lnTo>
                  <a:lnTo>
                    <a:pt x="494" y="420"/>
                  </a:lnTo>
                  <a:lnTo>
                    <a:pt x="492" y="425"/>
                  </a:lnTo>
                  <a:lnTo>
                    <a:pt x="488" y="431"/>
                  </a:lnTo>
                  <a:lnTo>
                    <a:pt x="486" y="439"/>
                  </a:lnTo>
                  <a:lnTo>
                    <a:pt x="482" y="444"/>
                  </a:lnTo>
                  <a:lnTo>
                    <a:pt x="480" y="450"/>
                  </a:lnTo>
                  <a:lnTo>
                    <a:pt x="477" y="456"/>
                  </a:lnTo>
                  <a:lnTo>
                    <a:pt x="475" y="461"/>
                  </a:lnTo>
                  <a:lnTo>
                    <a:pt x="473" y="467"/>
                  </a:lnTo>
                  <a:lnTo>
                    <a:pt x="469" y="473"/>
                  </a:lnTo>
                  <a:lnTo>
                    <a:pt x="467" y="479"/>
                  </a:lnTo>
                  <a:lnTo>
                    <a:pt x="465" y="484"/>
                  </a:lnTo>
                  <a:lnTo>
                    <a:pt x="463" y="490"/>
                  </a:lnTo>
                  <a:lnTo>
                    <a:pt x="459" y="496"/>
                  </a:lnTo>
                  <a:lnTo>
                    <a:pt x="458" y="501"/>
                  </a:lnTo>
                  <a:lnTo>
                    <a:pt x="454" y="507"/>
                  </a:lnTo>
                  <a:lnTo>
                    <a:pt x="452" y="513"/>
                  </a:lnTo>
                  <a:lnTo>
                    <a:pt x="450" y="518"/>
                  </a:lnTo>
                  <a:lnTo>
                    <a:pt x="446" y="524"/>
                  </a:lnTo>
                  <a:lnTo>
                    <a:pt x="444" y="528"/>
                  </a:lnTo>
                  <a:lnTo>
                    <a:pt x="442" y="536"/>
                  </a:lnTo>
                  <a:lnTo>
                    <a:pt x="440" y="539"/>
                  </a:lnTo>
                  <a:lnTo>
                    <a:pt x="439" y="545"/>
                  </a:lnTo>
                  <a:lnTo>
                    <a:pt x="437" y="551"/>
                  </a:lnTo>
                  <a:lnTo>
                    <a:pt x="433" y="556"/>
                  </a:lnTo>
                  <a:lnTo>
                    <a:pt x="425" y="553"/>
                  </a:lnTo>
                  <a:lnTo>
                    <a:pt x="420" y="549"/>
                  </a:lnTo>
                  <a:lnTo>
                    <a:pt x="410" y="545"/>
                  </a:lnTo>
                  <a:lnTo>
                    <a:pt x="404" y="543"/>
                  </a:lnTo>
                  <a:lnTo>
                    <a:pt x="397" y="539"/>
                  </a:lnTo>
                  <a:lnTo>
                    <a:pt x="389" y="536"/>
                  </a:lnTo>
                  <a:lnTo>
                    <a:pt x="382" y="532"/>
                  </a:lnTo>
                  <a:lnTo>
                    <a:pt x="376" y="530"/>
                  </a:lnTo>
                  <a:lnTo>
                    <a:pt x="368" y="526"/>
                  </a:lnTo>
                  <a:lnTo>
                    <a:pt x="361" y="522"/>
                  </a:lnTo>
                  <a:lnTo>
                    <a:pt x="353" y="518"/>
                  </a:lnTo>
                  <a:lnTo>
                    <a:pt x="347" y="517"/>
                  </a:lnTo>
                  <a:lnTo>
                    <a:pt x="340" y="513"/>
                  </a:lnTo>
                  <a:lnTo>
                    <a:pt x="332" y="509"/>
                  </a:lnTo>
                  <a:lnTo>
                    <a:pt x="325" y="507"/>
                  </a:lnTo>
                  <a:lnTo>
                    <a:pt x="319" y="503"/>
                  </a:lnTo>
                  <a:lnTo>
                    <a:pt x="311" y="499"/>
                  </a:lnTo>
                  <a:lnTo>
                    <a:pt x="306" y="498"/>
                  </a:lnTo>
                  <a:lnTo>
                    <a:pt x="298" y="494"/>
                  </a:lnTo>
                  <a:lnTo>
                    <a:pt x="292" y="492"/>
                  </a:lnTo>
                  <a:lnTo>
                    <a:pt x="285" y="488"/>
                  </a:lnTo>
                  <a:lnTo>
                    <a:pt x="279" y="484"/>
                  </a:lnTo>
                  <a:lnTo>
                    <a:pt x="273" y="482"/>
                  </a:lnTo>
                  <a:lnTo>
                    <a:pt x="268" y="479"/>
                  </a:lnTo>
                  <a:lnTo>
                    <a:pt x="260" y="477"/>
                  </a:lnTo>
                  <a:lnTo>
                    <a:pt x="254" y="473"/>
                  </a:lnTo>
                  <a:lnTo>
                    <a:pt x="249" y="471"/>
                  </a:lnTo>
                  <a:lnTo>
                    <a:pt x="243" y="469"/>
                  </a:lnTo>
                  <a:lnTo>
                    <a:pt x="237" y="465"/>
                  </a:lnTo>
                  <a:lnTo>
                    <a:pt x="231" y="463"/>
                  </a:lnTo>
                  <a:lnTo>
                    <a:pt x="226" y="461"/>
                  </a:lnTo>
                  <a:lnTo>
                    <a:pt x="220" y="460"/>
                  </a:lnTo>
                  <a:lnTo>
                    <a:pt x="214" y="456"/>
                  </a:lnTo>
                  <a:lnTo>
                    <a:pt x="211" y="454"/>
                  </a:lnTo>
                  <a:lnTo>
                    <a:pt x="205" y="450"/>
                  </a:lnTo>
                  <a:lnTo>
                    <a:pt x="199" y="448"/>
                  </a:lnTo>
                  <a:lnTo>
                    <a:pt x="193" y="446"/>
                  </a:lnTo>
                  <a:lnTo>
                    <a:pt x="190" y="444"/>
                  </a:lnTo>
                  <a:lnTo>
                    <a:pt x="186" y="442"/>
                  </a:lnTo>
                  <a:lnTo>
                    <a:pt x="182" y="441"/>
                  </a:lnTo>
                  <a:lnTo>
                    <a:pt x="176" y="439"/>
                  </a:lnTo>
                  <a:lnTo>
                    <a:pt x="173" y="437"/>
                  </a:lnTo>
                  <a:lnTo>
                    <a:pt x="169" y="435"/>
                  </a:lnTo>
                  <a:lnTo>
                    <a:pt x="165" y="433"/>
                  </a:lnTo>
                  <a:lnTo>
                    <a:pt x="157" y="429"/>
                  </a:lnTo>
                  <a:lnTo>
                    <a:pt x="152" y="427"/>
                  </a:lnTo>
                  <a:lnTo>
                    <a:pt x="146" y="423"/>
                  </a:lnTo>
                  <a:lnTo>
                    <a:pt x="140" y="422"/>
                  </a:lnTo>
                  <a:lnTo>
                    <a:pt x="136" y="420"/>
                  </a:lnTo>
                  <a:lnTo>
                    <a:pt x="133" y="420"/>
                  </a:lnTo>
                  <a:lnTo>
                    <a:pt x="127" y="416"/>
                  </a:lnTo>
                  <a:lnTo>
                    <a:pt x="121" y="412"/>
                  </a:lnTo>
                  <a:lnTo>
                    <a:pt x="116" y="410"/>
                  </a:lnTo>
                  <a:lnTo>
                    <a:pt x="110" y="406"/>
                  </a:lnTo>
                  <a:lnTo>
                    <a:pt x="106" y="404"/>
                  </a:lnTo>
                  <a:lnTo>
                    <a:pt x="100" y="403"/>
                  </a:lnTo>
                  <a:lnTo>
                    <a:pt x="97" y="399"/>
                  </a:lnTo>
                  <a:lnTo>
                    <a:pt x="93" y="395"/>
                  </a:lnTo>
                  <a:lnTo>
                    <a:pt x="87" y="393"/>
                  </a:lnTo>
                  <a:lnTo>
                    <a:pt x="83" y="389"/>
                  </a:lnTo>
                  <a:lnTo>
                    <a:pt x="79" y="385"/>
                  </a:lnTo>
                  <a:lnTo>
                    <a:pt x="76" y="382"/>
                  </a:lnTo>
                  <a:lnTo>
                    <a:pt x="70" y="380"/>
                  </a:lnTo>
                  <a:lnTo>
                    <a:pt x="66" y="376"/>
                  </a:lnTo>
                  <a:lnTo>
                    <a:pt x="62" y="372"/>
                  </a:lnTo>
                  <a:lnTo>
                    <a:pt x="59" y="368"/>
                  </a:lnTo>
                  <a:lnTo>
                    <a:pt x="57" y="365"/>
                  </a:lnTo>
                  <a:lnTo>
                    <a:pt x="53" y="361"/>
                  </a:lnTo>
                  <a:lnTo>
                    <a:pt x="49" y="355"/>
                  </a:lnTo>
                  <a:lnTo>
                    <a:pt x="45" y="351"/>
                  </a:lnTo>
                  <a:lnTo>
                    <a:pt x="43" y="347"/>
                  </a:lnTo>
                  <a:lnTo>
                    <a:pt x="40" y="344"/>
                  </a:lnTo>
                  <a:lnTo>
                    <a:pt x="36" y="338"/>
                  </a:lnTo>
                  <a:lnTo>
                    <a:pt x="34" y="334"/>
                  </a:lnTo>
                  <a:lnTo>
                    <a:pt x="32" y="330"/>
                  </a:lnTo>
                  <a:lnTo>
                    <a:pt x="28" y="327"/>
                  </a:lnTo>
                  <a:lnTo>
                    <a:pt x="24" y="321"/>
                  </a:lnTo>
                  <a:lnTo>
                    <a:pt x="22" y="317"/>
                  </a:lnTo>
                  <a:lnTo>
                    <a:pt x="21" y="311"/>
                  </a:lnTo>
                  <a:lnTo>
                    <a:pt x="19" y="308"/>
                  </a:lnTo>
                  <a:lnTo>
                    <a:pt x="17" y="302"/>
                  </a:lnTo>
                  <a:lnTo>
                    <a:pt x="15" y="298"/>
                  </a:lnTo>
                  <a:lnTo>
                    <a:pt x="13" y="292"/>
                  </a:lnTo>
                  <a:lnTo>
                    <a:pt x="11" y="289"/>
                  </a:lnTo>
                  <a:lnTo>
                    <a:pt x="9" y="283"/>
                  </a:lnTo>
                  <a:lnTo>
                    <a:pt x="7" y="277"/>
                  </a:lnTo>
                  <a:lnTo>
                    <a:pt x="7" y="273"/>
                  </a:lnTo>
                  <a:lnTo>
                    <a:pt x="5" y="268"/>
                  </a:lnTo>
                  <a:lnTo>
                    <a:pt x="3" y="262"/>
                  </a:lnTo>
                  <a:lnTo>
                    <a:pt x="3" y="256"/>
                  </a:lnTo>
                  <a:lnTo>
                    <a:pt x="3" y="252"/>
                  </a:lnTo>
                  <a:lnTo>
                    <a:pt x="2" y="247"/>
                  </a:lnTo>
                  <a:lnTo>
                    <a:pt x="2" y="241"/>
                  </a:lnTo>
                  <a:lnTo>
                    <a:pt x="0" y="235"/>
                  </a:lnTo>
                  <a:lnTo>
                    <a:pt x="0" y="232"/>
                  </a:lnTo>
                  <a:lnTo>
                    <a:pt x="0" y="226"/>
                  </a:lnTo>
                  <a:lnTo>
                    <a:pt x="0" y="220"/>
                  </a:lnTo>
                  <a:lnTo>
                    <a:pt x="0" y="214"/>
                  </a:lnTo>
                  <a:lnTo>
                    <a:pt x="0" y="211"/>
                  </a:lnTo>
                  <a:lnTo>
                    <a:pt x="0" y="205"/>
                  </a:lnTo>
                  <a:lnTo>
                    <a:pt x="0" y="199"/>
                  </a:lnTo>
                  <a:lnTo>
                    <a:pt x="2" y="194"/>
                  </a:lnTo>
                  <a:lnTo>
                    <a:pt x="2" y="188"/>
                  </a:lnTo>
                  <a:lnTo>
                    <a:pt x="2" y="184"/>
                  </a:lnTo>
                  <a:lnTo>
                    <a:pt x="3" y="178"/>
                  </a:lnTo>
                  <a:lnTo>
                    <a:pt x="3" y="173"/>
                  </a:lnTo>
                  <a:lnTo>
                    <a:pt x="5" y="167"/>
                  </a:lnTo>
                  <a:lnTo>
                    <a:pt x="5" y="161"/>
                  </a:lnTo>
                  <a:lnTo>
                    <a:pt x="7" y="157"/>
                  </a:lnTo>
                  <a:lnTo>
                    <a:pt x="9" y="152"/>
                  </a:lnTo>
                  <a:lnTo>
                    <a:pt x="11" y="146"/>
                  </a:lnTo>
                  <a:lnTo>
                    <a:pt x="13" y="142"/>
                  </a:lnTo>
                  <a:lnTo>
                    <a:pt x="15" y="137"/>
                  </a:lnTo>
                  <a:lnTo>
                    <a:pt x="17" y="131"/>
                  </a:lnTo>
                  <a:lnTo>
                    <a:pt x="21" y="127"/>
                  </a:lnTo>
                  <a:lnTo>
                    <a:pt x="22" y="121"/>
                  </a:lnTo>
                  <a:lnTo>
                    <a:pt x="24" y="116"/>
                  </a:lnTo>
                  <a:lnTo>
                    <a:pt x="26" y="110"/>
                  </a:lnTo>
                  <a:lnTo>
                    <a:pt x="30" y="106"/>
                  </a:lnTo>
                  <a:lnTo>
                    <a:pt x="32" y="100"/>
                  </a:lnTo>
                  <a:lnTo>
                    <a:pt x="36" y="97"/>
                  </a:lnTo>
                  <a:lnTo>
                    <a:pt x="40" y="93"/>
                  </a:lnTo>
                  <a:lnTo>
                    <a:pt x="41" y="89"/>
                  </a:lnTo>
                  <a:lnTo>
                    <a:pt x="45" y="83"/>
                  </a:lnTo>
                  <a:lnTo>
                    <a:pt x="49" y="80"/>
                  </a:lnTo>
                  <a:lnTo>
                    <a:pt x="51" y="76"/>
                  </a:lnTo>
                  <a:lnTo>
                    <a:pt x="57" y="72"/>
                  </a:lnTo>
                  <a:lnTo>
                    <a:pt x="59" y="66"/>
                  </a:lnTo>
                  <a:lnTo>
                    <a:pt x="62" y="62"/>
                  </a:lnTo>
                  <a:lnTo>
                    <a:pt x="66" y="59"/>
                  </a:lnTo>
                  <a:lnTo>
                    <a:pt x="70" y="57"/>
                  </a:lnTo>
                  <a:lnTo>
                    <a:pt x="74" y="53"/>
                  </a:lnTo>
                  <a:lnTo>
                    <a:pt x="78" y="49"/>
                  </a:lnTo>
                  <a:lnTo>
                    <a:pt x="83" y="45"/>
                  </a:lnTo>
                  <a:lnTo>
                    <a:pt x="87" y="43"/>
                  </a:lnTo>
                  <a:lnTo>
                    <a:pt x="91" y="40"/>
                  </a:lnTo>
                  <a:lnTo>
                    <a:pt x="95" y="36"/>
                  </a:lnTo>
                  <a:lnTo>
                    <a:pt x="100" y="34"/>
                  </a:lnTo>
                  <a:lnTo>
                    <a:pt x="104" y="32"/>
                  </a:lnTo>
                  <a:lnTo>
                    <a:pt x="108" y="28"/>
                  </a:lnTo>
                  <a:lnTo>
                    <a:pt x="112" y="26"/>
                  </a:lnTo>
                  <a:lnTo>
                    <a:pt x="117" y="23"/>
                  </a:lnTo>
                  <a:lnTo>
                    <a:pt x="121" y="21"/>
                  </a:lnTo>
                  <a:lnTo>
                    <a:pt x="127" y="19"/>
                  </a:lnTo>
                  <a:lnTo>
                    <a:pt x="131" y="17"/>
                  </a:lnTo>
                  <a:lnTo>
                    <a:pt x="136" y="15"/>
                  </a:lnTo>
                  <a:lnTo>
                    <a:pt x="142" y="13"/>
                  </a:lnTo>
                  <a:lnTo>
                    <a:pt x="146" y="11"/>
                  </a:lnTo>
                  <a:lnTo>
                    <a:pt x="152" y="9"/>
                  </a:lnTo>
                  <a:lnTo>
                    <a:pt x="155" y="9"/>
                  </a:lnTo>
                  <a:lnTo>
                    <a:pt x="161" y="7"/>
                  </a:lnTo>
                  <a:lnTo>
                    <a:pt x="165" y="5"/>
                  </a:lnTo>
                  <a:lnTo>
                    <a:pt x="171" y="4"/>
                  </a:lnTo>
                  <a:lnTo>
                    <a:pt x="176" y="4"/>
                  </a:lnTo>
                  <a:lnTo>
                    <a:pt x="182" y="4"/>
                  </a:lnTo>
                  <a:lnTo>
                    <a:pt x="186" y="2"/>
                  </a:lnTo>
                  <a:lnTo>
                    <a:pt x="192" y="2"/>
                  </a:lnTo>
                  <a:lnTo>
                    <a:pt x="197" y="0"/>
                  </a:lnTo>
                  <a:lnTo>
                    <a:pt x="201" y="0"/>
                  </a:lnTo>
                  <a:lnTo>
                    <a:pt x="207" y="0"/>
                  </a:lnTo>
                  <a:lnTo>
                    <a:pt x="212" y="0"/>
                  </a:lnTo>
                  <a:lnTo>
                    <a:pt x="218" y="0"/>
                  </a:lnTo>
                  <a:lnTo>
                    <a:pt x="224" y="0"/>
                  </a:lnTo>
                  <a:lnTo>
                    <a:pt x="228" y="0"/>
                  </a:lnTo>
                  <a:lnTo>
                    <a:pt x="233" y="0"/>
                  </a:lnTo>
                  <a:lnTo>
                    <a:pt x="239" y="2"/>
                  </a:lnTo>
                  <a:lnTo>
                    <a:pt x="245" y="2"/>
                  </a:lnTo>
                  <a:lnTo>
                    <a:pt x="249" y="2"/>
                  </a:lnTo>
                  <a:lnTo>
                    <a:pt x="254" y="4"/>
                  </a:lnTo>
                  <a:lnTo>
                    <a:pt x="260" y="4"/>
                  </a:lnTo>
                  <a:lnTo>
                    <a:pt x="266" y="5"/>
                  </a:lnTo>
                  <a:lnTo>
                    <a:pt x="269" y="5"/>
                  </a:lnTo>
                  <a:lnTo>
                    <a:pt x="275" y="7"/>
                  </a:lnTo>
                  <a:lnTo>
                    <a:pt x="281" y="9"/>
                  </a:lnTo>
                  <a:lnTo>
                    <a:pt x="287" y="11"/>
                  </a:lnTo>
                  <a:lnTo>
                    <a:pt x="290" y="13"/>
                  </a:lnTo>
                  <a:lnTo>
                    <a:pt x="296" y="15"/>
                  </a:lnTo>
                  <a:lnTo>
                    <a:pt x="302" y="19"/>
                  </a:lnTo>
                  <a:lnTo>
                    <a:pt x="307" y="21"/>
                  </a:lnTo>
                  <a:lnTo>
                    <a:pt x="309" y="21"/>
                  </a:lnTo>
                  <a:lnTo>
                    <a:pt x="313" y="23"/>
                  </a:lnTo>
                  <a:lnTo>
                    <a:pt x="317" y="24"/>
                  </a:lnTo>
                  <a:lnTo>
                    <a:pt x="323" y="26"/>
                  </a:lnTo>
                  <a:lnTo>
                    <a:pt x="326" y="28"/>
                  </a:lnTo>
                  <a:lnTo>
                    <a:pt x="334" y="32"/>
                  </a:lnTo>
                  <a:lnTo>
                    <a:pt x="340" y="34"/>
                  </a:lnTo>
                  <a:lnTo>
                    <a:pt x="347" y="38"/>
                  </a:lnTo>
                  <a:lnTo>
                    <a:pt x="349" y="40"/>
                  </a:lnTo>
                  <a:lnTo>
                    <a:pt x="353" y="42"/>
                  </a:lnTo>
                  <a:lnTo>
                    <a:pt x="359" y="43"/>
                  </a:lnTo>
                  <a:lnTo>
                    <a:pt x="363" y="45"/>
                  </a:lnTo>
                  <a:lnTo>
                    <a:pt x="366" y="47"/>
                  </a:lnTo>
                  <a:lnTo>
                    <a:pt x="370" y="49"/>
                  </a:lnTo>
                  <a:lnTo>
                    <a:pt x="376" y="51"/>
                  </a:lnTo>
                  <a:lnTo>
                    <a:pt x="382" y="53"/>
                  </a:lnTo>
                  <a:lnTo>
                    <a:pt x="385" y="55"/>
                  </a:lnTo>
                  <a:lnTo>
                    <a:pt x="391" y="59"/>
                  </a:lnTo>
                  <a:lnTo>
                    <a:pt x="397" y="61"/>
                  </a:lnTo>
                  <a:lnTo>
                    <a:pt x="402" y="64"/>
                  </a:lnTo>
                  <a:lnTo>
                    <a:pt x="406" y="66"/>
                  </a:lnTo>
                  <a:lnTo>
                    <a:pt x="412" y="68"/>
                  </a:lnTo>
                  <a:lnTo>
                    <a:pt x="418" y="70"/>
                  </a:lnTo>
                  <a:lnTo>
                    <a:pt x="423" y="74"/>
                  </a:lnTo>
                  <a:lnTo>
                    <a:pt x="429" y="76"/>
                  </a:lnTo>
                  <a:lnTo>
                    <a:pt x="437" y="80"/>
                  </a:lnTo>
                  <a:lnTo>
                    <a:pt x="442" y="81"/>
                  </a:lnTo>
                  <a:lnTo>
                    <a:pt x="448" y="85"/>
                  </a:lnTo>
                  <a:lnTo>
                    <a:pt x="454" y="87"/>
                  </a:lnTo>
                  <a:lnTo>
                    <a:pt x="459" y="91"/>
                  </a:lnTo>
                  <a:lnTo>
                    <a:pt x="467" y="93"/>
                  </a:lnTo>
                  <a:lnTo>
                    <a:pt x="473" y="97"/>
                  </a:lnTo>
                  <a:lnTo>
                    <a:pt x="480" y="99"/>
                  </a:lnTo>
                  <a:lnTo>
                    <a:pt x="486" y="102"/>
                  </a:lnTo>
                  <a:lnTo>
                    <a:pt x="494" y="106"/>
                  </a:lnTo>
                  <a:lnTo>
                    <a:pt x="501" y="108"/>
                  </a:lnTo>
                  <a:lnTo>
                    <a:pt x="507" y="112"/>
                  </a:lnTo>
                  <a:lnTo>
                    <a:pt x="513" y="116"/>
                  </a:lnTo>
                  <a:lnTo>
                    <a:pt x="520" y="118"/>
                  </a:lnTo>
                  <a:lnTo>
                    <a:pt x="528" y="121"/>
                  </a:lnTo>
                  <a:lnTo>
                    <a:pt x="535" y="123"/>
                  </a:lnTo>
                  <a:lnTo>
                    <a:pt x="543" y="127"/>
                  </a:lnTo>
                  <a:lnTo>
                    <a:pt x="549" y="129"/>
                  </a:lnTo>
                  <a:lnTo>
                    <a:pt x="556" y="135"/>
                  </a:lnTo>
                  <a:lnTo>
                    <a:pt x="564" y="137"/>
                  </a:lnTo>
                  <a:lnTo>
                    <a:pt x="572" y="140"/>
                  </a:lnTo>
                  <a:lnTo>
                    <a:pt x="577" y="144"/>
                  </a:lnTo>
                  <a:lnTo>
                    <a:pt x="585" y="146"/>
                  </a:lnTo>
                  <a:lnTo>
                    <a:pt x="592" y="150"/>
                  </a:lnTo>
                  <a:lnTo>
                    <a:pt x="600" y="154"/>
                  </a:lnTo>
                  <a:lnTo>
                    <a:pt x="608" y="157"/>
                  </a:lnTo>
                  <a:lnTo>
                    <a:pt x="615" y="161"/>
                  </a:lnTo>
                  <a:close/>
                </a:path>
              </a:pathLst>
            </a:custGeom>
            <a:solidFill>
              <a:srgbClr val="FF66D1"/>
            </a:solidFill>
            <a:ln w="9525">
              <a:noFill/>
              <a:round/>
              <a:headEnd/>
              <a:tailEnd/>
            </a:ln>
          </p:spPr>
          <p:txBody>
            <a:bodyPr wrap="none" anchor="ctr">
              <a:prstTxWarp prst="textNoShape">
                <a:avLst/>
              </a:prstTxWarp>
            </a:bodyPr>
            <a:lstStyle/>
            <a:p>
              <a:endParaRPr lang="en-US"/>
            </a:p>
          </p:txBody>
        </p:sp>
        <p:sp>
          <p:nvSpPr>
            <p:cNvPr id="35891" name="AutoShape 24"/>
            <p:cNvSpPr>
              <a:spLocks noChangeArrowheads="1"/>
            </p:cNvSpPr>
            <p:nvPr/>
          </p:nvSpPr>
          <p:spPr bwMode="auto">
            <a:xfrm>
              <a:off x="886" y="1552"/>
              <a:ext cx="40" cy="4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60000 65536"/>
                <a:gd name="T13" fmla="*/ 0 60000 65536"/>
                <a:gd name="T14" fmla="*/ 0 60000 65536"/>
                <a:gd name="T15" fmla="*/ 0 60000 65536"/>
                <a:gd name="T16" fmla="*/ 0 60000 65536"/>
                <a:gd name="T17" fmla="*/ 0 60000 65536"/>
                <a:gd name="T18" fmla="*/ 0 w 142"/>
                <a:gd name="T19" fmla="*/ 0 h 175"/>
                <a:gd name="T20" fmla="*/ 142 w 142"/>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142" h="175">
                  <a:moveTo>
                    <a:pt x="78" y="175"/>
                  </a:moveTo>
                  <a:lnTo>
                    <a:pt x="142" y="36"/>
                  </a:lnTo>
                  <a:lnTo>
                    <a:pt x="63" y="0"/>
                  </a:lnTo>
                  <a:lnTo>
                    <a:pt x="0" y="139"/>
                  </a:lnTo>
                  <a:lnTo>
                    <a:pt x="78" y="175"/>
                  </a:lnTo>
                  <a:close/>
                </a:path>
              </a:pathLst>
            </a:custGeom>
            <a:solidFill>
              <a:srgbClr val="4D5CFF"/>
            </a:solidFill>
            <a:ln w="9525">
              <a:noFill/>
              <a:round/>
              <a:headEnd/>
              <a:tailEnd/>
            </a:ln>
          </p:spPr>
          <p:txBody>
            <a:bodyPr wrap="none" anchor="ctr">
              <a:prstTxWarp prst="textNoShape">
                <a:avLst/>
              </a:prstTxWarp>
            </a:bodyPr>
            <a:lstStyle/>
            <a:p>
              <a:endParaRPr lang="en-US"/>
            </a:p>
          </p:txBody>
        </p:sp>
        <p:sp>
          <p:nvSpPr>
            <p:cNvPr id="35892" name="AutoShape 25"/>
            <p:cNvSpPr>
              <a:spLocks noChangeArrowheads="1"/>
            </p:cNvSpPr>
            <p:nvPr/>
          </p:nvSpPr>
          <p:spPr bwMode="auto">
            <a:xfrm>
              <a:off x="919" y="1566"/>
              <a:ext cx="39" cy="4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60000 65536"/>
                <a:gd name="T13" fmla="*/ 0 60000 65536"/>
                <a:gd name="T14" fmla="*/ 0 60000 65536"/>
                <a:gd name="T15" fmla="*/ 0 60000 65536"/>
                <a:gd name="T16" fmla="*/ 0 60000 65536"/>
                <a:gd name="T17" fmla="*/ 0 60000 65536"/>
                <a:gd name="T18" fmla="*/ 0 w 142"/>
                <a:gd name="T19" fmla="*/ 0 h 175"/>
                <a:gd name="T20" fmla="*/ 142 w 142"/>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142" h="175">
                  <a:moveTo>
                    <a:pt x="80" y="175"/>
                  </a:moveTo>
                  <a:lnTo>
                    <a:pt x="142" y="38"/>
                  </a:lnTo>
                  <a:lnTo>
                    <a:pt x="64" y="0"/>
                  </a:lnTo>
                  <a:lnTo>
                    <a:pt x="0" y="139"/>
                  </a:lnTo>
                  <a:lnTo>
                    <a:pt x="80" y="175"/>
                  </a:lnTo>
                  <a:close/>
                </a:path>
              </a:pathLst>
            </a:custGeom>
            <a:solidFill>
              <a:srgbClr val="4D5CFF"/>
            </a:solidFill>
            <a:ln w="9525">
              <a:noFill/>
              <a:round/>
              <a:headEnd/>
              <a:tailEnd/>
            </a:ln>
          </p:spPr>
          <p:txBody>
            <a:bodyPr wrap="none" anchor="ctr">
              <a:prstTxWarp prst="textNoShape">
                <a:avLst/>
              </a:prstTxWarp>
            </a:bodyPr>
            <a:lstStyle/>
            <a:p>
              <a:endParaRPr lang="en-US"/>
            </a:p>
          </p:txBody>
        </p:sp>
        <p:sp>
          <p:nvSpPr>
            <p:cNvPr id="35893" name="AutoShape 26"/>
            <p:cNvSpPr>
              <a:spLocks noChangeArrowheads="1"/>
            </p:cNvSpPr>
            <p:nvPr/>
          </p:nvSpPr>
          <p:spPr bwMode="auto">
            <a:xfrm>
              <a:off x="969" y="1590"/>
              <a:ext cx="40" cy="49"/>
            </a:xfrm>
            <a:custGeom>
              <a:avLst/>
              <a:gdLst>
                <a:gd name="T0" fmla="*/ 0 w 143"/>
                <a:gd name="T1" fmla="*/ 0 h 176"/>
                <a:gd name="T2" fmla="*/ 0 w 143"/>
                <a:gd name="T3" fmla="*/ 0 h 176"/>
                <a:gd name="T4" fmla="*/ 0 w 143"/>
                <a:gd name="T5" fmla="*/ 0 h 176"/>
                <a:gd name="T6" fmla="*/ 0 w 143"/>
                <a:gd name="T7" fmla="*/ 0 h 176"/>
                <a:gd name="T8" fmla="*/ 0 w 143"/>
                <a:gd name="T9" fmla="*/ 0 h 176"/>
                <a:gd name="T10" fmla="*/ 0 w 143"/>
                <a:gd name="T11" fmla="*/ 0 h 176"/>
                <a:gd name="T12" fmla="*/ 0 60000 65536"/>
                <a:gd name="T13" fmla="*/ 0 60000 65536"/>
                <a:gd name="T14" fmla="*/ 0 60000 65536"/>
                <a:gd name="T15" fmla="*/ 0 60000 65536"/>
                <a:gd name="T16" fmla="*/ 0 60000 65536"/>
                <a:gd name="T17" fmla="*/ 0 60000 65536"/>
                <a:gd name="T18" fmla="*/ 0 w 143"/>
                <a:gd name="T19" fmla="*/ 0 h 176"/>
                <a:gd name="T20" fmla="*/ 143 w 143"/>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43" h="176">
                  <a:moveTo>
                    <a:pt x="80" y="176"/>
                  </a:moveTo>
                  <a:lnTo>
                    <a:pt x="143" y="38"/>
                  </a:lnTo>
                  <a:lnTo>
                    <a:pt x="63" y="0"/>
                  </a:lnTo>
                  <a:lnTo>
                    <a:pt x="0" y="138"/>
                  </a:lnTo>
                  <a:lnTo>
                    <a:pt x="80" y="176"/>
                  </a:lnTo>
                  <a:close/>
                </a:path>
              </a:pathLst>
            </a:custGeom>
            <a:solidFill>
              <a:srgbClr val="FF3333"/>
            </a:solidFill>
            <a:ln w="9525">
              <a:noFill/>
              <a:round/>
              <a:headEnd/>
              <a:tailEnd/>
            </a:ln>
          </p:spPr>
          <p:txBody>
            <a:bodyPr wrap="none" anchor="ctr">
              <a:prstTxWarp prst="textNoShape">
                <a:avLst/>
              </a:prstTxWarp>
            </a:bodyPr>
            <a:lstStyle/>
            <a:p>
              <a:endParaRPr lang="en-US"/>
            </a:p>
          </p:txBody>
        </p:sp>
        <p:sp>
          <p:nvSpPr>
            <p:cNvPr id="35894" name="AutoShape 27"/>
            <p:cNvSpPr>
              <a:spLocks noChangeArrowheads="1"/>
            </p:cNvSpPr>
            <p:nvPr/>
          </p:nvSpPr>
          <p:spPr bwMode="auto">
            <a:xfrm>
              <a:off x="1001" y="1605"/>
              <a:ext cx="40" cy="49"/>
            </a:xfrm>
            <a:custGeom>
              <a:avLst/>
              <a:gdLst>
                <a:gd name="T0" fmla="*/ 0 w 143"/>
                <a:gd name="T1" fmla="*/ 0 h 175"/>
                <a:gd name="T2" fmla="*/ 0 w 143"/>
                <a:gd name="T3" fmla="*/ 0 h 175"/>
                <a:gd name="T4" fmla="*/ 0 w 143"/>
                <a:gd name="T5" fmla="*/ 0 h 175"/>
                <a:gd name="T6" fmla="*/ 0 w 143"/>
                <a:gd name="T7" fmla="*/ 0 h 175"/>
                <a:gd name="T8" fmla="*/ 0 w 143"/>
                <a:gd name="T9" fmla="*/ 0 h 175"/>
                <a:gd name="T10" fmla="*/ 0 w 143"/>
                <a:gd name="T11" fmla="*/ 0 h 175"/>
                <a:gd name="T12" fmla="*/ 0 60000 65536"/>
                <a:gd name="T13" fmla="*/ 0 60000 65536"/>
                <a:gd name="T14" fmla="*/ 0 60000 65536"/>
                <a:gd name="T15" fmla="*/ 0 60000 65536"/>
                <a:gd name="T16" fmla="*/ 0 60000 65536"/>
                <a:gd name="T17" fmla="*/ 0 60000 65536"/>
                <a:gd name="T18" fmla="*/ 0 w 143"/>
                <a:gd name="T19" fmla="*/ 0 h 175"/>
                <a:gd name="T20" fmla="*/ 143 w 143"/>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143" h="175">
                  <a:moveTo>
                    <a:pt x="80" y="175"/>
                  </a:moveTo>
                  <a:lnTo>
                    <a:pt x="143" y="38"/>
                  </a:lnTo>
                  <a:lnTo>
                    <a:pt x="63" y="0"/>
                  </a:lnTo>
                  <a:lnTo>
                    <a:pt x="0" y="140"/>
                  </a:lnTo>
                  <a:lnTo>
                    <a:pt x="80" y="175"/>
                  </a:lnTo>
                  <a:close/>
                </a:path>
              </a:pathLst>
            </a:custGeom>
            <a:solidFill>
              <a:srgbClr val="FF3333"/>
            </a:solidFill>
            <a:ln w="9525">
              <a:noFill/>
              <a:round/>
              <a:headEnd/>
              <a:tailEnd/>
            </a:ln>
          </p:spPr>
          <p:txBody>
            <a:bodyPr wrap="none" anchor="ctr">
              <a:prstTxWarp prst="textNoShape">
                <a:avLst/>
              </a:prstTxWarp>
            </a:bodyPr>
            <a:lstStyle/>
            <a:p>
              <a:endParaRPr lang="en-US"/>
            </a:p>
          </p:txBody>
        </p:sp>
        <p:sp>
          <p:nvSpPr>
            <p:cNvPr id="35895" name="AutoShape 28"/>
            <p:cNvSpPr>
              <a:spLocks noChangeArrowheads="1"/>
            </p:cNvSpPr>
            <p:nvPr/>
          </p:nvSpPr>
          <p:spPr bwMode="auto">
            <a:xfrm>
              <a:off x="1120" y="1305"/>
              <a:ext cx="227" cy="110"/>
            </a:xfrm>
            <a:custGeom>
              <a:avLst/>
              <a:gdLst>
                <a:gd name="T0" fmla="*/ 0 w 825"/>
                <a:gd name="T1" fmla="*/ 0 h 403"/>
                <a:gd name="T2" fmla="*/ 0 w 825"/>
                <a:gd name="T3" fmla="*/ 0 h 403"/>
                <a:gd name="T4" fmla="*/ 0 w 825"/>
                <a:gd name="T5" fmla="*/ 0 h 403"/>
                <a:gd name="T6" fmla="*/ 0 w 825"/>
                <a:gd name="T7" fmla="*/ 0 h 403"/>
                <a:gd name="T8" fmla="*/ 0 w 825"/>
                <a:gd name="T9" fmla="*/ 0 h 403"/>
                <a:gd name="T10" fmla="*/ 0 w 825"/>
                <a:gd name="T11" fmla="*/ 0 h 403"/>
                <a:gd name="T12" fmla="*/ 0 w 825"/>
                <a:gd name="T13" fmla="*/ 0 h 403"/>
                <a:gd name="T14" fmla="*/ 0 w 825"/>
                <a:gd name="T15" fmla="*/ 0 h 403"/>
                <a:gd name="T16" fmla="*/ 0 w 825"/>
                <a:gd name="T17" fmla="*/ 0 h 403"/>
                <a:gd name="T18" fmla="*/ 0 w 825"/>
                <a:gd name="T19" fmla="*/ 0 h 403"/>
                <a:gd name="T20" fmla="*/ 0 w 825"/>
                <a:gd name="T21" fmla="*/ 0 h 403"/>
                <a:gd name="T22" fmla="*/ 0 w 825"/>
                <a:gd name="T23" fmla="*/ 0 h 403"/>
                <a:gd name="T24" fmla="*/ 0 w 825"/>
                <a:gd name="T25" fmla="*/ 0 h 403"/>
                <a:gd name="T26" fmla="*/ 0 w 825"/>
                <a:gd name="T27" fmla="*/ 0 h 403"/>
                <a:gd name="T28" fmla="*/ 0 w 825"/>
                <a:gd name="T29" fmla="*/ 0 h 403"/>
                <a:gd name="T30" fmla="*/ 0 w 825"/>
                <a:gd name="T31" fmla="*/ 0 h 403"/>
                <a:gd name="T32" fmla="*/ 0 w 825"/>
                <a:gd name="T33" fmla="*/ 0 h 403"/>
                <a:gd name="T34" fmla="*/ 0 w 825"/>
                <a:gd name="T35" fmla="*/ 0 h 403"/>
                <a:gd name="T36" fmla="*/ 0 w 825"/>
                <a:gd name="T37" fmla="*/ 0 h 403"/>
                <a:gd name="T38" fmla="*/ 0 w 825"/>
                <a:gd name="T39" fmla="*/ 0 h 403"/>
                <a:gd name="T40" fmla="*/ 0 w 825"/>
                <a:gd name="T41" fmla="*/ 0 h 403"/>
                <a:gd name="T42" fmla="*/ 0 w 825"/>
                <a:gd name="T43" fmla="*/ 0 h 403"/>
                <a:gd name="T44" fmla="*/ 0 w 825"/>
                <a:gd name="T45" fmla="*/ 0 h 403"/>
                <a:gd name="T46" fmla="*/ 0 w 825"/>
                <a:gd name="T47" fmla="*/ 0 h 403"/>
                <a:gd name="T48" fmla="*/ 0 w 825"/>
                <a:gd name="T49" fmla="*/ 0 h 403"/>
                <a:gd name="T50" fmla="*/ 0 w 825"/>
                <a:gd name="T51" fmla="*/ 0 h 403"/>
                <a:gd name="T52" fmla="*/ 0 w 825"/>
                <a:gd name="T53" fmla="*/ 0 h 403"/>
                <a:gd name="T54" fmla="*/ 0 w 825"/>
                <a:gd name="T55" fmla="*/ 0 h 403"/>
                <a:gd name="T56" fmla="*/ 0 w 825"/>
                <a:gd name="T57" fmla="*/ 0 h 403"/>
                <a:gd name="T58" fmla="*/ 0 w 825"/>
                <a:gd name="T59" fmla="*/ 0 h 403"/>
                <a:gd name="T60" fmla="*/ 0 w 825"/>
                <a:gd name="T61" fmla="*/ 0 h 403"/>
                <a:gd name="T62" fmla="*/ 0 w 825"/>
                <a:gd name="T63" fmla="*/ 0 h 403"/>
                <a:gd name="T64" fmla="*/ 0 w 825"/>
                <a:gd name="T65" fmla="*/ 0 h 403"/>
                <a:gd name="T66" fmla="*/ 0 w 825"/>
                <a:gd name="T67" fmla="*/ 0 h 403"/>
                <a:gd name="T68" fmla="*/ 0 w 825"/>
                <a:gd name="T69" fmla="*/ 0 h 403"/>
                <a:gd name="T70" fmla="*/ 0 w 825"/>
                <a:gd name="T71" fmla="*/ 0 h 403"/>
                <a:gd name="T72" fmla="*/ 0 w 825"/>
                <a:gd name="T73" fmla="*/ 0 h 403"/>
                <a:gd name="T74" fmla="*/ 0 w 825"/>
                <a:gd name="T75" fmla="*/ 0 h 403"/>
                <a:gd name="T76" fmla="*/ 0 w 825"/>
                <a:gd name="T77" fmla="*/ 0 h 403"/>
                <a:gd name="T78" fmla="*/ 0 w 825"/>
                <a:gd name="T79" fmla="*/ 0 h 403"/>
                <a:gd name="T80" fmla="*/ 0 w 825"/>
                <a:gd name="T81" fmla="*/ 0 h 403"/>
                <a:gd name="T82" fmla="*/ 0 w 825"/>
                <a:gd name="T83" fmla="*/ 0 h 403"/>
                <a:gd name="T84" fmla="*/ 0 w 825"/>
                <a:gd name="T85" fmla="*/ 0 h 403"/>
                <a:gd name="T86" fmla="*/ 0 w 825"/>
                <a:gd name="T87" fmla="*/ 0 h 403"/>
                <a:gd name="T88" fmla="*/ 0 w 825"/>
                <a:gd name="T89" fmla="*/ 0 h 403"/>
                <a:gd name="T90" fmla="*/ 0 w 825"/>
                <a:gd name="T91" fmla="*/ 0 h 403"/>
                <a:gd name="T92" fmla="*/ 0 w 825"/>
                <a:gd name="T93" fmla="*/ 0 h 403"/>
                <a:gd name="T94" fmla="*/ 0 w 825"/>
                <a:gd name="T95" fmla="*/ 0 h 403"/>
                <a:gd name="T96" fmla="*/ 0 w 825"/>
                <a:gd name="T97" fmla="*/ 0 h 403"/>
                <a:gd name="T98" fmla="*/ 0 w 825"/>
                <a:gd name="T99" fmla="*/ 0 h 403"/>
                <a:gd name="T100" fmla="*/ 0 w 825"/>
                <a:gd name="T101" fmla="*/ 0 h 4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5"/>
                <a:gd name="T154" fmla="*/ 0 h 403"/>
                <a:gd name="T155" fmla="*/ 825 w 825"/>
                <a:gd name="T156" fmla="*/ 403 h 40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5" h="403">
                  <a:moveTo>
                    <a:pt x="369" y="374"/>
                  </a:moveTo>
                  <a:lnTo>
                    <a:pt x="378" y="376"/>
                  </a:lnTo>
                  <a:lnTo>
                    <a:pt x="390" y="378"/>
                  </a:lnTo>
                  <a:lnTo>
                    <a:pt x="399" y="380"/>
                  </a:lnTo>
                  <a:lnTo>
                    <a:pt x="409" y="384"/>
                  </a:lnTo>
                  <a:lnTo>
                    <a:pt x="420" y="386"/>
                  </a:lnTo>
                  <a:lnTo>
                    <a:pt x="430" y="388"/>
                  </a:lnTo>
                  <a:lnTo>
                    <a:pt x="441" y="390"/>
                  </a:lnTo>
                  <a:lnTo>
                    <a:pt x="451" y="391"/>
                  </a:lnTo>
                  <a:lnTo>
                    <a:pt x="460" y="393"/>
                  </a:lnTo>
                  <a:lnTo>
                    <a:pt x="472" y="393"/>
                  </a:lnTo>
                  <a:lnTo>
                    <a:pt x="481" y="395"/>
                  </a:lnTo>
                  <a:lnTo>
                    <a:pt x="491" y="397"/>
                  </a:lnTo>
                  <a:lnTo>
                    <a:pt x="500" y="399"/>
                  </a:lnTo>
                  <a:lnTo>
                    <a:pt x="511" y="399"/>
                  </a:lnTo>
                  <a:lnTo>
                    <a:pt x="521" y="401"/>
                  </a:lnTo>
                  <a:lnTo>
                    <a:pt x="530" y="401"/>
                  </a:lnTo>
                  <a:lnTo>
                    <a:pt x="540" y="401"/>
                  </a:lnTo>
                  <a:lnTo>
                    <a:pt x="549" y="403"/>
                  </a:lnTo>
                  <a:lnTo>
                    <a:pt x="559" y="403"/>
                  </a:lnTo>
                  <a:lnTo>
                    <a:pt x="568" y="403"/>
                  </a:lnTo>
                  <a:lnTo>
                    <a:pt x="576" y="403"/>
                  </a:lnTo>
                  <a:lnTo>
                    <a:pt x="586" y="403"/>
                  </a:lnTo>
                  <a:lnTo>
                    <a:pt x="595" y="403"/>
                  </a:lnTo>
                  <a:lnTo>
                    <a:pt x="605" y="403"/>
                  </a:lnTo>
                  <a:lnTo>
                    <a:pt x="612" y="403"/>
                  </a:lnTo>
                  <a:lnTo>
                    <a:pt x="622" y="403"/>
                  </a:lnTo>
                  <a:lnTo>
                    <a:pt x="629" y="403"/>
                  </a:lnTo>
                  <a:lnTo>
                    <a:pt x="639" y="403"/>
                  </a:lnTo>
                  <a:lnTo>
                    <a:pt x="646" y="401"/>
                  </a:lnTo>
                  <a:lnTo>
                    <a:pt x="654" y="401"/>
                  </a:lnTo>
                  <a:lnTo>
                    <a:pt x="663" y="401"/>
                  </a:lnTo>
                  <a:lnTo>
                    <a:pt x="671" y="399"/>
                  </a:lnTo>
                  <a:lnTo>
                    <a:pt x="677" y="399"/>
                  </a:lnTo>
                  <a:lnTo>
                    <a:pt x="684" y="397"/>
                  </a:lnTo>
                  <a:lnTo>
                    <a:pt x="692" y="395"/>
                  </a:lnTo>
                  <a:lnTo>
                    <a:pt x="700" y="393"/>
                  </a:lnTo>
                  <a:lnTo>
                    <a:pt x="705" y="391"/>
                  </a:lnTo>
                  <a:lnTo>
                    <a:pt x="713" y="391"/>
                  </a:lnTo>
                  <a:lnTo>
                    <a:pt x="720" y="390"/>
                  </a:lnTo>
                  <a:lnTo>
                    <a:pt x="726" y="388"/>
                  </a:lnTo>
                  <a:lnTo>
                    <a:pt x="732" y="386"/>
                  </a:lnTo>
                  <a:lnTo>
                    <a:pt x="739" y="384"/>
                  </a:lnTo>
                  <a:lnTo>
                    <a:pt x="745" y="382"/>
                  </a:lnTo>
                  <a:lnTo>
                    <a:pt x="751" y="380"/>
                  </a:lnTo>
                  <a:lnTo>
                    <a:pt x="757" y="376"/>
                  </a:lnTo>
                  <a:lnTo>
                    <a:pt x="762" y="374"/>
                  </a:lnTo>
                  <a:lnTo>
                    <a:pt x="768" y="371"/>
                  </a:lnTo>
                  <a:lnTo>
                    <a:pt x="774" y="369"/>
                  </a:lnTo>
                  <a:lnTo>
                    <a:pt x="777" y="365"/>
                  </a:lnTo>
                  <a:lnTo>
                    <a:pt x="781" y="363"/>
                  </a:lnTo>
                  <a:lnTo>
                    <a:pt x="785" y="359"/>
                  </a:lnTo>
                  <a:lnTo>
                    <a:pt x="791" y="357"/>
                  </a:lnTo>
                  <a:lnTo>
                    <a:pt x="795" y="353"/>
                  </a:lnTo>
                  <a:lnTo>
                    <a:pt x="798" y="350"/>
                  </a:lnTo>
                  <a:lnTo>
                    <a:pt x="802" y="346"/>
                  </a:lnTo>
                  <a:lnTo>
                    <a:pt x="806" y="344"/>
                  </a:lnTo>
                  <a:lnTo>
                    <a:pt x="808" y="340"/>
                  </a:lnTo>
                  <a:lnTo>
                    <a:pt x="810" y="336"/>
                  </a:lnTo>
                  <a:lnTo>
                    <a:pt x="812" y="333"/>
                  </a:lnTo>
                  <a:lnTo>
                    <a:pt x="815" y="329"/>
                  </a:lnTo>
                  <a:lnTo>
                    <a:pt x="817" y="325"/>
                  </a:lnTo>
                  <a:lnTo>
                    <a:pt x="819" y="321"/>
                  </a:lnTo>
                  <a:lnTo>
                    <a:pt x="821" y="315"/>
                  </a:lnTo>
                  <a:lnTo>
                    <a:pt x="823" y="312"/>
                  </a:lnTo>
                  <a:lnTo>
                    <a:pt x="823" y="308"/>
                  </a:lnTo>
                  <a:lnTo>
                    <a:pt x="825" y="302"/>
                  </a:lnTo>
                  <a:lnTo>
                    <a:pt x="825" y="298"/>
                  </a:lnTo>
                  <a:lnTo>
                    <a:pt x="825" y="295"/>
                  </a:lnTo>
                  <a:lnTo>
                    <a:pt x="825" y="289"/>
                  </a:lnTo>
                  <a:lnTo>
                    <a:pt x="825" y="285"/>
                  </a:lnTo>
                  <a:lnTo>
                    <a:pt x="823" y="279"/>
                  </a:lnTo>
                  <a:lnTo>
                    <a:pt x="823" y="276"/>
                  </a:lnTo>
                  <a:lnTo>
                    <a:pt x="823" y="270"/>
                  </a:lnTo>
                  <a:lnTo>
                    <a:pt x="821" y="266"/>
                  </a:lnTo>
                  <a:lnTo>
                    <a:pt x="819" y="260"/>
                  </a:lnTo>
                  <a:lnTo>
                    <a:pt x="817" y="257"/>
                  </a:lnTo>
                  <a:lnTo>
                    <a:pt x="815" y="251"/>
                  </a:lnTo>
                  <a:lnTo>
                    <a:pt x="812" y="245"/>
                  </a:lnTo>
                  <a:lnTo>
                    <a:pt x="810" y="241"/>
                  </a:lnTo>
                  <a:lnTo>
                    <a:pt x="808" y="238"/>
                  </a:lnTo>
                  <a:lnTo>
                    <a:pt x="804" y="232"/>
                  </a:lnTo>
                  <a:lnTo>
                    <a:pt x="800" y="226"/>
                  </a:lnTo>
                  <a:lnTo>
                    <a:pt x="798" y="222"/>
                  </a:lnTo>
                  <a:lnTo>
                    <a:pt x="795" y="217"/>
                  </a:lnTo>
                  <a:lnTo>
                    <a:pt x="791" y="213"/>
                  </a:lnTo>
                  <a:lnTo>
                    <a:pt x="785" y="207"/>
                  </a:lnTo>
                  <a:lnTo>
                    <a:pt x="781" y="201"/>
                  </a:lnTo>
                  <a:lnTo>
                    <a:pt x="777" y="198"/>
                  </a:lnTo>
                  <a:lnTo>
                    <a:pt x="772" y="192"/>
                  </a:lnTo>
                  <a:lnTo>
                    <a:pt x="768" y="188"/>
                  </a:lnTo>
                  <a:lnTo>
                    <a:pt x="762" y="182"/>
                  </a:lnTo>
                  <a:lnTo>
                    <a:pt x="757" y="179"/>
                  </a:lnTo>
                  <a:lnTo>
                    <a:pt x="753" y="173"/>
                  </a:lnTo>
                  <a:lnTo>
                    <a:pt x="747" y="169"/>
                  </a:lnTo>
                  <a:lnTo>
                    <a:pt x="739" y="163"/>
                  </a:lnTo>
                  <a:lnTo>
                    <a:pt x="736" y="160"/>
                  </a:lnTo>
                  <a:lnTo>
                    <a:pt x="728" y="154"/>
                  </a:lnTo>
                  <a:lnTo>
                    <a:pt x="720" y="148"/>
                  </a:lnTo>
                  <a:lnTo>
                    <a:pt x="715" y="144"/>
                  </a:lnTo>
                  <a:lnTo>
                    <a:pt x="707" y="141"/>
                  </a:lnTo>
                  <a:lnTo>
                    <a:pt x="700" y="135"/>
                  </a:lnTo>
                  <a:lnTo>
                    <a:pt x="694" y="131"/>
                  </a:lnTo>
                  <a:lnTo>
                    <a:pt x="686" y="125"/>
                  </a:lnTo>
                  <a:lnTo>
                    <a:pt x="679" y="122"/>
                  </a:lnTo>
                  <a:lnTo>
                    <a:pt x="671" y="118"/>
                  </a:lnTo>
                  <a:lnTo>
                    <a:pt x="663" y="112"/>
                  </a:lnTo>
                  <a:lnTo>
                    <a:pt x="656" y="108"/>
                  </a:lnTo>
                  <a:lnTo>
                    <a:pt x="648" y="105"/>
                  </a:lnTo>
                  <a:lnTo>
                    <a:pt x="639" y="101"/>
                  </a:lnTo>
                  <a:lnTo>
                    <a:pt x="631" y="95"/>
                  </a:lnTo>
                  <a:lnTo>
                    <a:pt x="622" y="91"/>
                  </a:lnTo>
                  <a:lnTo>
                    <a:pt x="614" y="87"/>
                  </a:lnTo>
                  <a:lnTo>
                    <a:pt x="605" y="84"/>
                  </a:lnTo>
                  <a:lnTo>
                    <a:pt x="595" y="80"/>
                  </a:lnTo>
                  <a:lnTo>
                    <a:pt x="587" y="76"/>
                  </a:lnTo>
                  <a:lnTo>
                    <a:pt x="578" y="70"/>
                  </a:lnTo>
                  <a:lnTo>
                    <a:pt x="568" y="67"/>
                  </a:lnTo>
                  <a:lnTo>
                    <a:pt x="559" y="65"/>
                  </a:lnTo>
                  <a:lnTo>
                    <a:pt x="549" y="61"/>
                  </a:lnTo>
                  <a:lnTo>
                    <a:pt x="540" y="57"/>
                  </a:lnTo>
                  <a:lnTo>
                    <a:pt x="529" y="53"/>
                  </a:lnTo>
                  <a:lnTo>
                    <a:pt x="519" y="49"/>
                  </a:lnTo>
                  <a:lnTo>
                    <a:pt x="510" y="48"/>
                  </a:lnTo>
                  <a:lnTo>
                    <a:pt x="500" y="44"/>
                  </a:lnTo>
                  <a:lnTo>
                    <a:pt x="489" y="40"/>
                  </a:lnTo>
                  <a:lnTo>
                    <a:pt x="479" y="38"/>
                  </a:lnTo>
                  <a:lnTo>
                    <a:pt x="470" y="34"/>
                  </a:lnTo>
                  <a:lnTo>
                    <a:pt x="458" y="32"/>
                  </a:lnTo>
                  <a:lnTo>
                    <a:pt x="447" y="30"/>
                  </a:lnTo>
                  <a:lnTo>
                    <a:pt x="437" y="27"/>
                  </a:lnTo>
                  <a:lnTo>
                    <a:pt x="426" y="25"/>
                  </a:lnTo>
                  <a:lnTo>
                    <a:pt x="416" y="23"/>
                  </a:lnTo>
                  <a:lnTo>
                    <a:pt x="405" y="19"/>
                  </a:lnTo>
                  <a:lnTo>
                    <a:pt x="396" y="17"/>
                  </a:lnTo>
                  <a:lnTo>
                    <a:pt x="384" y="15"/>
                  </a:lnTo>
                  <a:lnTo>
                    <a:pt x="375" y="13"/>
                  </a:lnTo>
                  <a:lnTo>
                    <a:pt x="365" y="11"/>
                  </a:lnTo>
                  <a:lnTo>
                    <a:pt x="354" y="10"/>
                  </a:lnTo>
                  <a:lnTo>
                    <a:pt x="344" y="8"/>
                  </a:lnTo>
                  <a:lnTo>
                    <a:pt x="333" y="8"/>
                  </a:lnTo>
                  <a:lnTo>
                    <a:pt x="323" y="6"/>
                  </a:lnTo>
                  <a:lnTo>
                    <a:pt x="314" y="4"/>
                  </a:lnTo>
                  <a:lnTo>
                    <a:pt x="304" y="4"/>
                  </a:lnTo>
                  <a:lnTo>
                    <a:pt x="295" y="4"/>
                  </a:lnTo>
                  <a:lnTo>
                    <a:pt x="285" y="2"/>
                  </a:lnTo>
                  <a:lnTo>
                    <a:pt x="276" y="0"/>
                  </a:lnTo>
                  <a:lnTo>
                    <a:pt x="266" y="0"/>
                  </a:lnTo>
                  <a:lnTo>
                    <a:pt x="257" y="0"/>
                  </a:lnTo>
                  <a:lnTo>
                    <a:pt x="247" y="0"/>
                  </a:lnTo>
                  <a:lnTo>
                    <a:pt x="238" y="0"/>
                  </a:lnTo>
                  <a:lnTo>
                    <a:pt x="228" y="0"/>
                  </a:lnTo>
                  <a:lnTo>
                    <a:pt x="221" y="0"/>
                  </a:lnTo>
                  <a:lnTo>
                    <a:pt x="211" y="0"/>
                  </a:lnTo>
                  <a:lnTo>
                    <a:pt x="204" y="0"/>
                  </a:lnTo>
                  <a:lnTo>
                    <a:pt x="194" y="0"/>
                  </a:lnTo>
                  <a:lnTo>
                    <a:pt x="187" y="0"/>
                  </a:lnTo>
                  <a:lnTo>
                    <a:pt x="179" y="0"/>
                  </a:lnTo>
                  <a:lnTo>
                    <a:pt x="169" y="2"/>
                  </a:lnTo>
                  <a:lnTo>
                    <a:pt x="162" y="4"/>
                  </a:lnTo>
                  <a:lnTo>
                    <a:pt x="154" y="6"/>
                  </a:lnTo>
                  <a:lnTo>
                    <a:pt x="147" y="6"/>
                  </a:lnTo>
                  <a:lnTo>
                    <a:pt x="139" y="8"/>
                  </a:lnTo>
                  <a:lnTo>
                    <a:pt x="131" y="8"/>
                  </a:lnTo>
                  <a:lnTo>
                    <a:pt x="124" y="10"/>
                  </a:lnTo>
                  <a:lnTo>
                    <a:pt x="116" y="10"/>
                  </a:lnTo>
                  <a:lnTo>
                    <a:pt x="110" y="13"/>
                  </a:lnTo>
                  <a:lnTo>
                    <a:pt x="105" y="15"/>
                  </a:lnTo>
                  <a:lnTo>
                    <a:pt x="97" y="17"/>
                  </a:lnTo>
                  <a:lnTo>
                    <a:pt x="91" y="17"/>
                  </a:lnTo>
                  <a:lnTo>
                    <a:pt x="86" y="21"/>
                  </a:lnTo>
                  <a:lnTo>
                    <a:pt x="78" y="23"/>
                  </a:lnTo>
                  <a:lnTo>
                    <a:pt x="72" y="25"/>
                  </a:lnTo>
                  <a:lnTo>
                    <a:pt x="67" y="27"/>
                  </a:lnTo>
                  <a:lnTo>
                    <a:pt x="61" y="30"/>
                  </a:lnTo>
                  <a:lnTo>
                    <a:pt x="55" y="32"/>
                  </a:lnTo>
                  <a:lnTo>
                    <a:pt x="52" y="36"/>
                  </a:lnTo>
                  <a:lnTo>
                    <a:pt x="46" y="38"/>
                  </a:lnTo>
                  <a:lnTo>
                    <a:pt x="42" y="42"/>
                  </a:lnTo>
                  <a:lnTo>
                    <a:pt x="38" y="44"/>
                  </a:lnTo>
                  <a:lnTo>
                    <a:pt x="34" y="48"/>
                  </a:lnTo>
                  <a:lnTo>
                    <a:pt x="27" y="53"/>
                  </a:lnTo>
                  <a:lnTo>
                    <a:pt x="19" y="61"/>
                  </a:lnTo>
                  <a:lnTo>
                    <a:pt x="17" y="65"/>
                  </a:lnTo>
                  <a:lnTo>
                    <a:pt x="14" y="68"/>
                  </a:lnTo>
                  <a:lnTo>
                    <a:pt x="12" y="72"/>
                  </a:lnTo>
                  <a:lnTo>
                    <a:pt x="10" y="76"/>
                  </a:lnTo>
                  <a:lnTo>
                    <a:pt x="8" y="80"/>
                  </a:lnTo>
                  <a:lnTo>
                    <a:pt x="4" y="84"/>
                  </a:lnTo>
                  <a:lnTo>
                    <a:pt x="4" y="89"/>
                  </a:lnTo>
                  <a:lnTo>
                    <a:pt x="2" y="93"/>
                  </a:lnTo>
                  <a:lnTo>
                    <a:pt x="0" y="97"/>
                  </a:lnTo>
                  <a:lnTo>
                    <a:pt x="0" y="103"/>
                  </a:lnTo>
                  <a:lnTo>
                    <a:pt x="0" y="106"/>
                  </a:lnTo>
                  <a:lnTo>
                    <a:pt x="0" y="110"/>
                  </a:lnTo>
                  <a:lnTo>
                    <a:pt x="0" y="114"/>
                  </a:lnTo>
                  <a:lnTo>
                    <a:pt x="0" y="120"/>
                  </a:lnTo>
                  <a:lnTo>
                    <a:pt x="0" y="125"/>
                  </a:lnTo>
                  <a:lnTo>
                    <a:pt x="2" y="129"/>
                  </a:lnTo>
                  <a:lnTo>
                    <a:pt x="2" y="135"/>
                  </a:lnTo>
                  <a:lnTo>
                    <a:pt x="4" y="139"/>
                  </a:lnTo>
                  <a:lnTo>
                    <a:pt x="4" y="144"/>
                  </a:lnTo>
                  <a:lnTo>
                    <a:pt x="8" y="148"/>
                  </a:lnTo>
                  <a:lnTo>
                    <a:pt x="10" y="154"/>
                  </a:lnTo>
                  <a:lnTo>
                    <a:pt x="12" y="158"/>
                  </a:lnTo>
                  <a:lnTo>
                    <a:pt x="14" y="163"/>
                  </a:lnTo>
                  <a:lnTo>
                    <a:pt x="17" y="169"/>
                  </a:lnTo>
                  <a:lnTo>
                    <a:pt x="19" y="173"/>
                  </a:lnTo>
                  <a:lnTo>
                    <a:pt x="23" y="179"/>
                  </a:lnTo>
                  <a:lnTo>
                    <a:pt x="27" y="182"/>
                  </a:lnTo>
                  <a:lnTo>
                    <a:pt x="31" y="188"/>
                  </a:lnTo>
                  <a:lnTo>
                    <a:pt x="34" y="192"/>
                  </a:lnTo>
                  <a:lnTo>
                    <a:pt x="38" y="198"/>
                  </a:lnTo>
                  <a:lnTo>
                    <a:pt x="42" y="201"/>
                  </a:lnTo>
                  <a:lnTo>
                    <a:pt x="48" y="207"/>
                  </a:lnTo>
                  <a:lnTo>
                    <a:pt x="52" y="211"/>
                  </a:lnTo>
                  <a:lnTo>
                    <a:pt x="57" y="217"/>
                  </a:lnTo>
                  <a:lnTo>
                    <a:pt x="61" y="220"/>
                  </a:lnTo>
                  <a:lnTo>
                    <a:pt x="69" y="226"/>
                  </a:lnTo>
                  <a:lnTo>
                    <a:pt x="72" y="232"/>
                  </a:lnTo>
                  <a:lnTo>
                    <a:pt x="78" y="236"/>
                  </a:lnTo>
                  <a:lnTo>
                    <a:pt x="86" y="241"/>
                  </a:lnTo>
                  <a:lnTo>
                    <a:pt x="91" y="245"/>
                  </a:lnTo>
                  <a:lnTo>
                    <a:pt x="97" y="251"/>
                  </a:lnTo>
                  <a:lnTo>
                    <a:pt x="105" y="255"/>
                  </a:lnTo>
                  <a:lnTo>
                    <a:pt x="110" y="258"/>
                  </a:lnTo>
                  <a:lnTo>
                    <a:pt x="118" y="264"/>
                  </a:lnTo>
                  <a:lnTo>
                    <a:pt x="124" y="268"/>
                  </a:lnTo>
                  <a:lnTo>
                    <a:pt x="131" y="272"/>
                  </a:lnTo>
                  <a:lnTo>
                    <a:pt x="137" y="277"/>
                  </a:lnTo>
                  <a:lnTo>
                    <a:pt x="147" y="283"/>
                  </a:lnTo>
                  <a:lnTo>
                    <a:pt x="154" y="287"/>
                  </a:lnTo>
                  <a:lnTo>
                    <a:pt x="162" y="291"/>
                  </a:lnTo>
                  <a:lnTo>
                    <a:pt x="169" y="295"/>
                  </a:lnTo>
                  <a:lnTo>
                    <a:pt x="177" y="300"/>
                  </a:lnTo>
                  <a:lnTo>
                    <a:pt x="187" y="304"/>
                  </a:lnTo>
                  <a:lnTo>
                    <a:pt x="194" y="308"/>
                  </a:lnTo>
                  <a:lnTo>
                    <a:pt x="204" y="312"/>
                  </a:lnTo>
                  <a:lnTo>
                    <a:pt x="213" y="317"/>
                  </a:lnTo>
                  <a:lnTo>
                    <a:pt x="221" y="321"/>
                  </a:lnTo>
                  <a:lnTo>
                    <a:pt x="230" y="325"/>
                  </a:lnTo>
                  <a:lnTo>
                    <a:pt x="238" y="329"/>
                  </a:lnTo>
                  <a:lnTo>
                    <a:pt x="247" y="333"/>
                  </a:lnTo>
                  <a:lnTo>
                    <a:pt x="257" y="336"/>
                  </a:lnTo>
                  <a:lnTo>
                    <a:pt x="266" y="340"/>
                  </a:lnTo>
                  <a:lnTo>
                    <a:pt x="276" y="344"/>
                  </a:lnTo>
                  <a:lnTo>
                    <a:pt x="285" y="348"/>
                  </a:lnTo>
                  <a:lnTo>
                    <a:pt x="295" y="350"/>
                  </a:lnTo>
                  <a:lnTo>
                    <a:pt x="306" y="353"/>
                  </a:lnTo>
                  <a:lnTo>
                    <a:pt x="316" y="357"/>
                  </a:lnTo>
                  <a:lnTo>
                    <a:pt x="327" y="361"/>
                  </a:lnTo>
                  <a:lnTo>
                    <a:pt x="337" y="363"/>
                  </a:lnTo>
                  <a:lnTo>
                    <a:pt x="346" y="367"/>
                  </a:lnTo>
                  <a:lnTo>
                    <a:pt x="358" y="371"/>
                  </a:lnTo>
                  <a:lnTo>
                    <a:pt x="369" y="374"/>
                  </a:lnTo>
                  <a:close/>
                </a:path>
              </a:pathLst>
            </a:custGeom>
            <a:solidFill>
              <a:srgbClr val="FFB300"/>
            </a:solidFill>
            <a:ln w="9525">
              <a:noFill/>
              <a:round/>
              <a:headEnd/>
              <a:tailEnd/>
            </a:ln>
          </p:spPr>
          <p:txBody>
            <a:bodyPr wrap="none" anchor="ctr">
              <a:prstTxWarp prst="textNoShape">
                <a:avLst/>
              </a:prstTxWarp>
            </a:bodyPr>
            <a:lstStyle/>
            <a:p>
              <a:endParaRPr lang="en-US"/>
            </a:p>
          </p:txBody>
        </p:sp>
        <p:sp>
          <p:nvSpPr>
            <p:cNvPr id="35896" name="AutoShape 29"/>
            <p:cNvSpPr>
              <a:spLocks noChangeArrowheads="1"/>
            </p:cNvSpPr>
            <p:nvPr/>
          </p:nvSpPr>
          <p:spPr bwMode="auto">
            <a:xfrm>
              <a:off x="1137" y="1324"/>
              <a:ext cx="123" cy="61"/>
            </a:xfrm>
            <a:custGeom>
              <a:avLst/>
              <a:gdLst>
                <a:gd name="T0" fmla="*/ 0 w 451"/>
                <a:gd name="T1" fmla="*/ 0 h 221"/>
                <a:gd name="T2" fmla="*/ 0 w 451"/>
                <a:gd name="T3" fmla="*/ 0 h 221"/>
                <a:gd name="T4" fmla="*/ 0 w 451"/>
                <a:gd name="T5" fmla="*/ 0 h 221"/>
                <a:gd name="T6" fmla="*/ 0 w 451"/>
                <a:gd name="T7" fmla="*/ 0 h 221"/>
                <a:gd name="T8" fmla="*/ 0 w 451"/>
                <a:gd name="T9" fmla="*/ 0 h 221"/>
                <a:gd name="T10" fmla="*/ 0 w 451"/>
                <a:gd name="T11" fmla="*/ 0 h 221"/>
                <a:gd name="T12" fmla="*/ 0 w 451"/>
                <a:gd name="T13" fmla="*/ 0 h 221"/>
                <a:gd name="T14" fmla="*/ 0 w 451"/>
                <a:gd name="T15" fmla="*/ 0 h 221"/>
                <a:gd name="T16" fmla="*/ 0 w 451"/>
                <a:gd name="T17" fmla="*/ 0 h 221"/>
                <a:gd name="T18" fmla="*/ 0 w 451"/>
                <a:gd name="T19" fmla="*/ 0 h 221"/>
                <a:gd name="T20" fmla="*/ 0 w 451"/>
                <a:gd name="T21" fmla="*/ 0 h 221"/>
                <a:gd name="T22" fmla="*/ 0 w 451"/>
                <a:gd name="T23" fmla="*/ 0 h 221"/>
                <a:gd name="T24" fmla="*/ 0 w 451"/>
                <a:gd name="T25" fmla="*/ 0 h 221"/>
                <a:gd name="T26" fmla="*/ 0 w 451"/>
                <a:gd name="T27" fmla="*/ 0 h 221"/>
                <a:gd name="T28" fmla="*/ 0 w 451"/>
                <a:gd name="T29" fmla="*/ 0 h 221"/>
                <a:gd name="T30" fmla="*/ 0 w 451"/>
                <a:gd name="T31" fmla="*/ 0 h 221"/>
                <a:gd name="T32" fmla="*/ 0 w 451"/>
                <a:gd name="T33" fmla="*/ 0 h 221"/>
                <a:gd name="T34" fmla="*/ 0 w 451"/>
                <a:gd name="T35" fmla="*/ 0 h 221"/>
                <a:gd name="T36" fmla="*/ 0 w 451"/>
                <a:gd name="T37" fmla="*/ 0 h 221"/>
                <a:gd name="T38" fmla="*/ 0 w 451"/>
                <a:gd name="T39" fmla="*/ 0 h 221"/>
                <a:gd name="T40" fmla="*/ 0 w 451"/>
                <a:gd name="T41" fmla="*/ 0 h 221"/>
                <a:gd name="T42" fmla="*/ 0 w 451"/>
                <a:gd name="T43" fmla="*/ 0 h 221"/>
                <a:gd name="T44" fmla="*/ 0 w 451"/>
                <a:gd name="T45" fmla="*/ 0 h 221"/>
                <a:gd name="T46" fmla="*/ 0 w 451"/>
                <a:gd name="T47" fmla="*/ 0 h 221"/>
                <a:gd name="T48" fmla="*/ 0 w 451"/>
                <a:gd name="T49" fmla="*/ 0 h 221"/>
                <a:gd name="T50" fmla="*/ 0 w 451"/>
                <a:gd name="T51" fmla="*/ 0 h 221"/>
                <a:gd name="T52" fmla="*/ 0 w 451"/>
                <a:gd name="T53" fmla="*/ 0 h 221"/>
                <a:gd name="T54" fmla="*/ 0 w 451"/>
                <a:gd name="T55" fmla="*/ 0 h 221"/>
                <a:gd name="T56" fmla="*/ 0 w 451"/>
                <a:gd name="T57" fmla="*/ 0 h 221"/>
                <a:gd name="T58" fmla="*/ 0 w 451"/>
                <a:gd name="T59" fmla="*/ 0 h 221"/>
                <a:gd name="T60" fmla="*/ 0 w 451"/>
                <a:gd name="T61" fmla="*/ 0 h 221"/>
                <a:gd name="T62" fmla="*/ 0 w 451"/>
                <a:gd name="T63" fmla="*/ 0 h 221"/>
                <a:gd name="T64" fmla="*/ 0 w 451"/>
                <a:gd name="T65" fmla="*/ 0 h 221"/>
                <a:gd name="T66" fmla="*/ 0 w 451"/>
                <a:gd name="T67" fmla="*/ 0 h 221"/>
                <a:gd name="T68" fmla="*/ 0 w 451"/>
                <a:gd name="T69" fmla="*/ 0 h 221"/>
                <a:gd name="T70" fmla="*/ 0 w 451"/>
                <a:gd name="T71" fmla="*/ 0 h 221"/>
                <a:gd name="T72" fmla="*/ 0 w 451"/>
                <a:gd name="T73" fmla="*/ 0 h 221"/>
                <a:gd name="T74" fmla="*/ 0 w 451"/>
                <a:gd name="T75" fmla="*/ 0 h 221"/>
                <a:gd name="T76" fmla="*/ 0 w 451"/>
                <a:gd name="T77" fmla="*/ 0 h 221"/>
                <a:gd name="T78" fmla="*/ 0 w 451"/>
                <a:gd name="T79" fmla="*/ 0 h 221"/>
                <a:gd name="T80" fmla="*/ 0 w 451"/>
                <a:gd name="T81" fmla="*/ 0 h 221"/>
                <a:gd name="T82" fmla="*/ 0 w 451"/>
                <a:gd name="T83" fmla="*/ 0 h 221"/>
                <a:gd name="T84" fmla="*/ 0 w 451"/>
                <a:gd name="T85" fmla="*/ 0 h 221"/>
                <a:gd name="T86" fmla="*/ 0 w 451"/>
                <a:gd name="T87" fmla="*/ 0 h 221"/>
                <a:gd name="T88" fmla="*/ 0 w 451"/>
                <a:gd name="T89" fmla="*/ 0 h 221"/>
                <a:gd name="T90" fmla="*/ 0 w 451"/>
                <a:gd name="T91" fmla="*/ 0 h 221"/>
                <a:gd name="T92" fmla="*/ 0 w 451"/>
                <a:gd name="T93" fmla="*/ 0 h 221"/>
                <a:gd name="T94" fmla="*/ 0 w 451"/>
                <a:gd name="T95" fmla="*/ 0 h 221"/>
                <a:gd name="T96" fmla="*/ 0 w 451"/>
                <a:gd name="T97" fmla="*/ 0 h 2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1"/>
                <a:gd name="T148" fmla="*/ 0 h 221"/>
                <a:gd name="T149" fmla="*/ 451 w 451"/>
                <a:gd name="T150" fmla="*/ 221 h 2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1" h="221">
                  <a:moveTo>
                    <a:pt x="202" y="204"/>
                  </a:moveTo>
                  <a:lnTo>
                    <a:pt x="207" y="206"/>
                  </a:lnTo>
                  <a:lnTo>
                    <a:pt x="213" y="206"/>
                  </a:lnTo>
                  <a:lnTo>
                    <a:pt x="219" y="207"/>
                  </a:lnTo>
                  <a:lnTo>
                    <a:pt x="224" y="209"/>
                  </a:lnTo>
                  <a:lnTo>
                    <a:pt x="230" y="209"/>
                  </a:lnTo>
                  <a:lnTo>
                    <a:pt x="236" y="211"/>
                  </a:lnTo>
                  <a:lnTo>
                    <a:pt x="242" y="213"/>
                  </a:lnTo>
                  <a:lnTo>
                    <a:pt x="247" y="213"/>
                  </a:lnTo>
                  <a:lnTo>
                    <a:pt x="251" y="215"/>
                  </a:lnTo>
                  <a:lnTo>
                    <a:pt x="259" y="215"/>
                  </a:lnTo>
                  <a:lnTo>
                    <a:pt x="262" y="215"/>
                  </a:lnTo>
                  <a:lnTo>
                    <a:pt x="268" y="217"/>
                  </a:lnTo>
                  <a:lnTo>
                    <a:pt x="274" y="217"/>
                  </a:lnTo>
                  <a:lnTo>
                    <a:pt x="280" y="219"/>
                  </a:lnTo>
                  <a:lnTo>
                    <a:pt x="283" y="219"/>
                  </a:lnTo>
                  <a:lnTo>
                    <a:pt x="291" y="219"/>
                  </a:lnTo>
                  <a:lnTo>
                    <a:pt x="295" y="219"/>
                  </a:lnTo>
                  <a:lnTo>
                    <a:pt x="300" y="219"/>
                  </a:lnTo>
                  <a:lnTo>
                    <a:pt x="304" y="219"/>
                  </a:lnTo>
                  <a:lnTo>
                    <a:pt x="310" y="221"/>
                  </a:lnTo>
                  <a:lnTo>
                    <a:pt x="316" y="221"/>
                  </a:lnTo>
                  <a:lnTo>
                    <a:pt x="321" y="221"/>
                  </a:lnTo>
                  <a:lnTo>
                    <a:pt x="325" y="221"/>
                  </a:lnTo>
                  <a:lnTo>
                    <a:pt x="331" y="221"/>
                  </a:lnTo>
                  <a:lnTo>
                    <a:pt x="335" y="221"/>
                  </a:lnTo>
                  <a:lnTo>
                    <a:pt x="340" y="221"/>
                  </a:lnTo>
                  <a:lnTo>
                    <a:pt x="344" y="221"/>
                  </a:lnTo>
                  <a:lnTo>
                    <a:pt x="348" y="221"/>
                  </a:lnTo>
                  <a:lnTo>
                    <a:pt x="352" y="219"/>
                  </a:lnTo>
                  <a:lnTo>
                    <a:pt x="357" y="219"/>
                  </a:lnTo>
                  <a:lnTo>
                    <a:pt x="361" y="219"/>
                  </a:lnTo>
                  <a:lnTo>
                    <a:pt x="367" y="219"/>
                  </a:lnTo>
                  <a:lnTo>
                    <a:pt x="371" y="217"/>
                  </a:lnTo>
                  <a:lnTo>
                    <a:pt x="375" y="217"/>
                  </a:lnTo>
                  <a:lnTo>
                    <a:pt x="378" y="217"/>
                  </a:lnTo>
                  <a:lnTo>
                    <a:pt x="382" y="215"/>
                  </a:lnTo>
                  <a:lnTo>
                    <a:pt x="386" y="215"/>
                  </a:lnTo>
                  <a:lnTo>
                    <a:pt x="390" y="213"/>
                  </a:lnTo>
                  <a:lnTo>
                    <a:pt x="394" y="213"/>
                  </a:lnTo>
                  <a:lnTo>
                    <a:pt x="397" y="213"/>
                  </a:lnTo>
                  <a:lnTo>
                    <a:pt x="403" y="209"/>
                  </a:lnTo>
                  <a:lnTo>
                    <a:pt x="411" y="207"/>
                  </a:lnTo>
                  <a:lnTo>
                    <a:pt x="416" y="206"/>
                  </a:lnTo>
                  <a:lnTo>
                    <a:pt x="422" y="202"/>
                  </a:lnTo>
                  <a:lnTo>
                    <a:pt x="428" y="198"/>
                  </a:lnTo>
                  <a:lnTo>
                    <a:pt x="432" y="196"/>
                  </a:lnTo>
                  <a:lnTo>
                    <a:pt x="437" y="190"/>
                  </a:lnTo>
                  <a:lnTo>
                    <a:pt x="441" y="188"/>
                  </a:lnTo>
                  <a:lnTo>
                    <a:pt x="443" y="183"/>
                  </a:lnTo>
                  <a:lnTo>
                    <a:pt x="447" y="179"/>
                  </a:lnTo>
                  <a:lnTo>
                    <a:pt x="449" y="175"/>
                  </a:lnTo>
                  <a:lnTo>
                    <a:pt x="451" y="171"/>
                  </a:lnTo>
                  <a:lnTo>
                    <a:pt x="451" y="166"/>
                  </a:lnTo>
                  <a:lnTo>
                    <a:pt x="451" y="162"/>
                  </a:lnTo>
                  <a:lnTo>
                    <a:pt x="451" y="156"/>
                  </a:lnTo>
                  <a:lnTo>
                    <a:pt x="451" y="150"/>
                  </a:lnTo>
                  <a:lnTo>
                    <a:pt x="449" y="145"/>
                  </a:lnTo>
                  <a:lnTo>
                    <a:pt x="447" y="139"/>
                  </a:lnTo>
                  <a:lnTo>
                    <a:pt x="445" y="135"/>
                  </a:lnTo>
                  <a:lnTo>
                    <a:pt x="443" y="130"/>
                  </a:lnTo>
                  <a:lnTo>
                    <a:pt x="439" y="124"/>
                  </a:lnTo>
                  <a:lnTo>
                    <a:pt x="435" y="118"/>
                  </a:lnTo>
                  <a:lnTo>
                    <a:pt x="430" y="112"/>
                  </a:lnTo>
                  <a:lnTo>
                    <a:pt x="426" y="109"/>
                  </a:lnTo>
                  <a:lnTo>
                    <a:pt x="420" y="103"/>
                  </a:lnTo>
                  <a:lnTo>
                    <a:pt x="414" y="97"/>
                  </a:lnTo>
                  <a:lnTo>
                    <a:pt x="409" y="92"/>
                  </a:lnTo>
                  <a:lnTo>
                    <a:pt x="401" y="88"/>
                  </a:lnTo>
                  <a:lnTo>
                    <a:pt x="397" y="84"/>
                  </a:lnTo>
                  <a:lnTo>
                    <a:pt x="394" y="82"/>
                  </a:lnTo>
                  <a:lnTo>
                    <a:pt x="390" y="78"/>
                  </a:lnTo>
                  <a:lnTo>
                    <a:pt x="386" y="76"/>
                  </a:lnTo>
                  <a:lnTo>
                    <a:pt x="382" y="74"/>
                  </a:lnTo>
                  <a:lnTo>
                    <a:pt x="378" y="71"/>
                  </a:lnTo>
                  <a:lnTo>
                    <a:pt x="375" y="69"/>
                  </a:lnTo>
                  <a:lnTo>
                    <a:pt x="371" y="67"/>
                  </a:lnTo>
                  <a:lnTo>
                    <a:pt x="367" y="65"/>
                  </a:lnTo>
                  <a:lnTo>
                    <a:pt x="361" y="61"/>
                  </a:lnTo>
                  <a:lnTo>
                    <a:pt x="357" y="59"/>
                  </a:lnTo>
                  <a:lnTo>
                    <a:pt x="354" y="57"/>
                  </a:lnTo>
                  <a:lnTo>
                    <a:pt x="348" y="55"/>
                  </a:lnTo>
                  <a:lnTo>
                    <a:pt x="344" y="52"/>
                  </a:lnTo>
                  <a:lnTo>
                    <a:pt x="340" y="50"/>
                  </a:lnTo>
                  <a:lnTo>
                    <a:pt x="335" y="48"/>
                  </a:lnTo>
                  <a:lnTo>
                    <a:pt x="331" y="46"/>
                  </a:lnTo>
                  <a:lnTo>
                    <a:pt x="325" y="44"/>
                  </a:lnTo>
                  <a:lnTo>
                    <a:pt x="319" y="42"/>
                  </a:lnTo>
                  <a:lnTo>
                    <a:pt x="316" y="40"/>
                  </a:lnTo>
                  <a:lnTo>
                    <a:pt x="310" y="38"/>
                  </a:lnTo>
                  <a:lnTo>
                    <a:pt x="304" y="35"/>
                  </a:lnTo>
                  <a:lnTo>
                    <a:pt x="300" y="33"/>
                  </a:lnTo>
                  <a:lnTo>
                    <a:pt x="295" y="33"/>
                  </a:lnTo>
                  <a:lnTo>
                    <a:pt x="289" y="31"/>
                  </a:lnTo>
                  <a:lnTo>
                    <a:pt x="283" y="27"/>
                  </a:lnTo>
                  <a:lnTo>
                    <a:pt x="278" y="25"/>
                  </a:lnTo>
                  <a:lnTo>
                    <a:pt x="272" y="25"/>
                  </a:lnTo>
                  <a:lnTo>
                    <a:pt x="268" y="23"/>
                  </a:lnTo>
                  <a:lnTo>
                    <a:pt x="262" y="21"/>
                  </a:lnTo>
                  <a:lnTo>
                    <a:pt x="257" y="19"/>
                  </a:lnTo>
                  <a:lnTo>
                    <a:pt x="251" y="17"/>
                  </a:lnTo>
                  <a:lnTo>
                    <a:pt x="245" y="16"/>
                  </a:lnTo>
                  <a:lnTo>
                    <a:pt x="240" y="16"/>
                  </a:lnTo>
                  <a:lnTo>
                    <a:pt x="234" y="14"/>
                  </a:lnTo>
                  <a:lnTo>
                    <a:pt x="228" y="12"/>
                  </a:lnTo>
                  <a:lnTo>
                    <a:pt x="223" y="12"/>
                  </a:lnTo>
                  <a:lnTo>
                    <a:pt x="217" y="10"/>
                  </a:lnTo>
                  <a:lnTo>
                    <a:pt x="211" y="8"/>
                  </a:lnTo>
                  <a:lnTo>
                    <a:pt x="205" y="8"/>
                  </a:lnTo>
                  <a:lnTo>
                    <a:pt x="200" y="6"/>
                  </a:lnTo>
                  <a:lnTo>
                    <a:pt x="194" y="6"/>
                  </a:lnTo>
                  <a:lnTo>
                    <a:pt x="188" y="4"/>
                  </a:lnTo>
                  <a:lnTo>
                    <a:pt x="183" y="4"/>
                  </a:lnTo>
                  <a:lnTo>
                    <a:pt x="177" y="4"/>
                  </a:lnTo>
                  <a:lnTo>
                    <a:pt x="171" y="2"/>
                  </a:lnTo>
                  <a:lnTo>
                    <a:pt x="166" y="2"/>
                  </a:lnTo>
                  <a:lnTo>
                    <a:pt x="162" y="2"/>
                  </a:lnTo>
                  <a:lnTo>
                    <a:pt x="156" y="0"/>
                  </a:lnTo>
                  <a:lnTo>
                    <a:pt x="150" y="0"/>
                  </a:lnTo>
                  <a:lnTo>
                    <a:pt x="145" y="0"/>
                  </a:lnTo>
                  <a:lnTo>
                    <a:pt x="141" y="0"/>
                  </a:lnTo>
                  <a:lnTo>
                    <a:pt x="135" y="0"/>
                  </a:lnTo>
                  <a:lnTo>
                    <a:pt x="129" y="0"/>
                  </a:lnTo>
                  <a:lnTo>
                    <a:pt x="126" y="0"/>
                  </a:lnTo>
                  <a:lnTo>
                    <a:pt x="122" y="0"/>
                  </a:lnTo>
                  <a:lnTo>
                    <a:pt x="116" y="0"/>
                  </a:lnTo>
                  <a:lnTo>
                    <a:pt x="110" y="0"/>
                  </a:lnTo>
                  <a:lnTo>
                    <a:pt x="107" y="0"/>
                  </a:lnTo>
                  <a:lnTo>
                    <a:pt x="103" y="0"/>
                  </a:lnTo>
                  <a:lnTo>
                    <a:pt x="97" y="0"/>
                  </a:lnTo>
                  <a:lnTo>
                    <a:pt x="93" y="0"/>
                  </a:lnTo>
                  <a:lnTo>
                    <a:pt x="89" y="2"/>
                  </a:lnTo>
                  <a:lnTo>
                    <a:pt x="86" y="4"/>
                  </a:lnTo>
                  <a:lnTo>
                    <a:pt x="80" y="4"/>
                  </a:lnTo>
                  <a:lnTo>
                    <a:pt x="76" y="4"/>
                  </a:lnTo>
                  <a:lnTo>
                    <a:pt x="72" y="4"/>
                  </a:lnTo>
                  <a:lnTo>
                    <a:pt x="69" y="6"/>
                  </a:lnTo>
                  <a:lnTo>
                    <a:pt x="61" y="8"/>
                  </a:lnTo>
                  <a:lnTo>
                    <a:pt x="53" y="10"/>
                  </a:lnTo>
                  <a:lnTo>
                    <a:pt x="46" y="12"/>
                  </a:lnTo>
                  <a:lnTo>
                    <a:pt x="40" y="14"/>
                  </a:lnTo>
                  <a:lnTo>
                    <a:pt x="34" y="16"/>
                  </a:lnTo>
                  <a:lnTo>
                    <a:pt x="29" y="19"/>
                  </a:lnTo>
                  <a:lnTo>
                    <a:pt x="23" y="23"/>
                  </a:lnTo>
                  <a:lnTo>
                    <a:pt x="19" y="25"/>
                  </a:lnTo>
                  <a:lnTo>
                    <a:pt x="13" y="29"/>
                  </a:lnTo>
                  <a:lnTo>
                    <a:pt x="12" y="33"/>
                  </a:lnTo>
                  <a:lnTo>
                    <a:pt x="8" y="38"/>
                  </a:lnTo>
                  <a:lnTo>
                    <a:pt x="6" y="42"/>
                  </a:lnTo>
                  <a:lnTo>
                    <a:pt x="2" y="46"/>
                  </a:lnTo>
                  <a:lnTo>
                    <a:pt x="2" y="52"/>
                  </a:lnTo>
                  <a:lnTo>
                    <a:pt x="0" y="55"/>
                  </a:lnTo>
                  <a:lnTo>
                    <a:pt x="0" y="61"/>
                  </a:lnTo>
                  <a:lnTo>
                    <a:pt x="0" y="67"/>
                  </a:lnTo>
                  <a:lnTo>
                    <a:pt x="2" y="71"/>
                  </a:lnTo>
                  <a:lnTo>
                    <a:pt x="2" y="76"/>
                  </a:lnTo>
                  <a:lnTo>
                    <a:pt x="4" y="82"/>
                  </a:lnTo>
                  <a:lnTo>
                    <a:pt x="6" y="86"/>
                  </a:lnTo>
                  <a:lnTo>
                    <a:pt x="10" y="92"/>
                  </a:lnTo>
                  <a:lnTo>
                    <a:pt x="12" y="97"/>
                  </a:lnTo>
                  <a:lnTo>
                    <a:pt x="17" y="103"/>
                  </a:lnTo>
                  <a:lnTo>
                    <a:pt x="21" y="109"/>
                  </a:lnTo>
                  <a:lnTo>
                    <a:pt x="27" y="112"/>
                  </a:lnTo>
                  <a:lnTo>
                    <a:pt x="31" y="118"/>
                  </a:lnTo>
                  <a:lnTo>
                    <a:pt x="36" y="124"/>
                  </a:lnTo>
                  <a:lnTo>
                    <a:pt x="44" y="130"/>
                  </a:lnTo>
                  <a:lnTo>
                    <a:pt x="50" y="135"/>
                  </a:lnTo>
                  <a:lnTo>
                    <a:pt x="57" y="139"/>
                  </a:lnTo>
                  <a:lnTo>
                    <a:pt x="65" y="145"/>
                  </a:lnTo>
                  <a:lnTo>
                    <a:pt x="67" y="147"/>
                  </a:lnTo>
                  <a:lnTo>
                    <a:pt x="72" y="149"/>
                  </a:lnTo>
                  <a:lnTo>
                    <a:pt x="76" y="152"/>
                  </a:lnTo>
                  <a:lnTo>
                    <a:pt x="80" y="154"/>
                  </a:lnTo>
                  <a:lnTo>
                    <a:pt x="84" y="156"/>
                  </a:lnTo>
                  <a:lnTo>
                    <a:pt x="88" y="158"/>
                  </a:lnTo>
                  <a:lnTo>
                    <a:pt x="91" y="162"/>
                  </a:lnTo>
                  <a:lnTo>
                    <a:pt x="97" y="164"/>
                  </a:lnTo>
                  <a:lnTo>
                    <a:pt x="101" y="166"/>
                  </a:lnTo>
                  <a:lnTo>
                    <a:pt x="105" y="169"/>
                  </a:lnTo>
                  <a:lnTo>
                    <a:pt x="110" y="171"/>
                  </a:lnTo>
                  <a:lnTo>
                    <a:pt x="116" y="173"/>
                  </a:lnTo>
                  <a:lnTo>
                    <a:pt x="120" y="175"/>
                  </a:lnTo>
                  <a:lnTo>
                    <a:pt x="126" y="177"/>
                  </a:lnTo>
                  <a:lnTo>
                    <a:pt x="129" y="179"/>
                  </a:lnTo>
                  <a:lnTo>
                    <a:pt x="135" y="181"/>
                  </a:lnTo>
                  <a:lnTo>
                    <a:pt x="141" y="183"/>
                  </a:lnTo>
                  <a:lnTo>
                    <a:pt x="147" y="187"/>
                  </a:lnTo>
                  <a:lnTo>
                    <a:pt x="150" y="188"/>
                  </a:lnTo>
                  <a:lnTo>
                    <a:pt x="156" y="190"/>
                  </a:lnTo>
                  <a:lnTo>
                    <a:pt x="162" y="190"/>
                  </a:lnTo>
                  <a:lnTo>
                    <a:pt x="167" y="192"/>
                  </a:lnTo>
                  <a:lnTo>
                    <a:pt x="173" y="196"/>
                  </a:lnTo>
                  <a:lnTo>
                    <a:pt x="179" y="198"/>
                  </a:lnTo>
                  <a:lnTo>
                    <a:pt x="185" y="198"/>
                  </a:lnTo>
                  <a:lnTo>
                    <a:pt x="190" y="200"/>
                  </a:lnTo>
                  <a:lnTo>
                    <a:pt x="196" y="202"/>
                  </a:lnTo>
                  <a:lnTo>
                    <a:pt x="202" y="204"/>
                  </a:lnTo>
                  <a:close/>
                </a:path>
              </a:pathLst>
            </a:custGeom>
            <a:solidFill>
              <a:srgbClr val="FFCC03"/>
            </a:solidFill>
            <a:ln w="9525">
              <a:noFill/>
              <a:round/>
              <a:headEnd/>
              <a:tailEnd/>
            </a:ln>
          </p:spPr>
          <p:txBody>
            <a:bodyPr wrap="none" anchor="ctr">
              <a:prstTxWarp prst="textNoShape">
                <a:avLst/>
              </a:prstTxWarp>
            </a:bodyPr>
            <a:lstStyle/>
            <a:p>
              <a:endParaRPr lang="en-US"/>
            </a:p>
          </p:txBody>
        </p:sp>
        <p:sp>
          <p:nvSpPr>
            <p:cNvPr id="35897" name="AutoShape 30"/>
            <p:cNvSpPr>
              <a:spLocks noChangeArrowheads="1"/>
            </p:cNvSpPr>
            <p:nvPr/>
          </p:nvSpPr>
          <p:spPr bwMode="auto">
            <a:xfrm>
              <a:off x="801" y="1420"/>
              <a:ext cx="85" cy="86"/>
            </a:xfrm>
            <a:custGeom>
              <a:avLst/>
              <a:gdLst>
                <a:gd name="T0" fmla="*/ 0 w 310"/>
                <a:gd name="T1" fmla="*/ 0 h 312"/>
                <a:gd name="T2" fmla="*/ 0 w 310"/>
                <a:gd name="T3" fmla="*/ 0 h 312"/>
                <a:gd name="T4" fmla="*/ 0 w 310"/>
                <a:gd name="T5" fmla="*/ 0 h 312"/>
                <a:gd name="T6" fmla="*/ 0 w 310"/>
                <a:gd name="T7" fmla="*/ 0 h 312"/>
                <a:gd name="T8" fmla="*/ 0 w 310"/>
                <a:gd name="T9" fmla="*/ 0 h 312"/>
                <a:gd name="T10" fmla="*/ 0 w 310"/>
                <a:gd name="T11" fmla="*/ 0 h 312"/>
                <a:gd name="T12" fmla="*/ 0 w 310"/>
                <a:gd name="T13" fmla="*/ 0 h 312"/>
                <a:gd name="T14" fmla="*/ 0 w 310"/>
                <a:gd name="T15" fmla="*/ 0 h 312"/>
                <a:gd name="T16" fmla="*/ 0 w 310"/>
                <a:gd name="T17" fmla="*/ 0 h 312"/>
                <a:gd name="T18" fmla="*/ 0 w 310"/>
                <a:gd name="T19" fmla="*/ 0 h 312"/>
                <a:gd name="T20" fmla="*/ 0 w 310"/>
                <a:gd name="T21" fmla="*/ 0 h 312"/>
                <a:gd name="T22" fmla="*/ 0 w 310"/>
                <a:gd name="T23" fmla="*/ 0 h 312"/>
                <a:gd name="T24" fmla="*/ 0 w 310"/>
                <a:gd name="T25" fmla="*/ 0 h 312"/>
                <a:gd name="T26" fmla="*/ 0 w 310"/>
                <a:gd name="T27" fmla="*/ 0 h 312"/>
                <a:gd name="T28" fmla="*/ 0 w 310"/>
                <a:gd name="T29" fmla="*/ 0 h 312"/>
                <a:gd name="T30" fmla="*/ 0 w 310"/>
                <a:gd name="T31" fmla="*/ 0 h 312"/>
                <a:gd name="T32" fmla="*/ 0 w 310"/>
                <a:gd name="T33" fmla="*/ 0 h 312"/>
                <a:gd name="T34" fmla="*/ 0 w 310"/>
                <a:gd name="T35" fmla="*/ 0 h 312"/>
                <a:gd name="T36" fmla="*/ 0 w 310"/>
                <a:gd name="T37" fmla="*/ 0 h 312"/>
                <a:gd name="T38" fmla="*/ 0 w 310"/>
                <a:gd name="T39" fmla="*/ 0 h 312"/>
                <a:gd name="T40" fmla="*/ 0 w 310"/>
                <a:gd name="T41" fmla="*/ 0 h 312"/>
                <a:gd name="T42" fmla="*/ 0 w 310"/>
                <a:gd name="T43" fmla="*/ 0 h 312"/>
                <a:gd name="T44" fmla="*/ 0 w 310"/>
                <a:gd name="T45" fmla="*/ 0 h 312"/>
                <a:gd name="T46" fmla="*/ 0 w 310"/>
                <a:gd name="T47" fmla="*/ 0 h 312"/>
                <a:gd name="T48" fmla="*/ 0 w 310"/>
                <a:gd name="T49" fmla="*/ 0 h 312"/>
                <a:gd name="T50" fmla="*/ 0 w 310"/>
                <a:gd name="T51" fmla="*/ 0 h 312"/>
                <a:gd name="T52" fmla="*/ 0 w 310"/>
                <a:gd name="T53" fmla="*/ 0 h 312"/>
                <a:gd name="T54" fmla="*/ 0 w 310"/>
                <a:gd name="T55" fmla="*/ 0 h 312"/>
                <a:gd name="T56" fmla="*/ 0 w 310"/>
                <a:gd name="T57" fmla="*/ 0 h 312"/>
                <a:gd name="T58" fmla="*/ 0 w 310"/>
                <a:gd name="T59" fmla="*/ 0 h 312"/>
                <a:gd name="T60" fmla="*/ 0 w 310"/>
                <a:gd name="T61" fmla="*/ 0 h 312"/>
                <a:gd name="T62" fmla="*/ 0 w 310"/>
                <a:gd name="T63" fmla="*/ 0 h 312"/>
                <a:gd name="T64" fmla="*/ 0 w 310"/>
                <a:gd name="T65" fmla="*/ 0 h 312"/>
                <a:gd name="T66" fmla="*/ 0 w 310"/>
                <a:gd name="T67" fmla="*/ 0 h 312"/>
                <a:gd name="T68" fmla="*/ 0 w 310"/>
                <a:gd name="T69" fmla="*/ 0 h 312"/>
                <a:gd name="T70" fmla="*/ 0 w 310"/>
                <a:gd name="T71" fmla="*/ 0 h 312"/>
                <a:gd name="T72" fmla="*/ 0 w 310"/>
                <a:gd name="T73" fmla="*/ 0 h 312"/>
                <a:gd name="T74" fmla="*/ 0 w 310"/>
                <a:gd name="T75" fmla="*/ 0 h 312"/>
                <a:gd name="T76" fmla="*/ 0 w 310"/>
                <a:gd name="T77" fmla="*/ 0 h 312"/>
                <a:gd name="T78" fmla="*/ 0 w 310"/>
                <a:gd name="T79" fmla="*/ 0 h 312"/>
                <a:gd name="T80" fmla="*/ 0 w 310"/>
                <a:gd name="T81" fmla="*/ 0 h 312"/>
                <a:gd name="T82" fmla="*/ 0 w 310"/>
                <a:gd name="T83" fmla="*/ 0 h 312"/>
                <a:gd name="T84" fmla="*/ 0 w 310"/>
                <a:gd name="T85" fmla="*/ 0 h 312"/>
                <a:gd name="T86" fmla="*/ 0 w 310"/>
                <a:gd name="T87" fmla="*/ 0 h 312"/>
                <a:gd name="T88" fmla="*/ 0 w 310"/>
                <a:gd name="T89" fmla="*/ 0 h 312"/>
                <a:gd name="T90" fmla="*/ 0 w 310"/>
                <a:gd name="T91" fmla="*/ 0 h 312"/>
                <a:gd name="T92" fmla="*/ 0 w 310"/>
                <a:gd name="T93" fmla="*/ 0 h 312"/>
                <a:gd name="T94" fmla="*/ 0 w 310"/>
                <a:gd name="T95" fmla="*/ 0 h 312"/>
                <a:gd name="T96" fmla="*/ 0 w 310"/>
                <a:gd name="T97" fmla="*/ 0 h 3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0"/>
                <a:gd name="T148" fmla="*/ 0 h 312"/>
                <a:gd name="T149" fmla="*/ 310 w 310"/>
                <a:gd name="T150" fmla="*/ 312 h 3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0" h="312">
                  <a:moveTo>
                    <a:pt x="272" y="262"/>
                  </a:moveTo>
                  <a:lnTo>
                    <a:pt x="276" y="255"/>
                  </a:lnTo>
                  <a:lnTo>
                    <a:pt x="280" y="249"/>
                  </a:lnTo>
                  <a:lnTo>
                    <a:pt x="283" y="243"/>
                  </a:lnTo>
                  <a:lnTo>
                    <a:pt x="289" y="236"/>
                  </a:lnTo>
                  <a:lnTo>
                    <a:pt x="293" y="230"/>
                  </a:lnTo>
                  <a:lnTo>
                    <a:pt x="295" y="222"/>
                  </a:lnTo>
                  <a:lnTo>
                    <a:pt x="299" y="217"/>
                  </a:lnTo>
                  <a:lnTo>
                    <a:pt x="302" y="209"/>
                  </a:lnTo>
                  <a:lnTo>
                    <a:pt x="302" y="201"/>
                  </a:lnTo>
                  <a:lnTo>
                    <a:pt x="306" y="196"/>
                  </a:lnTo>
                  <a:lnTo>
                    <a:pt x="306" y="188"/>
                  </a:lnTo>
                  <a:lnTo>
                    <a:pt x="308" y="181"/>
                  </a:lnTo>
                  <a:lnTo>
                    <a:pt x="308" y="177"/>
                  </a:lnTo>
                  <a:lnTo>
                    <a:pt x="310" y="173"/>
                  </a:lnTo>
                  <a:lnTo>
                    <a:pt x="310" y="169"/>
                  </a:lnTo>
                  <a:lnTo>
                    <a:pt x="310" y="165"/>
                  </a:lnTo>
                  <a:lnTo>
                    <a:pt x="310" y="158"/>
                  </a:lnTo>
                  <a:lnTo>
                    <a:pt x="310" y="152"/>
                  </a:lnTo>
                  <a:lnTo>
                    <a:pt x="310" y="148"/>
                  </a:lnTo>
                  <a:lnTo>
                    <a:pt x="310" y="144"/>
                  </a:lnTo>
                  <a:lnTo>
                    <a:pt x="308" y="141"/>
                  </a:lnTo>
                  <a:lnTo>
                    <a:pt x="308" y="137"/>
                  </a:lnTo>
                  <a:lnTo>
                    <a:pt x="308" y="129"/>
                  </a:lnTo>
                  <a:lnTo>
                    <a:pt x="306" y="122"/>
                  </a:lnTo>
                  <a:lnTo>
                    <a:pt x="304" y="114"/>
                  </a:lnTo>
                  <a:lnTo>
                    <a:pt x="302" y="108"/>
                  </a:lnTo>
                  <a:lnTo>
                    <a:pt x="299" y="101"/>
                  </a:lnTo>
                  <a:lnTo>
                    <a:pt x="297" y="95"/>
                  </a:lnTo>
                  <a:lnTo>
                    <a:pt x="293" y="87"/>
                  </a:lnTo>
                  <a:lnTo>
                    <a:pt x="291" y="80"/>
                  </a:lnTo>
                  <a:lnTo>
                    <a:pt x="285" y="74"/>
                  </a:lnTo>
                  <a:lnTo>
                    <a:pt x="283" y="68"/>
                  </a:lnTo>
                  <a:lnTo>
                    <a:pt x="278" y="63"/>
                  </a:lnTo>
                  <a:lnTo>
                    <a:pt x="274" y="57"/>
                  </a:lnTo>
                  <a:lnTo>
                    <a:pt x="268" y="51"/>
                  </a:lnTo>
                  <a:lnTo>
                    <a:pt x="263" y="46"/>
                  </a:lnTo>
                  <a:lnTo>
                    <a:pt x="259" y="42"/>
                  </a:lnTo>
                  <a:lnTo>
                    <a:pt x="251" y="36"/>
                  </a:lnTo>
                  <a:lnTo>
                    <a:pt x="245" y="30"/>
                  </a:lnTo>
                  <a:lnTo>
                    <a:pt x="240" y="27"/>
                  </a:lnTo>
                  <a:lnTo>
                    <a:pt x="234" y="23"/>
                  </a:lnTo>
                  <a:lnTo>
                    <a:pt x="226" y="19"/>
                  </a:lnTo>
                  <a:lnTo>
                    <a:pt x="221" y="15"/>
                  </a:lnTo>
                  <a:lnTo>
                    <a:pt x="213" y="11"/>
                  </a:lnTo>
                  <a:lnTo>
                    <a:pt x="206" y="10"/>
                  </a:lnTo>
                  <a:lnTo>
                    <a:pt x="198" y="8"/>
                  </a:lnTo>
                  <a:lnTo>
                    <a:pt x="192" y="6"/>
                  </a:lnTo>
                  <a:lnTo>
                    <a:pt x="185" y="2"/>
                  </a:lnTo>
                  <a:lnTo>
                    <a:pt x="177" y="2"/>
                  </a:lnTo>
                  <a:lnTo>
                    <a:pt x="169" y="0"/>
                  </a:lnTo>
                  <a:lnTo>
                    <a:pt x="164" y="0"/>
                  </a:lnTo>
                  <a:lnTo>
                    <a:pt x="156" y="0"/>
                  </a:lnTo>
                  <a:lnTo>
                    <a:pt x="149" y="0"/>
                  </a:lnTo>
                  <a:lnTo>
                    <a:pt x="145" y="0"/>
                  </a:lnTo>
                  <a:lnTo>
                    <a:pt x="141" y="0"/>
                  </a:lnTo>
                  <a:lnTo>
                    <a:pt x="137" y="0"/>
                  </a:lnTo>
                  <a:lnTo>
                    <a:pt x="133" y="2"/>
                  </a:lnTo>
                  <a:lnTo>
                    <a:pt x="130" y="2"/>
                  </a:lnTo>
                  <a:lnTo>
                    <a:pt x="126" y="2"/>
                  </a:lnTo>
                  <a:lnTo>
                    <a:pt x="122" y="2"/>
                  </a:lnTo>
                  <a:lnTo>
                    <a:pt x="120" y="4"/>
                  </a:lnTo>
                  <a:lnTo>
                    <a:pt x="112" y="6"/>
                  </a:lnTo>
                  <a:lnTo>
                    <a:pt x="105" y="8"/>
                  </a:lnTo>
                  <a:lnTo>
                    <a:pt x="97" y="11"/>
                  </a:lnTo>
                  <a:lnTo>
                    <a:pt x="92" y="15"/>
                  </a:lnTo>
                  <a:lnTo>
                    <a:pt x="84" y="17"/>
                  </a:lnTo>
                  <a:lnTo>
                    <a:pt x="78" y="21"/>
                  </a:lnTo>
                  <a:lnTo>
                    <a:pt x="71" y="25"/>
                  </a:lnTo>
                  <a:lnTo>
                    <a:pt x="65" y="29"/>
                  </a:lnTo>
                  <a:lnTo>
                    <a:pt x="59" y="34"/>
                  </a:lnTo>
                  <a:lnTo>
                    <a:pt x="54" y="40"/>
                  </a:lnTo>
                  <a:lnTo>
                    <a:pt x="48" y="44"/>
                  </a:lnTo>
                  <a:lnTo>
                    <a:pt x="44" y="51"/>
                  </a:lnTo>
                  <a:lnTo>
                    <a:pt x="36" y="57"/>
                  </a:lnTo>
                  <a:lnTo>
                    <a:pt x="33" y="63"/>
                  </a:lnTo>
                  <a:lnTo>
                    <a:pt x="27" y="68"/>
                  </a:lnTo>
                  <a:lnTo>
                    <a:pt x="23" y="74"/>
                  </a:lnTo>
                  <a:lnTo>
                    <a:pt x="19" y="80"/>
                  </a:lnTo>
                  <a:lnTo>
                    <a:pt x="16" y="87"/>
                  </a:lnTo>
                  <a:lnTo>
                    <a:pt x="12" y="95"/>
                  </a:lnTo>
                  <a:lnTo>
                    <a:pt x="10" y="103"/>
                  </a:lnTo>
                  <a:lnTo>
                    <a:pt x="8" y="108"/>
                  </a:lnTo>
                  <a:lnTo>
                    <a:pt x="6" y="116"/>
                  </a:lnTo>
                  <a:lnTo>
                    <a:pt x="4" y="122"/>
                  </a:lnTo>
                  <a:lnTo>
                    <a:pt x="2" y="129"/>
                  </a:lnTo>
                  <a:lnTo>
                    <a:pt x="2" y="133"/>
                  </a:lnTo>
                  <a:lnTo>
                    <a:pt x="2" y="137"/>
                  </a:lnTo>
                  <a:lnTo>
                    <a:pt x="0" y="141"/>
                  </a:lnTo>
                  <a:lnTo>
                    <a:pt x="0" y="144"/>
                  </a:lnTo>
                  <a:lnTo>
                    <a:pt x="0" y="148"/>
                  </a:lnTo>
                  <a:lnTo>
                    <a:pt x="0" y="152"/>
                  </a:lnTo>
                  <a:lnTo>
                    <a:pt x="0" y="156"/>
                  </a:lnTo>
                  <a:lnTo>
                    <a:pt x="2" y="160"/>
                  </a:lnTo>
                  <a:lnTo>
                    <a:pt x="2" y="167"/>
                  </a:lnTo>
                  <a:lnTo>
                    <a:pt x="2" y="175"/>
                  </a:lnTo>
                  <a:lnTo>
                    <a:pt x="2" y="181"/>
                  </a:lnTo>
                  <a:lnTo>
                    <a:pt x="6" y="188"/>
                  </a:lnTo>
                  <a:lnTo>
                    <a:pt x="6" y="196"/>
                  </a:lnTo>
                  <a:lnTo>
                    <a:pt x="8" y="203"/>
                  </a:lnTo>
                  <a:lnTo>
                    <a:pt x="12" y="209"/>
                  </a:lnTo>
                  <a:lnTo>
                    <a:pt x="16" y="217"/>
                  </a:lnTo>
                  <a:lnTo>
                    <a:pt x="17" y="224"/>
                  </a:lnTo>
                  <a:lnTo>
                    <a:pt x="21" y="230"/>
                  </a:lnTo>
                  <a:lnTo>
                    <a:pt x="25" y="236"/>
                  </a:lnTo>
                  <a:lnTo>
                    <a:pt x="29" y="243"/>
                  </a:lnTo>
                  <a:lnTo>
                    <a:pt x="35" y="249"/>
                  </a:lnTo>
                  <a:lnTo>
                    <a:pt x="38" y="255"/>
                  </a:lnTo>
                  <a:lnTo>
                    <a:pt x="44" y="260"/>
                  </a:lnTo>
                  <a:lnTo>
                    <a:pt x="52" y="268"/>
                  </a:lnTo>
                  <a:lnTo>
                    <a:pt x="55" y="272"/>
                  </a:lnTo>
                  <a:lnTo>
                    <a:pt x="61" y="276"/>
                  </a:lnTo>
                  <a:lnTo>
                    <a:pt x="65" y="279"/>
                  </a:lnTo>
                  <a:lnTo>
                    <a:pt x="73" y="285"/>
                  </a:lnTo>
                  <a:lnTo>
                    <a:pt x="78" y="289"/>
                  </a:lnTo>
                  <a:lnTo>
                    <a:pt x="86" y="293"/>
                  </a:lnTo>
                  <a:lnTo>
                    <a:pt x="92" y="296"/>
                  </a:lnTo>
                  <a:lnTo>
                    <a:pt x="97" y="298"/>
                  </a:lnTo>
                  <a:lnTo>
                    <a:pt x="105" y="302"/>
                  </a:lnTo>
                  <a:lnTo>
                    <a:pt x="112" y="304"/>
                  </a:lnTo>
                  <a:lnTo>
                    <a:pt x="120" y="306"/>
                  </a:lnTo>
                  <a:lnTo>
                    <a:pt x="126" y="306"/>
                  </a:lnTo>
                  <a:lnTo>
                    <a:pt x="133" y="308"/>
                  </a:lnTo>
                  <a:lnTo>
                    <a:pt x="137" y="308"/>
                  </a:lnTo>
                  <a:lnTo>
                    <a:pt x="141" y="310"/>
                  </a:lnTo>
                  <a:lnTo>
                    <a:pt x="145" y="310"/>
                  </a:lnTo>
                  <a:lnTo>
                    <a:pt x="149" y="310"/>
                  </a:lnTo>
                  <a:lnTo>
                    <a:pt x="152" y="310"/>
                  </a:lnTo>
                  <a:lnTo>
                    <a:pt x="156" y="310"/>
                  </a:lnTo>
                  <a:lnTo>
                    <a:pt x="160" y="310"/>
                  </a:lnTo>
                  <a:lnTo>
                    <a:pt x="164" y="312"/>
                  </a:lnTo>
                  <a:lnTo>
                    <a:pt x="171" y="310"/>
                  </a:lnTo>
                  <a:lnTo>
                    <a:pt x="179" y="308"/>
                  </a:lnTo>
                  <a:lnTo>
                    <a:pt x="185" y="308"/>
                  </a:lnTo>
                  <a:lnTo>
                    <a:pt x="192" y="306"/>
                  </a:lnTo>
                  <a:lnTo>
                    <a:pt x="200" y="304"/>
                  </a:lnTo>
                  <a:lnTo>
                    <a:pt x="207" y="302"/>
                  </a:lnTo>
                  <a:lnTo>
                    <a:pt x="213" y="298"/>
                  </a:lnTo>
                  <a:lnTo>
                    <a:pt x="221" y="296"/>
                  </a:lnTo>
                  <a:lnTo>
                    <a:pt x="228" y="293"/>
                  </a:lnTo>
                  <a:lnTo>
                    <a:pt x="234" y="289"/>
                  </a:lnTo>
                  <a:lnTo>
                    <a:pt x="240" y="285"/>
                  </a:lnTo>
                  <a:lnTo>
                    <a:pt x="247" y="281"/>
                  </a:lnTo>
                  <a:lnTo>
                    <a:pt x="253" y="277"/>
                  </a:lnTo>
                  <a:lnTo>
                    <a:pt x="259" y="272"/>
                  </a:lnTo>
                  <a:lnTo>
                    <a:pt x="264" y="266"/>
                  </a:lnTo>
                  <a:lnTo>
                    <a:pt x="272" y="262"/>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98" name="AutoShape 31"/>
            <p:cNvSpPr>
              <a:spLocks noChangeArrowheads="1"/>
            </p:cNvSpPr>
            <p:nvPr/>
          </p:nvSpPr>
          <p:spPr bwMode="auto">
            <a:xfrm>
              <a:off x="795" y="1414"/>
              <a:ext cx="81" cy="83"/>
            </a:xfrm>
            <a:custGeom>
              <a:avLst/>
              <a:gdLst>
                <a:gd name="T0" fmla="*/ 0 w 297"/>
                <a:gd name="T1" fmla="*/ 0 h 298"/>
                <a:gd name="T2" fmla="*/ 0 w 297"/>
                <a:gd name="T3" fmla="*/ 0 h 298"/>
                <a:gd name="T4" fmla="*/ 0 w 297"/>
                <a:gd name="T5" fmla="*/ 0 h 298"/>
                <a:gd name="T6" fmla="*/ 0 w 297"/>
                <a:gd name="T7" fmla="*/ 0 h 298"/>
                <a:gd name="T8" fmla="*/ 0 w 297"/>
                <a:gd name="T9" fmla="*/ 0 h 298"/>
                <a:gd name="T10" fmla="*/ 0 w 297"/>
                <a:gd name="T11" fmla="*/ 0 h 298"/>
                <a:gd name="T12" fmla="*/ 0 w 297"/>
                <a:gd name="T13" fmla="*/ 0 h 298"/>
                <a:gd name="T14" fmla="*/ 0 w 297"/>
                <a:gd name="T15" fmla="*/ 0 h 298"/>
                <a:gd name="T16" fmla="*/ 0 w 297"/>
                <a:gd name="T17" fmla="*/ 0 h 298"/>
                <a:gd name="T18" fmla="*/ 0 w 297"/>
                <a:gd name="T19" fmla="*/ 0 h 298"/>
                <a:gd name="T20" fmla="*/ 0 w 297"/>
                <a:gd name="T21" fmla="*/ 0 h 298"/>
                <a:gd name="T22" fmla="*/ 0 w 297"/>
                <a:gd name="T23" fmla="*/ 0 h 298"/>
                <a:gd name="T24" fmla="*/ 0 w 297"/>
                <a:gd name="T25" fmla="*/ 0 h 298"/>
                <a:gd name="T26" fmla="*/ 0 w 297"/>
                <a:gd name="T27" fmla="*/ 0 h 298"/>
                <a:gd name="T28" fmla="*/ 0 w 297"/>
                <a:gd name="T29" fmla="*/ 0 h 298"/>
                <a:gd name="T30" fmla="*/ 0 w 297"/>
                <a:gd name="T31" fmla="*/ 0 h 298"/>
                <a:gd name="T32" fmla="*/ 0 w 297"/>
                <a:gd name="T33" fmla="*/ 0 h 298"/>
                <a:gd name="T34" fmla="*/ 0 w 297"/>
                <a:gd name="T35" fmla="*/ 0 h 298"/>
                <a:gd name="T36" fmla="*/ 0 w 297"/>
                <a:gd name="T37" fmla="*/ 0 h 298"/>
                <a:gd name="T38" fmla="*/ 0 w 297"/>
                <a:gd name="T39" fmla="*/ 0 h 298"/>
                <a:gd name="T40" fmla="*/ 0 w 297"/>
                <a:gd name="T41" fmla="*/ 0 h 298"/>
                <a:gd name="T42" fmla="*/ 0 w 297"/>
                <a:gd name="T43" fmla="*/ 0 h 298"/>
                <a:gd name="T44" fmla="*/ 0 w 297"/>
                <a:gd name="T45" fmla="*/ 0 h 298"/>
                <a:gd name="T46" fmla="*/ 0 w 297"/>
                <a:gd name="T47" fmla="*/ 0 h 298"/>
                <a:gd name="T48" fmla="*/ 0 w 297"/>
                <a:gd name="T49" fmla="*/ 0 h 298"/>
                <a:gd name="T50" fmla="*/ 0 w 297"/>
                <a:gd name="T51" fmla="*/ 0 h 298"/>
                <a:gd name="T52" fmla="*/ 0 w 297"/>
                <a:gd name="T53" fmla="*/ 0 h 298"/>
                <a:gd name="T54" fmla="*/ 0 w 297"/>
                <a:gd name="T55" fmla="*/ 0 h 298"/>
                <a:gd name="T56" fmla="*/ 0 w 297"/>
                <a:gd name="T57" fmla="*/ 0 h 298"/>
                <a:gd name="T58" fmla="*/ 0 w 297"/>
                <a:gd name="T59" fmla="*/ 0 h 298"/>
                <a:gd name="T60" fmla="*/ 0 w 297"/>
                <a:gd name="T61" fmla="*/ 0 h 298"/>
                <a:gd name="T62" fmla="*/ 0 w 297"/>
                <a:gd name="T63" fmla="*/ 0 h 298"/>
                <a:gd name="T64" fmla="*/ 0 w 297"/>
                <a:gd name="T65" fmla="*/ 0 h 298"/>
                <a:gd name="T66" fmla="*/ 0 w 297"/>
                <a:gd name="T67" fmla="*/ 0 h 298"/>
                <a:gd name="T68" fmla="*/ 0 w 297"/>
                <a:gd name="T69" fmla="*/ 0 h 298"/>
                <a:gd name="T70" fmla="*/ 0 w 297"/>
                <a:gd name="T71" fmla="*/ 0 h 298"/>
                <a:gd name="T72" fmla="*/ 0 w 297"/>
                <a:gd name="T73" fmla="*/ 0 h 298"/>
                <a:gd name="T74" fmla="*/ 0 w 297"/>
                <a:gd name="T75" fmla="*/ 0 h 298"/>
                <a:gd name="T76" fmla="*/ 0 w 297"/>
                <a:gd name="T77" fmla="*/ 0 h 298"/>
                <a:gd name="T78" fmla="*/ 0 w 297"/>
                <a:gd name="T79" fmla="*/ 0 h 298"/>
                <a:gd name="T80" fmla="*/ 0 w 297"/>
                <a:gd name="T81" fmla="*/ 0 h 298"/>
                <a:gd name="T82" fmla="*/ 0 w 297"/>
                <a:gd name="T83" fmla="*/ 0 h 298"/>
                <a:gd name="T84" fmla="*/ 0 w 297"/>
                <a:gd name="T85" fmla="*/ 0 h 298"/>
                <a:gd name="T86" fmla="*/ 0 w 297"/>
                <a:gd name="T87" fmla="*/ 0 h 2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97"/>
                <a:gd name="T133" fmla="*/ 0 h 298"/>
                <a:gd name="T134" fmla="*/ 297 w 297"/>
                <a:gd name="T135" fmla="*/ 298 h 2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97" h="298">
                  <a:moveTo>
                    <a:pt x="255" y="249"/>
                  </a:moveTo>
                  <a:lnTo>
                    <a:pt x="261" y="243"/>
                  </a:lnTo>
                  <a:lnTo>
                    <a:pt x="266" y="238"/>
                  </a:lnTo>
                  <a:lnTo>
                    <a:pt x="270" y="232"/>
                  </a:lnTo>
                  <a:lnTo>
                    <a:pt x="274" y="224"/>
                  </a:lnTo>
                  <a:lnTo>
                    <a:pt x="278" y="219"/>
                  </a:lnTo>
                  <a:lnTo>
                    <a:pt x="282" y="211"/>
                  </a:lnTo>
                  <a:lnTo>
                    <a:pt x="284" y="205"/>
                  </a:lnTo>
                  <a:lnTo>
                    <a:pt x="287" y="198"/>
                  </a:lnTo>
                  <a:lnTo>
                    <a:pt x="289" y="192"/>
                  </a:lnTo>
                  <a:lnTo>
                    <a:pt x="291" y="184"/>
                  </a:lnTo>
                  <a:lnTo>
                    <a:pt x="293" y="177"/>
                  </a:lnTo>
                  <a:lnTo>
                    <a:pt x="295" y="169"/>
                  </a:lnTo>
                  <a:lnTo>
                    <a:pt x="295" y="162"/>
                  </a:lnTo>
                  <a:lnTo>
                    <a:pt x="297" y="156"/>
                  </a:lnTo>
                  <a:lnTo>
                    <a:pt x="297" y="148"/>
                  </a:lnTo>
                  <a:lnTo>
                    <a:pt x="297" y="143"/>
                  </a:lnTo>
                  <a:lnTo>
                    <a:pt x="295" y="135"/>
                  </a:lnTo>
                  <a:lnTo>
                    <a:pt x="295" y="127"/>
                  </a:lnTo>
                  <a:lnTo>
                    <a:pt x="293" y="120"/>
                  </a:lnTo>
                  <a:lnTo>
                    <a:pt x="293" y="114"/>
                  </a:lnTo>
                  <a:lnTo>
                    <a:pt x="291" y="107"/>
                  </a:lnTo>
                  <a:lnTo>
                    <a:pt x="289" y="99"/>
                  </a:lnTo>
                  <a:lnTo>
                    <a:pt x="287" y="91"/>
                  </a:lnTo>
                  <a:lnTo>
                    <a:pt x="285" y="86"/>
                  </a:lnTo>
                  <a:lnTo>
                    <a:pt x="282" y="80"/>
                  </a:lnTo>
                  <a:lnTo>
                    <a:pt x="278" y="72"/>
                  </a:lnTo>
                  <a:lnTo>
                    <a:pt x="274" y="67"/>
                  </a:lnTo>
                  <a:lnTo>
                    <a:pt x="270" y="61"/>
                  </a:lnTo>
                  <a:lnTo>
                    <a:pt x="266" y="55"/>
                  </a:lnTo>
                  <a:lnTo>
                    <a:pt x="261" y="50"/>
                  </a:lnTo>
                  <a:lnTo>
                    <a:pt x="257" y="44"/>
                  </a:lnTo>
                  <a:lnTo>
                    <a:pt x="251" y="38"/>
                  </a:lnTo>
                  <a:lnTo>
                    <a:pt x="246" y="34"/>
                  </a:lnTo>
                  <a:lnTo>
                    <a:pt x="240" y="29"/>
                  </a:lnTo>
                  <a:lnTo>
                    <a:pt x="234" y="25"/>
                  </a:lnTo>
                  <a:lnTo>
                    <a:pt x="228" y="21"/>
                  </a:lnTo>
                  <a:lnTo>
                    <a:pt x="221" y="17"/>
                  </a:lnTo>
                  <a:lnTo>
                    <a:pt x="215" y="13"/>
                  </a:lnTo>
                  <a:lnTo>
                    <a:pt x="208" y="12"/>
                  </a:lnTo>
                  <a:lnTo>
                    <a:pt x="202" y="10"/>
                  </a:lnTo>
                  <a:lnTo>
                    <a:pt x="194" y="6"/>
                  </a:lnTo>
                  <a:lnTo>
                    <a:pt x="189" y="4"/>
                  </a:lnTo>
                  <a:lnTo>
                    <a:pt x="181" y="2"/>
                  </a:lnTo>
                  <a:lnTo>
                    <a:pt x="173" y="2"/>
                  </a:lnTo>
                  <a:lnTo>
                    <a:pt x="168" y="0"/>
                  </a:lnTo>
                  <a:lnTo>
                    <a:pt x="160" y="0"/>
                  </a:lnTo>
                  <a:lnTo>
                    <a:pt x="152" y="0"/>
                  </a:lnTo>
                  <a:lnTo>
                    <a:pt x="147" y="2"/>
                  </a:lnTo>
                  <a:lnTo>
                    <a:pt x="139" y="2"/>
                  </a:lnTo>
                  <a:lnTo>
                    <a:pt x="133" y="2"/>
                  </a:lnTo>
                  <a:lnTo>
                    <a:pt x="126" y="2"/>
                  </a:lnTo>
                  <a:lnTo>
                    <a:pt x="118" y="4"/>
                  </a:lnTo>
                  <a:lnTo>
                    <a:pt x="111" y="6"/>
                  </a:lnTo>
                  <a:lnTo>
                    <a:pt x="103" y="10"/>
                  </a:lnTo>
                  <a:lnTo>
                    <a:pt x="97" y="12"/>
                  </a:lnTo>
                  <a:lnTo>
                    <a:pt x="92" y="15"/>
                  </a:lnTo>
                  <a:lnTo>
                    <a:pt x="84" y="17"/>
                  </a:lnTo>
                  <a:lnTo>
                    <a:pt x="76" y="21"/>
                  </a:lnTo>
                  <a:lnTo>
                    <a:pt x="71" y="25"/>
                  </a:lnTo>
                  <a:lnTo>
                    <a:pt x="65" y="29"/>
                  </a:lnTo>
                  <a:lnTo>
                    <a:pt x="59" y="34"/>
                  </a:lnTo>
                  <a:lnTo>
                    <a:pt x="54" y="38"/>
                  </a:lnTo>
                  <a:lnTo>
                    <a:pt x="48" y="44"/>
                  </a:lnTo>
                  <a:lnTo>
                    <a:pt x="42" y="50"/>
                  </a:lnTo>
                  <a:lnTo>
                    <a:pt x="37" y="55"/>
                  </a:lnTo>
                  <a:lnTo>
                    <a:pt x="33" y="63"/>
                  </a:lnTo>
                  <a:lnTo>
                    <a:pt x="29" y="69"/>
                  </a:lnTo>
                  <a:lnTo>
                    <a:pt x="23" y="74"/>
                  </a:lnTo>
                  <a:lnTo>
                    <a:pt x="19" y="82"/>
                  </a:lnTo>
                  <a:lnTo>
                    <a:pt x="16" y="88"/>
                  </a:lnTo>
                  <a:lnTo>
                    <a:pt x="12" y="93"/>
                  </a:lnTo>
                  <a:lnTo>
                    <a:pt x="10" y="101"/>
                  </a:lnTo>
                  <a:lnTo>
                    <a:pt x="8" y="108"/>
                  </a:lnTo>
                  <a:lnTo>
                    <a:pt x="6" y="116"/>
                  </a:lnTo>
                  <a:lnTo>
                    <a:pt x="4" y="122"/>
                  </a:lnTo>
                  <a:lnTo>
                    <a:pt x="2" y="129"/>
                  </a:lnTo>
                  <a:lnTo>
                    <a:pt x="0" y="137"/>
                  </a:lnTo>
                  <a:lnTo>
                    <a:pt x="0" y="145"/>
                  </a:lnTo>
                  <a:lnTo>
                    <a:pt x="0" y="148"/>
                  </a:lnTo>
                  <a:lnTo>
                    <a:pt x="0" y="152"/>
                  </a:lnTo>
                  <a:lnTo>
                    <a:pt x="0" y="154"/>
                  </a:lnTo>
                  <a:lnTo>
                    <a:pt x="0" y="160"/>
                  </a:lnTo>
                  <a:lnTo>
                    <a:pt x="0" y="165"/>
                  </a:lnTo>
                  <a:lnTo>
                    <a:pt x="0" y="173"/>
                  </a:lnTo>
                  <a:lnTo>
                    <a:pt x="2" y="179"/>
                  </a:lnTo>
                  <a:lnTo>
                    <a:pt x="4" y="186"/>
                  </a:lnTo>
                  <a:lnTo>
                    <a:pt x="4" y="194"/>
                  </a:lnTo>
                  <a:lnTo>
                    <a:pt x="8" y="200"/>
                  </a:lnTo>
                  <a:lnTo>
                    <a:pt x="10" y="207"/>
                  </a:lnTo>
                  <a:lnTo>
                    <a:pt x="12" y="213"/>
                  </a:lnTo>
                  <a:lnTo>
                    <a:pt x="14" y="221"/>
                  </a:lnTo>
                  <a:lnTo>
                    <a:pt x="18" y="226"/>
                  </a:lnTo>
                  <a:lnTo>
                    <a:pt x="21" y="232"/>
                  </a:lnTo>
                  <a:lnTo>
                    <a:pt x="27" y="240"/>
                  </a:lnTo>
                  <a:lnTo>
                    <a:pt x="31" y="245"/>
                  </a:lnTo>
                  <a:lnTo>
                    <a:pt x="37" y="251"/>
                  </a:lnTo>
                  <a:lnTo>
                    <a:pt x="40" y="257"/>
                  </a:lnTo>
                  <a:lnTo>
                    <a:pt x="46" y="262"/>
                  </a:lnTo>
                  <a:lnTo>
                    <a:pt x="52" y="266"/>
                  </a:lnTo>
                  <a:lnTo>
                    <a:pt x="57" y="270"/>
                  </a:lnTo>
                  <a:lnTo>
                    <a:pt x="63" y="274"/>
                  </a:lnTo>
                  <a:lnTo>
                    <a:pt x="71" y="279"/>
                  </a:lnTo>
                  <a:lnTo>
                    <a:pt x="76" y="281"/>
                  </a:lnTo>
                  <a:lnTo>
                    <a:pt x="82" y="285"/>
                  </a:lnTo>
                  <a:lnTo>
                    <a:pt x="90" y="287"/>
                  </a:lnTo>
                  <a:lnTo>
                    <a:pt x="95" y="291"/>
                  </a:lnTo>
                  <a:lnTo>
                    <a:pt x="101" y="293"/>
                  </a:lnTo>
                  <a:lnTo>
                    <a:pt x="109" y="295"/>
                  </a:lnTo>
                  <a:lnTo>
                    <a:pt x="116" y="297"/>
                  </a:lnTo>
                  <a:lnTo>
                    <a:pt x="124" y="297"/>
                  </a:lnTo>
                  <a:lnTo>
                    <a:pt x="130" y="298"/>
                  </a:lnTo>
                  <a:lnTo>
                    <a:pt x="137" y="298"/>
                  </a:lnTo>
                  <a:lnTo>
                    <a:pt x="145" y="298"/>
                  </a:lnTo>
                  <a:lnTo>
                    <a:pt x="152" y="298"/>
                  </a:lnTo>
                  <a:lnTo>
                    <a:pt x="158" y="297"/>
                  </a:lnTo>
                  <a:lnTo>
                    <a:pt x="166" y="297"/>
                  </a:lnTo>
                  <a:lnTo>
                    <a:pt x="171" y="295"/>
                  </a:lnTo>
                  <a:lnTo>
                    <a:pt x="179" y="293"/>
                  </a:lnTo>
                  <a:lnTo>
                    <a:pt x="187" y="291"/>
                  </a:lnTo>
                  <a:lnTo>
                    <a:pt x="192" y="289"/>
                  </a:lnTo>
                  <a:lnTo>
                    <a:pt x="200" y="285"/>
                  </a:lnTo>
                  <a:lnTo>
                    <a:pt x="208" y="283"/>
                  </a:lnTo>
                  <a:lnTo>
                    <a:pt x="213" y="281"/>
                  </a:lnTo>
                  <a:lnTo>
                    <a:pt x="219" y="278"/>
                  </a:lnTo>
                  <a:lnTo>
                    <a:pt x="225" y="274"/>
                  </a:lnTo>
                  <a:lnTo>
                    <a:pt x="232" y="270"/>
                  </a:lnTo>
                  <a:lnTo>
                    <a:pt x="238" y="264"/>
                  </a:lnTo>
                  <a:lnTo>
                    <a:pt x="244" y="260"/>
                  </a:lnTo>
                  <a:lnTo>
                    <a:pt x="249" y="255"/>
                  </a:lnTo>
                  <a:lnTo>
                    <a:pt x="255" y="249"/>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99" name="AutoShape 32"/>
            <p:cNvSpPr>
              <a:spLocks noChangeArrowheads="1"/>
            </p:cNvSpPr>
            <p:nvPr/>
          </p:nvSpPr>
          <p:spPr bwMode="auto">
            <a:xfrm>
              <a:off x="795" y="1428"/>
              <a:ext cx="69" cy="68"/>
            </a:xfrm>
            <a:custGeom>
              <a:avLst/>
              <a:gdLst>
                <a:gd name="T0" fmla="*/ 0 w 255"/>
                <a:gd name="T1" fmla="*/ 0 h 247"/>
                <a:gd name="T2" fmla="*/ 0 w 255"/>
                <a:gd name="T3" fmla="*/ 0 h 247"/>
                <a:gd name="T4" fmla="*/ 0 w 255"/>
                <a:gd name="T5" fmla="*/ 0 h 247"/>
                <a:gd name="T6" fmla="*/ 0 w 255"/>
                <a:gd name="T7" fmla="*/ 0 h 247"/>
                <a:gd name="T8" fmla="*/ 0 w 255"/>
                <a:gd name="T9" fmla="*/ 0 h 247"/>
                <a:gd name="T10" fmla="*/ 0 w 255"/>
                <a:gd name="T11" fmla="*/ 0 h 247"/>
                <a:gd name="T12" fmla="*/ 0 w 255"/>
                <a:gd name="T13" fmla="*/ 0 h 247"/>
                <a:gd name="T14" fmla="*/ 0 w 255"/>
                <a:gd name="T15" fmla="*/ 0 h 247"/>
                <a:gd name="T16" fmla="*/ 0 w 255"/>
                <a:gd name="T17" fmla="*/ 0 h 247"/>
                <a:gd name="T18" fmla="*/ 0 w 255"/>
                <a:gd name="T19" fmla="*/ 0 h 247"/>
                <a:gd name="T20" fmla="*/ 0 w 255"/>
                <a:gd name="T21" fmla="*/ 0 h 247"/>
                <a:gd name="T22" fmla="*/ 0 w 255"/>
                <a:gd name="T23" fmla="*/ 0 h 247"/>
                <a:gd name="T24" fmla="*/ 0 w 255"/>
                <a:gd name="T25" fmla="*/ 0 h 247"/>
                <a:gd name="T26" fmla="*/ 0 w 255"/>
                <a:gd name="T27" fmla="*/ 0 h 247"/>
                <a:gd name="T28" fmla="*/ 0 w 255"/>
                <a:gd name="T29" fmla="*/ 0 h 247"/>
                <a:gd name="T30" fmla="*/ 0 w 255"/>
                <a:gd name="T31" fmla="*/ 0 h 247"/>
                <a:gd name="T32" fmla="*/ 0 w 255"/>
                <a:gd name="T33" fmla="*/ 0 h 247"/>
                <a:gd name="T34" fmla="*/ 0 w 255"/>
                <a:gd name="T35" fmla="*/ 0 h 247"/>
                <a:gd name="T36" fmla="*/ 0 w 255"/>
                <a:gd name="T37" fmla="*/ 0 h 247"/>
                <a:gd name="T38" fmla="*/ 0 w 255"/>
                <a:gd name="T39" fmla="*/ 0 h 247"/>
                <a:gd name="T40" fmla="*/ 0 w 255"/>
                <a:gd name="T41" fmla="*/ 0 h 247"/>
                <a:gd name="T42" fmla="*/ 0 w 255"/>
                <a:gd name="T43" fmla="*/ 0 h 247"/>
                <a:gd name="T44" fmla="*/ 0 w 255"/>
                <a:gd name="T45" fmla="*/ 0 h 247"/>
                <a:gd name="T46" fmla="*/ 0 w 255"/>
                <a:gd name="T47" fmla="*/ 0 h 247"/>
                <a:gd name="T48" fmla="*/ 0 w 255"/>
                <a:gd name="T49" fmla="*/ 0 h 247"/>
                <a:gd name="T50" fmla="*/ 0 w 255"/>
                <a:gd name="T51" fmla="*/ 0 h 247"/>
                <a:gd name="T52" fmla="*/ 0 w 255"/>
                <a:gd name="T53" fmla="*/ 0 h 247"/>
                <a:gd name="T54" fmla="*/ 0 w 255"/>
                <a:gd name="T55" fmla="*/ 0 h 247"/>
                <a:gd name="T56" fmla="*/ 0 w 255"/>
                <a:gd name="T57" fmla="*/ 0 h 247"/>
                <a:gd name="T58" fmla="*/ 0 w 255"/>
                <a:gd name="T59" fmla="*/ 0 h 247"/>
                <a:gd name="T60" fmla="*/ 0 w 255"/>
                <a:gd name="T61" fmla="*/ 0 h 247"/>
                <a:gd name="T62" fmla="*/ 0 w 255"/>
                <a:gd name="T63" fmla="*/ 0 h 247"/>
                <a:gd name="T64" fmla="*/ 0 w 255"/>
                <a:gd name="T65" fmla="*/ 0 h 247"/>
                <a:gd name="T66" fmla="*/ 0 w 255"/>
                <a:gd name="T67" fmla="*/ 0 h 247"/>
                <a:gd name="T68" fmla="*/ 0 w 255"/>
                <a:gd name="T69" fmla="*/ 0 h 247"/>
                <a:gd name="T70" fmla="*/ 0 w 255"/>
                <a:gd name="T71" fmla="*/ 0 h 247"/>
                <a:gd name="T72" fmla="*/ 0 w 255"/>
                <a:gd name="T73" fmla="*/ 0 h 247"/>
                <a:gd name="T74" fmla="*/ 0 w 255"/>
                <a:gd name="T75" fmla="*/ 0 h 247"/>
                <a:gd name="T76" fmla="*/ 0 w 255"/>
                <a:gd name="T77" fmla="*/ 0 h 247"/>
                <a:gd name="T78" fmla="*/ 0 w 255"/>
                <a:gd name="T79" fmla="*/ 0 h 247"/>
                <a:gd name="T80" fmla="*/ 0 w 255"/>
                <a:gd name="T81" fmla="*/ 0 h 247"/>
                <a:gd name="T82" fmla="*/ 0 w 255"/>
                <a:gd name="T83" fmla="*/ 0 h 247"/>
                <a:gd name="T84" fmla="*/ 0 w 255"/>
                <a:gd name="T85" fmla="*/ 0 h 247"/>
                <a:gd name="T86" fmla="*/ 0 w 255"/>
                <a:gd name="T87" fmla="*/ 0 h 247"/>
                <a:gd name="T88" fmla="*/ 0 w 255"/>
                <a:gd name="T89" fmla="*/ 0 h 247"/>
                <a:gd name="T90" fmla="*/ 0 w 255"/>
                <a:gd name="T91" fmla="*/ 0 h 247"/>
                <a:gd name="T92" fmla="*/ 0 w 255"/>
                <a:gd name="T93" fmla="*/ 0 h 247"/>
                <a:gd name="T94" fmla="*/ 0 w 255"/>
                <a:gd name="T95" fmla="*/ 0 h 247"/>
                <a:gd name="T96" fmla="*/ 0 w 255"/>
                <a:gd name="T97" fmla="*/ 0 h 247"/>
                <a:gd name="T98" fmla="*/ 0 w 255"/>
                <a:gd name="T99" fmla="*/ 0 h 247"/>
                <a:gd name="T100" fmla="*/ 0 w 255"/>
                <a:gd name="T101" fmla="*/ 0 h 247"/>
                <a:gd name="T102" fmla="*/ 0 w 255"/>
                <a:gd name="T103" fmla="*/ 0 h 247"/>
                <a:gd name="T104" fmla="*/ 0 w 255"/>
                <a:gd name="T105" fmla="*/ 0 h 247"/>
                <a:gd name="T106" fmla="*/ 0 w 255"/>
                <a:gd name="T107" fmla="*/ 0 h 247"/>
                <a:gd name="T108" fmla="*/ 0 w 255"/>
                <a:gd name="T109" fmla="*/ 0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5"/>
                <a:gd name="T166" fmla="*/ 0 h 247"/>
                <a:gd name="T167" fmla="*/ 255 w 255"/>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5" h="247">
                  <a:moveTo>
                    <a:pt x="42" y="0"/>
                  </a:moveTo>
                  <a:lnTo>
                    <a:pt x="46" y="4"/>
                  </a:lnTo>
                  <a:lnTo>
                    <a:pt x="50" y="8"/>
                  </a:lnTo>
                  <a:lnTo>
                    <a:pt x="54" y="12"/>
                  </a:lnTo>
                  <a:lnTo>
                    <a:pt x="57" y="16"/>
                  </a:lnTo>
                  <a:lnTo>
                    <a:pt x="63" y="19"/>
                  </a:lnTo>
                  <a:lnTo>
                    <a:pt x="67" y="25"/>
                  </a:lnTo>
                  <a:lnTo>
                    <a:pt x="73" y="29"/>
                  </a:lnTo>
                  <a:lnTo>
                    <a:pt x="78" y="37"/>
                  </a:lnTo>
                  <a:lnTo>
                    <a:pt x="84" y="40"/>
                  </a:lnTo>
                  <a:lnTo>
                    <a:pt x="90" y="46"/>
                  </a:lnTo>
                  <a:lnTo>
                    <a:pt x="95" y="52"/>
                  </a:lnTo>
                  <a:lnTo>
                    <a:pt x="103" y="57"/>
                  </a:lnTo>
                  <a:lnTo>
                    <a:pt x="109" y="63"/>
                  </a:lnTo>
                  <a:lnTo>
                    <a:pt x="116" y="69"/>
                  </a:lnTo>
                  <a:lnTo>
                    <a:pt x="122" y="76"/>
                  </a:lnTo>
                  <a:lnTo>
                    <a:pt x="130" y="82"/>
                  </a:lnTo>
                  <a:lnTo>
                    <a:pt x="135" y="90"/>
                  </a:lnTo>
                  <a:lnTo>
                    <a:pt x="143" y="95"/>
                  </a:lnTo>
                  <a:lnTo>
                    <a:pt x="147" y="97"/>
                  </a:lnTo>
                  <a:lnTo>
                    <a:pt x="151" y="101"/>
                  </a:lnTo>
                  <a:lnTo>
                    <a:pt x="154" y="105"/>
                  </a:lnTo>
                  <a:lnTo>
                    <a:pt x="158" y="109"/>
                  </a:lnTo>
                  <a:lnTo>
                    <a:pt x="166" y="116"/>
                  </a:lnTo>
                  <a:lnTo>
                    <a:pt x="173" y="124"/>
                  </a:lnTo>
                  <a:lnTo>
                    <a:pt x="177" y="126"/>
                  </a:lnTo>
                  <a:lnTo>
                    <a:pt x="181" y="130"/>
                  </a:lnTo>
                  <a:lnTo>
                    <a:pt x="185" y="133"/>
                  </a:lnTo>
                  <a:lnTo>
                    <a:pt x="189" y="137"/>
                  </a:lnTo>
                  <a:lnTo>
                    <a:pt x="192" y="141"/>
                  </a:lnTo>
                  <a:lnTo>
                    <a:pt x="196" y="145"/>
                  </a:lnTo>
                  <a:lnTo>
                    <a:pt x="200" y="147"/>
                  </a:lnTo>
                  <a:lnTo>
                    <a:pt x="206" y="152"/>
                  </a:lnTo>
                  <a:lnTo>
                    <a:pt x="209" y="154"/>
                  </a:lnTo>
                  <a:lnTo>
                    <a:pt x="213" y="160"/>
                  </a:lnTo>
                  <a:lnTo>
                    <a:pt x="217" y="164"/>
                  </a:lnTo>
                  <a:lnTo>
                    <a:pt x="221" y="168"/>
                  </a:lnTo>
                  <a:lnTo>
                    <a:pt x="225" y="171"/>
                  </a:lnTo>
                  <a:lnTo>
                    <a:pt x="228" y="175"/>
                  </a:lnTo>
                  <a:lnTo>
                    <a:pt x="234" y="179"/>
                  </a:lnTo>
                  <a:lnTo>
                    <a:pt x="238" y="183"/>
                  </a:lnTo>
                  <a:lnTo>
                    <a:pt x="242" y="187"/>
                  </a:lnTo>
                  <a:lnTo>
                    <a:pt x="246" y="190"/>
                  </a:lnTo>
                  <a:lnTo>
                    <a:pt x="249" y="194"/>
                  </a:lnTo>
                  <a:lnTo>
                    <a:pt x="255" y="198"/>
                  </a:lnTo>
                  <a:lnTo>
                    <a:pt x="249" y="204"/>
                  </a:lnTo>
                  <a:lnTo>
                    <a:pt x="244" y="209"/>
                  </a:lnTo>
                  <a:lnTo>
                    <a:pt x="236" y="213"/>
                  </a:lnTo>
                  <a:lnTo>
                    <a:pt x="232" y="219"/>
                  </a:lnTo>
                  <a:lnTo>
                    <a:pt x="225" y="223"/>
                  </a:lnTo>
                  <a:lnTo>
                    <a:pt x="219" y="227"/>
                  </a:lnTo>
                  <a:lnTo>
                    <a:pt x="213" y="230"/>
                  </a:lnTo>
                  <a:lnTo>
                    <a:pt x="206" y="232"/>
                  </a:lnTo>
                  <a:lnTo>
                    <a:pt x="200" y="234"/>
                  </a:lnTo>
                  <a:lnTo>
                    <a:pt x="192" y="238"/>
                  </a:lnTo>
                  <a:lnTo>
                    <a:pt x="187" y="240"/>
                  </a:lnTo>
                  <a:lnTo>
                    <a:pt x="179" y="242"/>
                  </a:lnTo>
                  <a:lnTo>
                    <a:pt x="171" y="244"/>
                  </a:lnTo>
                  <a:lnTo>
                    <a:pt x="166" y="246"/>
                  </a:lnTo>
                  <a:lnTo>
                    <a:pt x="158" y="246"/>
                  </a:lnTo>
                  <a:lnTo>
                    <a:pt x="152" y="247"/>
                  </a:lnTo>
                  <a:lnTo>
                    <a:pt x="145" y="247"/>
                  </a:lnTo>
                  <a:lnTo>
                    <a:pt x="137" y="247"/>
                  </a:lnTo>
                  <a:lnTo>
                    <a:pt x="130" y="247"/>
                  </a:lnTo>
                  <a:lnTo>
                    <a:pt x="124" y="246"/>
                  </a:lnTo>
                  <a:lnTo>
                    <a:pt x="116" y="246"/>
                  </a:lnTo>
                  <a:lnTo>
                    <a:pt x="109" y="244"/>
                  </a:lnTo>
                  <a:lnTo>
                    <a:pt x="101" y="242"/>
                  </a:lnTo>
                  <a:lnTo>
                    <a:pt x="95" y="240"/>
                  </a:lnTo>
                  <a:lnTo>
                    <a:pt x="90" y="236"/>
                  </a:lnTo>
                  <a:lnTo>
                    <a:pt x="82" y="234"/>
                  </a:lnTo>
                  <a:lnTo>
                    <a:pt x="76" y="230"/>
                  </a:lnTo>
                  <a:lnTo>
                    <a:pt x="71" y="228"/>
                  </a:lnTo>
                  <a:lnTo>
                    <a:pt x="63" y="223"/>
                  </a:lnTo>
                  <a:lnTo>
                    <a:pt x="57" y="219"/>
                  </a:lnTo>
                  <a:lnTo>
                    <a:pt x="52" y="215"/>
                  </a:lnTo>
                  <a:lnTo>
                    <a:pt x="46" y="211"/>
                  </a:lnTo>
                  <a:lnTo>
                    <a:pt x="40" y="206"/>
                  </a:lnTo>
                  <a:lnTo>
                    <a:pt x="37" y="200"/>
                  </a:lnTo>
                  <a:lnTo>
                    <a:pt x="31" y="194"/>
                  </a:lnTo>
                  <a:lnTo>
                    <a:pt x="27" y="189"/>
                  </a:lnTo>
                  <a:lnTo>
                    <a:pt x="23" y="181"/>
                  </a:lnTo>
                  <a:lnTo>
                    <a:pt x="19" y="175"/>
                  </a:lnTo>
                  <a:lnTo>
                    <a:pt x="16" y="170"/>
                  </a:lnTo>
                  <a:lnTo>
                    <a:pt x="14" y="162"/>
                  </a:lnTo>
                  <a:lnTo>
                    <a:pt x="10" y="156"/>
                  </a:lnTo>
                  <a:lnTo>
                    <a:pt x="8" y="149"/>
                  </a:lnTo>
                  <a:lnTo>
                    <a:pt x="6" y="143"/>
                  </a:lnTo>
                  <a:lnTo>
                    <a:pt x="4" y="135"/>
                  </a:lnTo>
                  <a:lnTo>
                    <a:pt x="2" y="128"/>
                  </a:lnTo>
                  <a:lnTo>
                    <a:pt x="2" y="122"/>
                  </a:lnTo>
                  <a:lnTo>
                    <a:pt x="0" y="114"/>
                  </a:lnTo>
                  <a:lnTo>
                    <a:pt x="0" y="109"/>
                  </a:lnTo>
                  <a:lnTo>
                    <a:pt x="0" y="101"/>
                  </a:lnTo>
                  <a:lnTo>
                    <a:pt x="0" y="94"/>
                  </a:lnTo>
                  <a:lnTo>
                    <a:pt x="0" y="86"/>
                  </a:lnTo>
                  <a:lnTo>
                    <a:pt x="2" y="80"/>
                  </a:lnTo>
                  <a:lnTo>
                    <a:pt x="4" y="73"/>
                  </a:lnTo>
                  <a:lnTo>
                    <a:pt x="6" y="65"/>
                  </a:lnTo>
                  <a:lnTo>
                    <a:pt x="8" y="57"/>
                  </a:lnTo>
                  <a:lnTo>
                    <a:pt x="10" y="52"/>
                  </a:lnTo>
                  <a:lnTo>
                    <a:pt x="12" y="44"/>
                  </a:lnTo>
                  <a:lnTo>
                    <a:pt x="16" y="37"/>
                  </a:lnTo>
                  <a:lnTo>
                    <a:pt x="19" y="31"/>
                  </a:lnTo>
                  <a:lnTo>
                    <a:pt x="23" y="25"/>
                  </a:lnTo>
                  <a:lnTo>
                    <a:pt x="27" y="18"/>
                  </a:lnTo>
                  <a:lnTo>
                    <a:pt x="31" y="12"/>
                  </a:lnTo>
                  <a:lnTo>
                    <a:pt x="37" y="6"/>
                  </a:lnTo>
                  <a:lnTo>
                    <a:pt x="42" y="0"/>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900" name="AutoShape 33"/>
            <p:cNvSpPr>
              <a:spLocks noChangeArrowheads="1"/>
            </p:cNvSpPr>
            <p:nvPr/>
          </p:nvSpPr>
          <p:spPr bwMode="auto">
            <a:xfrm>
              <a:off x="808" y="1428"/>
              <a:ext cx="56" cy="54"/>
            </a:xfrm>
            <a:custGeom>
              <a:avLst/>
              <a:gdLst>
                <a:gd name="T0" fmla="*/ 0 w 203"/>
                <a:gd name="T1" fmla="*/ 0 h 194"/>
                <a:gd name="T2" fmla="*/ 0 w 203"/>
                <a:gd name="T3" fmla="*/ 0 h 194"/>
                <a:gd name="T4" fmla="*/ 0 w 203"/>
                <a:gd name="T5" fmla="*/ 0 h 194"/>
                <a:gd name="T6" fmla="*/ 0 w 203"/>
                <a:gd name="T7" fmla="*/ 0 h 194"/>
                <a:gd name="T8" fmla="*/ 0 w 203"/>
                <a:gd name="T9" fmla="*/ 0 h 194"/>
                <a:gd name="T10" fmla="*/ 0 w 203"/>
                <a:gd name="T11" fmla="*/ 0 h 194"/>
                <a:gd name="T12" fmla="*/ 0 w 203"/>
                <a:gd name="T13" fmla="*/ 0 h 194"/>
                <a:gd name="T14" fmla="*/ 0 w 203"/>
                <a:gd name="T15" fmla="*/ 0 h 194"/>
                <a:gd name="T16" fmla="*/ 0 w 203"/>
                <a:gd name="T17" fmla="*/ 0 h 194"/>
                <a:gd name="T18" fmla="*/ 0 w 203"/>
                <a:gd name="T19" fmla="*/ 0 h 194"/>
                <a:gd name="T20" fmla="*/ 0 w 203"/>
                <a:gd name="T21" fmla="*/ 0 h 194"/>
                <a:gd name="T22" fmla="*/ 0 w 203"/>
                <a:gd name="T23" fmla="*/ 0 h 194"/>
                <a:gd name="T24" fmla="*/ 0 w 203"/>
                <a:gd name="T25" fmla="*/ 0 h 194"/>
                <a:gd name="T26" fmla="*/ 0 w 203"/>
                <a:gd name="T27" fmla="*/ 0 h 194"/>
                <a:gd name="T28" fmla="*/ 0 w 203"/>
                <a:gd name="T29" fmla="*/ 0 h 194"/>
                <a:gd name="T30" fmla="*/ 0 w 203"/>
                <a:gd name="T31" fmla="*/ 0 h 194"/>
                <a:gd name="T32" fmla="*/ 0 w 203"/>
                <a:gd name="T33" fmla="*/ 0 h 194"/>
                <a:gd name="T34" fmla="*/ 0 w 203"/>
                <a:gd name="T35" fmla="*/ 0 h 194"/>
                <a:gd name="T36" fmla="*/ 0 w 203"/>
                <a:gd name="T37" fmla="*/ 0 h 194"/>
                <a:gd name="T38" fmla="*/ 0 w 203"/>
                <a:gd name="T39" fmla="*/ 0 h 194"/>
                <a:gd name="T40" fmla="*/ 0 w 203"/>
                <a:gd name="T41" fmla="*/ 0 h 194"/>
                <a:gd name="T42" fmla="*/ 0 w 203"/>
                <a:gd name="T43" fmla="*/ 0 h 194"/>
                <a:gd name="T44" fmla="*/ 0 w 203"/>
                <a:gd name="T45" fmla="*/ 0 h 194"/>
                <a:gd name="T46" fmla="*/ 0 w 203"/>
                <a:gd name="T47" fmla="*/ 0 h 194"/>
                <a:gd name="T48" fmla="*/ 0 w 203"/>
                <a:gd name="T49" fmla="*/ 0 h 194"/>
                <a:gd name="T50" fmla="*/ 0 w 203"/>
                <a:gd name="T51" fmla="*/ 0 h 194"/>
                <a:gd name="T52" fmla="*/ 0 w 203"/>
                <a:gd name="T53" fmla="*/ 0 h 194"/>
                <a:gd name="T54" fmla="*/ 0 w 203"/>
                <a:gd name="T55" fmla="*/ 0 h 194"/>
                <a:gd name="T56" fmla="*/ 0 w 203"/>
                <a:gd name="T57" fmla="*/ 0 h 194"/>
                <a:gd name="T58" fmla="*/ 0 w 203"/>
                <a:gd name="T59" fmla="*/ 0 h 194"/>
                <a:gd name="T60" fmla="*/ 0 w 203"/>
                <a:gd name="T61" fmla="*/ 0 h 194"/>
                <a:gd name="T62" fmla="*/ 0 w 203"/>
                <a:gd name="T63" fmla="*/ 0 h 194"/>
                <a:gd name="T64" fmla="*/ 0 w 203"/>
                <a:gd name="T65" fmla="*/ 0 h 194"/>
                <a:gd name="T66" fmla="*/ 0 w 203"/>
                <a:gd name="T67" fmla="*/ 0 h 194"/>
                <a:gd name="T68" fmla="*/ 0 w 203"/>
                <a:gd name="T69" fmla="*/ 0 h 194"/>
                <a:gd name="T70" fmla="*/ 0 w 203"/>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194"/>
                <a:gd name="T110" fmla="*/ 203 w 203"/>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194">
                  <a:moveTo>
                    <a:pt x="197" y="185"/>
                  </a:moveTo>
                  <a:lnTo>
                    <a:pt x="199" y="179"/>
                  </a:lnTo>
                  <a:lnTo>
                    <a:pt x="201" y="175"/>
                  </a:lnTo>
                  <a:lnTo>
                    <a:pt x="203" y="169"/>
                  </a:lnTo>
                  <a:lnTo>
                    <a:pt x="203" y="166"/>
                  </a:lnTo>
                  <a:lnTo>
                    <a:pt x="203" y="158"/>
                  </a:lnTo>
                  <a:lnTo>
                    <a:pt x="201" y="154"/>
                  </a:lnTo>
                  <a:lnTo>
                    <a:pt x="199" y="149"/>
                  </a:lnTo>
                  <a:lnTo>
                    <a:pt x="196" y="145"/>
                  </a:lnTo>
                  <a:lnTo>
                    <a:pt x="47" y="8"/>
                  </a:lnTo>
                  <a:lnTo>
                    <a:pt x="42" y="4"/>
                  </a:lnTo>
                  <a:lnTo>
                    <a:pt x="36" y="2"/>
                  </a:lnTo>
                  <a:lnTo>
                    <a:pt x="32" y="0"/>
                  </a:lnTo>
                  <a:lnTo>
                    <a:pt x="26" y="0"/>
                  </a:lnTo>
                  <a:lnTo>
                    <a:pt x="21" y="0"/>
                  </a:lnTo>
                  <a:lnTo>
                    <a:pt x="15" y="2"/>
                  </a:lnTo>
                  <a:lnTo>
                    <a:pt x="11" y="4"/>
                  </a:lnTo>
                  <a:lnTo>
                    <a:pt x="7" y="10"/>
                  </a:lnTo>
                  <a:lnTo>
                    <a:pt x="4" y="14"/>
                  </a:lnTo>
                  <a:lnTo>
                    <a:pt x="2" y="19"/>
                  </a:lnTo>
                  <a:lnTo>
                    <a:pt x="0" y="23"/>
                  </a:lnTo>
                  <a:lnTo>
                    <a:pt x="0" y="29"/>
                  </a:lnTo>
                  <a:lnTo>
                    <a:pt x="0" y="35"/>
                  </a:lnTo>
                  <a:lnTo>
                    <a:pt x="2" y="40"/>
                  </a:lnTo>
                  <a:lnTo>
                    <a:pt x="4" y="44"/>
                  </a:lnTo>
                  <a:lnTo>
                    <a:pt x="9" y="50"/>
                  </a:lnTo>
                  <a:lnTo>
                    <a:pt x="156" y="187"/>
                  </a:lnTo>
                  <a:lnTo>
                    <a:pt x="159" y="190"/>
                  </a:lnTo>
                  <a:lnTo>
                    <a:pt x="165" y="192"/>
                  </a:lnTo>
                  <a:lnTo>
                    <a:pt x="171" y="194"/>
                  </a:lnTo>
                  <a:lnTo>
                    <a:pt x="177" y="194"/>
                  </a:lnTo>
                  <a:lnTo>
                    <a:pt x="182" y="192"/>
                  </a:lnTo>
                  <a:lnTo>
                    <a:pt x="188" y="192"/>
                  </a:lnTo>
                  <a:lnTo>
                    <a:pt x="192" y="188"/>
                  </a:lnTo>
                  <a:lnTo>
                    <a:pt x="197" y="185"/>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901" name="AutoShape 34"/>
            <p:cNvSpPr>
              <a:spLocks noChangeArrowheads="1"/>
            </p:cNvSpPr>
            <p:nvPr/>
          </p:nvSpPr>
          <p:spPr bwMode="auto">
            <a:xfrm>
              <a:off x="806" y="1433"/>
              <a:ext cx="55" cy="51"/>
            </a:xfrm>
            <a:custGeom>
              <a:avLst/>
              <a:gdLst>
                <a:gd name="T0" fmla="*/ 0 w 200"/>
                <a:gd name="T1" fmla="*/ 0 h 184"/>
                <a:gd name="T2" fmla="*/ 0 w 200"/>
                <a:gd name="T3" fmla="*/ 0 h 184"/>
                <a:gd name="T4" fmla="*/ 0 w 200"/>
                <a:gd name="T5" fmla="*/ 0 h 184"/>
                <a:gd name="T6" fmla="*/ 0 w 200"/>
                <a:gd name="T7" fmla="*/ 0 h 184"/>
                <a:gd name="T8" fmla="*/ 0 w 200"/>
                <a:gd name="T9" fmla="*/ 0 h 184"/>
                <a:gd name="T10" fmla="*/ 0 w 200"/>
                <a:gd name="T11" fmla="*/ 0 h 184"/>
                <a:gd name="T12" fmla="*/ 0 w 200"/>
                <a:gd name="T13" fmla="*/ 0 h 184"/>
                <a:gd name="T14" fmla="*/ 0 w 200"/>
                <a:gd name="T15" fmla="*/ 0 h 184"/>
                <a:gd name="T16" fmla="*/ 0 w 200"/>
                <a:gd name="T17" fmla="*/ 0 h 184"/>
                <a:gd name="T18" fmla="*/ 0 w 200"/>
                <a:gd name="T19" fmla="*/ 0 h 184"/>
                <a:gd name="T20" fmla="*/ 0 w 200"/>
                <a:gd name="T21" fmla="*/ 0 h 184"/>
                <a:gd name="T22" fmla="*/ 0 w 200"/>
                <a:gd name="T23" fmla="*/ 0 h 184"/>
                <a:gd name="T24" fmla="*/ 0 w 200"/>
                <a:gd name="T25" fmla="*/ 0 h 184"/>
                <a:gd name="T26" fmla="*/ 0 w 200"/>
                <a:gd name="T27" fmla="*/ 0 h 184"/>
                <a:gd name="T28" fmla="*/ 0 w 200"/>
                <a:gd name="T29" fmla="*/ 0 h 184"/>
                <a:gd name="T30" fmla="*/ 0 w 200"/>
                <a:gd name="T31" fmla="*/ 0 h 184"/>
                <a:gd name="T32" fmla="*/ 0 w 200"/>
                <a:gd name="T33" fmla="*/ 0 h 184"/>
                <a:gd name="T34" fmla="*/ 0 w 200"/>
                <a:gd name="T35" fmla="*/ 0 h 184"/>
                <a:gd name="T36" fmla="*/ 0 w 200"/>
                <a:gd name="T37" fmla="*/ 0 h 184"/>
                <a:gd name="T38" fmla="*/ 0 w 200"/>
                <a:gd name="T39" fmla="*/ 0 h 1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184"/>
                <a:gd name="T62" fmla="*/ 200 w 200"/>
                <a:gd name="T63" fmla="*/ 184 h 1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184">
                  <a:moveTo>
                    <a:pt x="196" y="180"/>
                  </a:moveTo>
                  <a:lnTo>
                    <a:pt x="198" y="174"/>
                  </a:lnTo>
                  <a:lnTo>
                    <a:pt x="200" y="169"/>
                  </a:lnTo>
                  <a:lnTo>
                    <a:pt x="198" y="163"/>
                  </a:lnTo>
                  <a:lnTo>
                    <a:pt x="194" y="159"/>
                  </a:lnTo>
                  <a:lnTo>
                    <a:pt x="25" y="3"/>
                  </a:lnTo>
                  <a:lnTo>
                    <a:pt x="21" y="0"/>
                  </a:lnTo>
                  <a:lnTo>
                    <a:pt x="15" y="0"/>
                  </a:lnTo>
                  <a:lnTo>
                    <a:pt x="8" y="0"/>
                  </a:lnTo>
                  <a:lnTo>
                    <a:pt x="4" y="3"/>
                  </a:lnTo>
                  <a:lnTo>
                    <a:pt x="2" y="9"/>
                  </a:lnTo>
                  <a:lnTo>
                    <a:pt x="0" y="13"/>
                  </a:lnTo>
                  <a:lnTo>
                    <a:pt x="2" y="19"/>
                  </a:lnTo>
                  <a:lnTo>
                    <a:pt x="6" y="24"/>
                  </a:lnTo>
                  <a:lnTo>
                    <a:pt x="175" y="180"/>
                  </a:lnTo>
                  <a:lnTo>
                    <a:pt x="179" y="184"/>
                  </a:lnTo>
                  <a:lnTo>
                    <a:pt x="185" y="184"/>
                  </a:lnTo>
                  <a:lnTo>
                    <a:pt x="190" y="182"/>
                  </a:lnTo>
                  <a:lnTo>
                    <a:pt x="196" y="180"/>
                  </a:lnTo>
                  <a:close/>
                </a:path>
              </a:pathLst>
            </a:custGeom>
            <a:solidFill>
              <a:srgbClr val="7FA1AC"/>
            </a:solidFill>
            <a:ln w="9525">
              <a:noFill/>
              <a:round/>
              <a:headEnd/>
              <a:tailEnd/>
            </a:ln>
          </p:spPr>
          <p:txBody>
            <a:bodyPr wrap="none" anchor="ctr">
              <a:prstTxWarp prst="textNoShape">
                <a:avLst/>
              </a:prstTxWarp>
            </a:bodyPr>
            <a:lstStyle/>
            <a:p>
              <a:endParaRPr lang="en-US"/>
            </a:p>
          </p:txBody>
        </p:sp>
      </p:grpSp>
      <p:grpSp>
        <p:nvGrpSpPr>
          <p:cNvPr id="3" name="Group 35"/>
          <p:cNvGrpSpPr>
            <a:grpSpLocks/>
          </p:cNvGrpSpPr>
          <p:nvPr/>
        </p:nvGrpSpPr>
        <p:grpSpPr bwMode="auto">
          <a:xfrm>
            <a:off x="6743520" y="3012797"/>
            <a:ext cx="263520" cy="290911"/>
            <a:chOff x="4683" y="2092"/>
            <a:chExt cx="183" cy="202"/>
          </a:xfrm>
        </p:grpSpPr>
        <p:sp>
          <p:nvSpPr>
            <p:cNvPr id="35865" name="AutoShape 36"/>
            <p:cNvSpPr>
              <a:spLocks noChangeArrowheads="1"/>
            </p:cNvSpPr>
            <p:nvPr/>
          </p:nvSpPr>
          <p:spPr bwMode="auto">
            <a:xfrm>
              <a:off x="4683" y="2109"/>
              <a:ext cx="184" cy="186"/>
            </a:xfrm>
            <a:custGeom>
              <a:avLst/>
              <a:gdLst>
                <a:gd name="T0" fmla="*/ 4 w 665"/>
                <a:gd name="T1" fmla="*/ 6 h 676"/>
                <a:gd name="T2" fmla="*/ 4 w 665"/>
                <a:gd name="T3" fmla="*/ 6 h 676"/>
                <a:gd name="T4" fmla="*/ 4 w 665"/>
                <a:gd name="T5" fmla="*/ 6 h 676"/>
                <a:gd name="T6" fmla="*/ 4 w 665"/>
                <a:gd name="T7" fmla="*/ 6 h 676"/>
                <a:gd name="T8" fmla="*/ 5 w 665"/>
                <a:gd name="T9" fmla="*/ 6 h 676"/>
                <a:gd name="T10" fmla="*/ 5 w 665"/>
                <a:gd name="T11" fmla="*/ 6 h 676"/>
                <a:gd name="T12" fmla="*/ 5 w 665"/>
                <a:gd name="T13" fmla="*/ 5 h 676"/>
                <a:gd name="T14" fmla="*/ 5 w 665"/>
                <a:gd name="T15" fmla="*/ 5 h 676"/>
                <a:gd name="T16" fmla="*/ 6 w 665"/>
                <a:gd name="T17" fmla="*/ 5 h 676"/>
                <a:gd name="T18" fmla="*/ 6 w 665"/>
                <a:gd name="T19" fmla="*/ 4 h 676"/>
                <a:gd name="T20" fmla="*/ 6 w 665"/>
                <a:gd name="T21" fmla="*/ 4 h 676"/>
                <a:gd name="T22" fmla="*/ 6 w 665"/>
                <a:gd name="T23" fmla="*/ 4 h 676"/>
                <a:gd name="T24" fmla="*/ 6 w 665"/>
                <a:gd name="T25" fmla="*/ 4 h 676"/>
                <a:gd name="T26" fmla="*/ 6 w 665"/>
                <a:gd name="T27" fmla="*/ 2 h 676"/>
                <a:gd name="T28" fmla="*/ 6 w 665"/>
                <a:gd name="T29" fmla="*/ 2 h 676"/>
                <a:gd name="T30" fmla="*/ 6 w 665"/>
                <a:gd name="T31" fmla="*/ 2 h 676"/>
                <a:gd name="T32" fmla="*/ 6 w 665"/>
                <a:gd name="T33" fmla="*/ 2 h 676"/>
                <a:gd name="T34" fmla="*/ 6 w 665"/>
                <a:gd name="T35" fmla="*/ 1 h 676"/>
                <a:gd name="T36" fmla="*/ 5 w 665"/>
                <a:gd name="T37" fmla="*/ 1 h 676"/>
                <a:gd name="T38" fmla="*/ 5 w 665"/>
                <a:gd name="T39" fmla="*/ 1 h 676"/>
                <a:gd name="T40" fmla="*/ 5 w 665"/>
                <a:gd name="T41" fmla="*/ 1 h 676"/>
                <a:gd name="T42" fmla="*/ 5 w 665"/>
                <a:gd name="T43" fmla="*/ 1 h 676"/>
                <a:gd name="T44" fmla="*/ 4 w 665"/>
                <a:gd name="T45" fmla="*/ 0 h 676"/>
                <a:gd name="T46" fmla="*/ 4 w 665"/>
                <a:gd name="T47" fmla="*/ 0 h 676"/>
                <a:gd name="T48" fmla="*/ 4 w 665"/>
                <a:gd name="T49" fmla="*/ 0 h 676"/>
                <a:gd name="T50" fmla="*/ 3 w 665"/>
                <a:gd name="T51" fmla="*/ 0 h 676"/>
                <a:gd name="T52" fmla="*/ 2 w 665"/>
                <a:gd name="T53" fmla="*/ 0 h 676"/>
                <a:gd name="T54" fmla="*/ 2 w 665"/>
                <a:gd name="T55" fmla="*/ 0 h 676"/>
                <a:gd name="T56" fmla="*/ 2 w 665"/>
                <a:gd name="T57" fmla="*/ 0 h 676"/>
                <a:gd name="T58" fmla="*/ 2 w 665"/>
                <a:gd name="T59" fmla="*/ 0 h 676"/>
                <a:gd name="T60" fmla="*/ 1 w 665"/>
                <a:gd name="T61" fmla="*/ 1 h 676"/>
                <a:gd name="T62" fmla="*/ 1 w 665"/>
                <a:gd name="T63" fmla="*/ 1 h 676"/>
                <a:gd name="T64" fmla="*/ 1 w 665"/>
                <a:gd name="T65" fmla="*/ 1 h 676"/>
                <a:gd name="T66" fmla="*/ 1 w 665"/>
                <a:gd name="T67" fmla="*/ 1 h 676"/>
                <a:gd name="T68" fmla="*/ 1 w 665"/>
                <a:gd name="T69" fmla="*/ 1 h 676"/>
                <a:gd name="T70" fmla="*/ 0 w 665"/>
                <a:gd name="T71" fmla="*/ 2 h 676"/>
                <a:gd name="T72" fmla="*/ 0 w 665"/>
                <a:gd name="T73" fmla="*/ 2 h 676"/>
                <a:gd name="T74" fmla="*/ 0 w 665"/>
                <a:gd name="T75" fmla="*/ 2 h 676"/>
                <a:gd name="T76" fmla="*/ 0 w 665"/>
                <a:gd name="T77" fmla="*/ 2 h 676"/>
                <a:gd name="T78" fmla="*/ 0 w 665"/>
                <a:gd name="T79" fmla="*/ 4 h 676"/>
                <a:gd name="T80" fmla="*/ 0 w 665"/>
                <a:gd name="T81" fmla="*/ 4 h 676"/>
                <a:gd name="T82" fmla="*/ 0 w 665"/>
                <a:gd name="T83" fmla="*/ 4 h 676"/>
                <a:gd name="T84" fmla="*/ 0 w 665"/>
                <a:gd name="T85" fmla="*/ 4 h 676"/>
                <a:gd name="T86" fmla="*/ 1 w 665"/>
                <a:gd name="T87" fmla="*/ 5 h 676"/>
                <a:gd name="T88" fmla="*/ 1 w 665"/>
                <a:gd name="T89" fmla="*/ 5 h 676"/>
                <a:gd name="T90" fmla="*/ 1 w 665"/>
                <a:gd name="T91" fmla="*/ 5 h 676"/>
                <a:gd name="T92" fmla="*/ 1 w 665"/>
                <a:gd name="T93" fmla="*/ 6 h 676"/>
                <a:gd name="T94" fmla="*/ 1 w 665"/>
                <a:gd name="T95" fmla="*/ 6 h 676"/>
                <a:gd name="T96" fmla="*/ 2 w 665"/>
                <a:gd name="T97" fmla="*/ 6 h 676"/>
                <a:gd name="T98" fmla="*/ 2 w 665"/>
                <a:gd name="T99" fmla="*/ 6 h 676"/>
                <a:gd name="T100" fmla="*/ 2 w 665"/>
                <a:gd name="T101" fmla="*/ 6 h 676"/>
                <a:gd name="T102" fmla="*/ 2 w 665"/>
                <a:gd name="T103" fmla="*/ 6 h 6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5"/>
                <a:gd name="T157" fmla="*/ 0 h 676"/>
                <a:gd name="T158" fmla="*/ 665 w 665"/>
                <a:gd name="T159" fmla="*/ 676 h 6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5" h="676">
                  <a:moveTo>
                    <a:pt x="290" y="676"/>
                  </a:moveTo>
                  <a:lnTo>
                    <a:pt x="372" y="676"/>
                  </a:lnTo>
                  <a:lnTo>
                    <a:pt x="380" y="676"/>
                  </a:lnTo>
                  <a:lnTo>
                    <a:pt x="387" y="676"/>
                  </a:lnTo>
                  <a:lnTo>
                    <a:pt x="393" y="676"/>
                  </a:lnTo>
                  <a:lnTo>
                    <a:pt x="401" y="674"/>
                  </a:lnTo>
                  <a:lnTo>
                    <a:pt x="408" y="674"/>
                  </a:lnTo>
                  <a:lnTo>
                    <a:pt x="416" y="672"/>
                  </a:lnTo>
                  <a:lnTo>
                    <a:pt x="423" y="670"/>
                  </a:lnTo>
                  <a:lnTo>
                    <a:pt x="431" y="670"/>
                  </a:lnTo>
                  <a:lnTo>
                    <a:pt x="437" y="668"/>
                  </a:lnTo>
                  <a:lnTo>
                    <a:pt x="444" y="667"/>
                  </a:lnTo>
                  <a:lnTo>
                    <a:pt x="450" y="665"/>
                  </a:lnTo>
                  <a:lnTo>
                    <a:pt x="458" y="663"/>
                  </a:lnTo>
                  <a:lnTo>
                    <a:pt x="463" y="659"/>
                  </a:lnTo>
                  <a:lnTo>
                    <a:pt x="471" y="657"/>
                  </a:lnTo>
                  <a:lnTo>
                    <a:pt x="477" y="655"/>
                  </a:lnTo>
                  <a:lnTo>
                    <a:pt x="484" y="653"/>
                  </a:lnTo>
                  <a:lnTo>
                    <a:pt x="492" y="649"/>
                  </a:lnTo>
                  <a:lnTo>
                    <a:pt x="498" y="646"/>
                  </a:lnTo>
                  <a:lnTo>
                    <a:pt x="503" y="642"/>
                  </a:lnTo>
                  <a:lnTo>
                    <a:pt x="511" y="640"/>
                  </a:lnTo>
                  <a:lnTo>
                    <a:pt x="517" y="636"/>
                  </a:lnTo>
                  <a:lnTo>
                    <a:pt x="522" y="632"/>
                  </a:lnTo>
                  <a:lnTo>
                    <a:pt x="528" y="629"/>
                  </a:lnTo>
                  <a:lnTo>
                    <a:pt x="534" y="627"/>
                  </a:lnTo>
                  <a:lnTo>
                    <a:pt x="539" y="621"/>
                  </a:lnTo>
                  <a:lnTo>
                    <a:pt x="545" y="617"/>
                  </a:lnTo>
                  <a:lnTo>
                    <a:pt x="551" y="613"/>
                  </a:lnTo>
                  <a:lnTo>
                    <a:pt x="556" y="610"/>
                  </a:lnTo>
                  <a:lnTo>
                    <a:pt x="562" y="604"/>
                  </a:lnTo>
                  <a:lnTo>
                    <a:pt x="568" y="600"/>
                  </a:lnTo>
                  <a:lnTo>
                    <a:pt x="574" y="594"/>
                  </a:lnTo>
                  <a:lnTo>
                    <a:pt x="577" y="591"/>
                  </a:lnTo>
                  <a:lnTo>
                    <a:pt x="583" y="585"/>
                  </a:lnTo>
                  <a:lnTo>
                    <a:pt x="587" y="579"/>
                  </a:lnTo>
                  <a:lnTo>
                    <a:pt x="593" y="575"/>
                  </a:lnTo>
                  <a:lnTo>
                    <a:pt x="596" y="570"/>
                  </a:lnTo>
                  <a:lnTo>
                    <a:pt x="600" y="564"/>
                  </a:lnTo>
                  <a:lnTo>
                    <a:pt x="604" y="558"/>
                  </a:lnTo>
                  <a:lnTo>
                    <a:pt x="610" y="553"/>
                  </a:lnTo>
                  <a:lnTo>
                    <a:pt x="613" y="547"/>
                  </a:lnTo>
                  <a:lnTo>
                    <a:pt x="617" y="541"/>
                  </a:lnTo>
                  <a:lnTo>
                    <a:pt x="621" y="535"/>
                  </a:lnTo>
                  <a:lnTo>
                    <a:pt x="623" y="528"/>
                  </a:lnTo>
                  <a:lnTo>
                    <a:pt x="627" y="522"/>
                  </a:lnTo>
                  <a:lnTo>
                    <a:pt x="631" y="516"/>
                  </a:lnTo>
                  <a:lnTo>
                    <a:pt x="634" y="509"/>
                  </a:lnTo>
                  <a:lnTo>
                    <a:pt x="636" y="503"/>
                  </a:lnTo>
                  <a:lnTo>
                    <a:pt x="640" y="497"/>
                  </a:lnTo>
                  <a:lnTo>
                    <a:pt x="642" y="490"/>
                  </a:lnTo>
                  <a:lnTo>
                    <a:pt x="646" y="484"/>
                  </a:lnTo>
                  <a:lnTo>
                    <a:pt x="648" y="477"/>
                  </a:lnTo>
                  <a:lnTo>
                    <a:pt x="650" y="471"/>
                  </a:lnTo>
                  <a:lnTo>
                    <a:pt x="651" y="463"/>
                  </a:lnTo>
                  <a:lnTo>
                    <a:pt x="653" y="456"/>
                  </a:lnTo>
                  <a:lnTo>
                    <a:pt x="655" y="448"/>
                  </a:lnTo>
                  <a:lnTo>
                    <a:pt x="657" y="442"/>
                  </a:lnTo>
                  <a:lnTo>
                    <a:pt x="657" y="435"/>
                  </a:lnTo>
                  <a:lnTo>
                    <a:pt x="659" y="427"/>
                  </a:lnTo>
                  <a:lnTo>
                    <a:pt x="661" y="420"/>
                  </a:lnTo>
                  <a:lnTo>
                    <a:pt x="663" y="414"/>
                  </a:lnTo>
                  <a:lnTo>
                    <a:pt x="663" y="406"/>
                  </a:lnTo>
                  <a:lnTo>
                    <a:pt x="663" y="399"/>
                  </a:lnTo>
                  <a:lnTo>
                    <a:pt x="663" y="391"/>
                  </a:lnTo>
                  <a:lnTo>
                    <a:pt x="665" y="385"/>
                  </a:lnTo>
                  <a:lnTo>
                    <a:pt x="665" y="290"/>
                  </a:lnTo>
                  <a:lnTo>
                    <a:pt x="663" y="283"/>
                  </a:lnTo>
                  <a:lnTo>
                    <a:pt x="663" y="275"/>
                  </a:lnTo>
                  <a:lnTo>
                    <a:pt x="663" y="268"/>
                  </a:lnTo>
                  <a:lnTo>
                    <a:pt x="663" y="260"/>
                  </a:lnTo>
                  <a:lnTo>
                    <a:pt x="661" y="252"/>
                  </a:lnTo>
                  <a:lnTo>
                    <a:pt x="659" y="247"/>
                  </a:lnTo>
                  <a:lnTo>
                    <a:pt x="657" y="239"/>
                  </a:lnTo>
                  <a:lnTo>
                    <a:pt x="657" y="231"/>
                  </a:lnTo>
                  <a:lnTo>
                    <a:pt x="655" y="224"/>
                  </a:lnTo>
                  <a:lnTo>
                    <a:pt x="653" y="218"/>
                  </a:lnTo>
                  <a:lnTo>
                    <a:pt x="651" y="211"/>
                  </a:lnTo>
                  <a:lnTo>
                    <a:pt x="650" y="203"/>
                  </a:lnTo>
                  <a:lnTo>
                    <a:pt x="648" y="195"/>
                  </a:lnTo>
                  <a:lnTo>
                    <a:pt x="646" y="190"/>
                  </a:lnTo>
                  <a:lnTo>
                    <a:pt x="642" y="184"/>
                  </a:lnTo>
                  <a:lnTo>
                    <a:pt x="640" y="176"/>
                  </a:lnTo>
                  <a:lnTo>
                    <a:pt x="636" y="171"/>
                  </a:lnTo>
                  <a:lnTo>
                    <a:pt x="634" y="163"/>
                  </a:lnTo>
                  <a:lnTo>
                    <a:pt x="631" y="157"/>
                  </a:lnTo>
                  <a:lnTo>
                    <a:pt x="627" y="152"/>
                  </a:lnTo>
                  <a:lnTo>
                    <a:pt x="623" y="146"/>
                  </a:lnTo>
                  <a:lnTo>
                    <a:pt x="621" y="138"/>
                  </a:lnTo>
                  <a:lnTo>
                    <a:pt x="617" y="133"/>
                  </a:lnTo>
                  <a:lnTo>
                    <a:pt x="613" y="127"/>
                  </a:lnTo>
                  <a:lnTo>
                    <a:pt x="610" y="121"/>
                  </a:lnTo>
                  <a:lnTo>
                    <a:pt x="604" y="116"/>
                  </a:lnTo>
                  <a:lnTo>
                    <a:pt x="600" y="110"/>
                  </a:lnTo>
                  <a:lnTo>
                    <a:pt x="596" y="104"/>
                  </a:lnTo>
                  <a:lnTo>
                    <a:pt x="593" y="98"/>
                  </a:lnTo>
                  <a:lnTo>
                    <a:pt x="587" y="95"/>
                  </a:lnTo>
                  <a:lnTo>
                    <a:pt x="583" y="89"/>
                  </a:lnTo>
                  <a:lnTo>
                    <a:pt x="577" y="85"/>
                  </a:lnTo>
                  <a:lnTo>
                    <a:pt x="574" y="79"/>
                  </a:lnTo>
                  <a:lnTo>
                    <a:pt x="568" y="74"/>
                  </a:lnTo>
                  <a:lnTo>
                    <a:pt x="562" y="70"/>
                  </a:lnTo>
                  <a:lnTo>
                    <a:pt x="556" y="64"/>
                  </a:lnTo>
                  <a:lnTo>
                    <a:pt x="551" y="60"/>
                  </a:lnTo>
                  <a:lnTo>
                    <a:pt x="545" y="57"/>
                  </a:lnTo>
                  <a:lnTo>
                    <a:pt x="539" y="53"/>
                  </a:lnTo>
                  <a:lnTo>
                    <a:pt x="534" y="47"/>
                  </a:lnTo>
                  <a:lnTo>
                    <a:pt x="528" y="43"/>
                  </a:lnTo>
                  <a:lnTo>
                    <a:pt x="522" y="40"/>
                  </a:lnTo>
                  <a:lnTo>
                    <a:pt x="517" y="36"/>
                  </a:lnTo>
                  <a:lnTo>
                    <a:pt x="511" y="34"/>
                  </a:lnTo>
                  <a:lnTo>
                    <a:pt x="503" y="30"/>
                  </a:lnTo>
                  <a:lnTo>
                    <a:pt x="498" y="26"/>
                  </a:lnTo>
                  <a:lnTo>
                    <a:pt x="492" y="24"/>
                  </a:lnTo>
                  <a:lnTo>
                    <a:pt x="484" y="21"/>
                  </a:lnTo>
                  <a:lnTo>
                    <a:pt x="477" y="19"/>
                  </a:lnTo>
                  <a:lnTo>
                    <a:pt x="471" y="15"/>
                  </a:lnTo>
                  <a:lnTo>
                    <a:pt x="463" y="13"/>
                  </a:lnTo>
                  <a:lnTo>
                    <a:pt x="458" y="11"/>
                  </a:lnTo>
                  <a:lnTo>
                    <a:pt x="450" y="9"/>
                  </a:lnTo>
                  <a:lnTo>
                    <a:pt x="444" y="7"/>
                  </a:lnTo>
                  <a:lnTo>
                    <a:pt x="437" y="5"/>
                  </a:lnTo>
                  <a:lnTo>
                    <a:pt x="431" y="3"/>
                  </a:lnTo>
                  <a:lnTo>
                    <a:pt x="423" y="2"/>
                  </a:lnTo>
                  <a:lnTo>
                    <a:pt x="416" y="2"/>
                  </a:lnTo>
                  <a:lnTo>
                    <a:pt x="408" y="0"/>
                  </a:lnTo>
                  <a:lnTo>
                    <a:pt x="401" y="0"/>
                  </a:lnTo>
                  <a:lnTo>
                    <a:pt x="393" y="0"/>
                  </a:lnTo>
                  <a:lnTo>
                    <a:pt x="387" y="0"/>
                  </a:lnTo>
                  <a:lnTo>
                    <a:pt x="380" y="0"/>
                  </a:lnTo>
                  <a:lnTo>
                    <a:pt x="372" y="0"/>
                  </a:lnTo>
                  <a:lnTo>
                    <a:pt x="290" y="0"/>
                  </a:lnTo>
                  <a:lnTo>
                    <a:pt x="283" y="0"/>
                  </a:lnTo>
                  <a:lnTo>
                    <a:pt x="275" y="0"/>
                  </a:lnTo>
                  <a:lnTo>
                    <a:pt x="268" y="0"/>
                  </a:lnTo>
                  <a:lnTo>
                    <a:pt x="260" y="0"/>
                  </a:lnTo>
                  <a:lnTo>
                    <a:pt x="252" y="0"/>
                  </a:lnTo>
                  <a:lnTo>
                    <a:pt x="245" y="2"/>
                  </a:lnTo>
                  <a:lnTo>
                    <a:pt x="237" y="2"/>
                  </a:lnTo>
                  <a:lnTo>
                    <a:pt x="231" y="3"/>
                  </a:lnTo>
                  <a:lnTo>
                    <a:pt x="224" y="5"/>
                  </a:lnTo>
                  <a:lnTo>
                    <a:pt x="216" y="7"/>
                  </a:lnTo>
                  <a:lnTo>
                    <a:pt x="209" y="9"/>
                  </a:lnTo>
                  <a:lnTo>
                    <a:pt x="203" y="11"/>
                  </a:lnTo>
                  <a:lnTo>
                    <a:pt x="195" y="13"/>
                  </a:lnTo>
                  <a:lnTo>
                    <a:pt x="188" y="15"/>
                  </a:lnTo>
                  <a:lnTo>
                    <a:pt x="182" y="19"/>
                  </a:lnTo>
                  <a:lnTo>
                    <a:pt x="176" y="21"/>
                  </a:lnTo>
                  <a:lnTo>
                    <a:pt x="169" y="24"/>
                  </a:lnTo>
                  <a:lnTo>
                    <a:pt x="163" y="26"/>
                  </a:lnTo>
                  <a:lnTo>
                    <a:pt x="155" y="30"/>
                  </a:lnTo>
                  <a:lnTo>
                    <a:pt x="150" y="34"/>
                  </a:lnTo>
                  <a:lnTo>
                    <a:pt x="144" y="36"/>
                  </a:lnTo>
                  <a:lnTo>
                    <a:pt x="138" y="40"/>
                  </a:lnTo>
                  <a:lnTo>
                    <a:pt x="131" y="43"/>
                  </a:lnTo>
                  <a:lnTo>
                    <a:pt x="127" y="47"/>
                  </a:lnTo>
                  <a:lnTo>
                    <a:pt x="119" y="53"/>
                  </a:lnTo>
                  <a:lnTo>
                    <a:pt x="114" y="57"/>
                  </a:lnTo>
                  <a:lnTo>
                    <a:pt x="110" y="60"/>
                  </a:lnTo>
                  <a:lnTo>
                    <a:pt x="104" y="64"/>
                  </a:lnTo>
                  <a:lnTo>
                    <a:pt x="98" y="70"/>
                  </a:lnTo>
                  <a:lnTo>
                    <a:pt x="93" y="74"/>
                  </a:lnTo>
                  <a:lnTo>
                    <a:pt x="87" y="79"/>
                  </a:lnTo>
                  <a:lnTo>
                    <a:pt x="83" y="85"/>
                  </a:lnTo>
                  <a:lnTo>
                    <a:pt x="78" y="89"/>
                  </a:lnTo>
                  <a:lnTo>
                    <a:pt x="74" y="95"/>
                  </a:lnTo>
                  <a:lnTo>
                    <a:pt x="68" y="98"/>
                  </a:lnTo>
                  <a:lnTo>
                    <a:pt x="64" y="104"/>
                  </a:lnTo>
                  <a:lnTo>
                    <a:pt x="60" y="110"/>
                  </a:lnTo>
                  <a:lnTo>
                    <a:pt x="57" y="116"/>
                  </a:lnTo>
                  <a:lnTo>
                    <a:pt x="51" y="121"/>
                  </a:lnTo>
                  <a:lnTo>
                    <a:pt x="47" y="127"/>
                  </a:lnTo>
                  <a:lnTo>
                    <a:pt x="43" y="133"/>
                  </a:lnTo>
                  <a:lnTo>
                    <a:pt x="40" y="138"/>
                  </a:lnTo>
                  <a:lnTo>
                    <a:pt x="36" y="146"/>
                  </a:lnTo>
                  <a:lnTo>
                    <a:pt x="34" y="152"/>
                  </a:lnTo>
                  <a:lnTo>
                    <a:pt x="28" y="157"/>
                  </a:lnTo>
                  <a:lnTo>
                    <a:pt x="26" y="163"/>
                  </a:lnTo>
                  <a:lnTo>
                    <a:pt x="24" y="171"/>
                  </a:lnTo>
                  <a:lnTo>
                    <a:pt x="22" y="176"/>
                  </a:lnTo>
                  <a:lnTo>
                    <a:pt x="19" y="184"/>
                  </a:lnTo>
                  <a:lnTo>
                    <a:pt x="15" y="190"/>
                  </a:lnTo>
                  <a:lnTo>
                    <a:pt x="13" y="195"/>
                  </a:lnTo>
                  <a:lnTo>
                    <a:pt x="11" y="203"/>
                  </a:lnTo>
                  <a:lnTo>
                    <a:pt x="9" y="211"/>
                  </a:lnTo>
                  <a:lnTo>
                    <a:pt x="7" y="218"/>
                  </a:lnTo>
                  <a:lnTo>
                    <a:pt x="5" y="224"/>
                  </a:lnTo>
                  <a:lnTo>
                    <a:pt x="5" y="231"/>
                  </a:lnTo>
                  <a:lnTo>
                    <a:pt x="2" y="239"/>
                  </a:lnTo>
                  <a:lnTo>
                    <a:pt x="2" y="247"/>
                  </a:lnTo>
                  <a:lnTo>
                    <a:pt x="0" y="252"/>
                  </a:lnTo>
                  <a:lnTo>
                    <a:pt x="0" y="260"/>
                  </a:lnTo>
                  <a:lnTo>
                    <a:pt x="0" y="268"/>
                  </a:lnTo>
                  <a:lnTo>
                    <a:pt x="0" y="275"/>
                  </a:lnTo>
                  <a:lnTo>
                    <a:pt x="0" y="283"/>
                  </a:lnTo>
                  <a:lnTo>
                    <a:pt x="0" y="290"/>
                  </a:lnTo>
                  <a:lnTo>
                    <a:pt x="0" y="385"/>
                  </a:lnTo>
                  <a:lnTo>
                    <a:pt x="0" y="391"/>
                  </a:lnTo>
                  <a:lnTo>
                    <a:pt x="0" y="399"/>
                  </a:lnTo>
                  <a:lnTo>
                    <a:pt x="0" y="406"/>
                  </a:lnTo>
                  <a:lnTo>
                    <a:pt x="0" y="414"/>
                  </a:lnTo>
                  <a:lnTo>
                    <a:pt x="0" y="420"/>
                  </a:lnTo>
                  <a:lnTo>
                    <a:pt x="2" y="427"/>
                  </a:lnTo>
                  <a:lnTo>
                    <a:pt x="2" y="435"/>
                  </a:lnTo>
                  <a:lnTo>
                    <a:pt x="5" y="442"/>
                  </a:lnTo>
                  <a:lnTo>
                    <a:pt x="5" y="448"/>
                  </a:lnTo>
                  <a:lnTo>
                    <a:pt x="7" y="456"/>
                  </a:lnTo>
                  <a:lnTo>
                    <a:pt x="9" y="463"/>
                  </a:lnTo>
                  <a:lnTo>
                    <a:pt x="11" y="471"/>
                  </a:lnTo>
                  <a:lnTo>
                    <a:pt x="13" y="477"/>
                  </a:lnTo>
                  <a:lnTo>
                    <a:pt x="15" y="484"/>
                  </a:lnTo>
                  <a:lnTo>
                    <a:pt x="19" y="490"/>
                  </a:lnTo>
                  <a:lnTo>
                    <a:pt x="22" y="497"/>
                  </a:lnTo>
                  <a:lnTo>
                    <a:pt x="24" y="503"/>
                  </a:lnTo>
                  <a:lnTo>
                    <a:pt x="26" y="509"/>
                  </a:lnTo>
                  <a:lnTo>
                    <a:pt x="28" y="516"/>
                  </a:lnTo>
                  <a:lnTo>
                    <a:pt x="34" y="522"/>
                  </a:lnTo>
                  <a:lnTo>
                    <a:pt x="36" y="528"/>
                  </a:lnTo>
                  <a:lnTo>
                    <a:pt x="40" y="535"/>
                  </a:lnTo>
                  <a:lnTo>
                    <a:pt x="43" y="541"/>
                  </a:lnTo>
                  <a:lnTo>
                    <a:pt x="47" y="547"/>
                  </a:lnTo>
                  <a:lnTo>
                    <a:pt x="51" y="553"/>
                  </a:lnTo>
                  <a:lnTo>
                    <a:pt x="57" y="558"/>
                  </a:lnTo>
                  <a:lnTo>
                    <a:pt x="60" y="564"/>
                  </a:lnTo>
                  <a:lnTo>
                    <a:pt x="64" y="570"/>
                  </a:lnTo>
                  <a:lnTo>
                    <a:pt x="68" y="575"/>
                  </a:lnTo>
                  <a:lnTo>
                    <a:pt x="74" y="579"/>
                  </a:lnTo>
                  <a:lnTo>
                    <a:pt x="78" y="585"/>
                  </a:lnTo>
                  <a:lnTo>
                    <a:pt x="83" y="591"/>
                  </a:lnTo>
                  <a:lnTo>
                    <a:pt x="87" y="594"/>
                  </a:lnTo>
                  <a:lnTo>
                    <a:pt x="93" y="600"/>
                  </a:lnTo>
                  <a:lnTo>
                    <a:pt x="98" y="604"/>
                  </a:lnTo>
                  <a:lnTo>
                    <a:pt x="104" y="610"/>
                  </a:lnTo>
                  <a:lnTo>
                    <a:pt x="110" y="613"/>
                  </a:lnTo>
                  <a:lnTo>
                    <a:pt x="114" y="617"/>
                  </a:lnTo>
                  <a:lnTo>
                    <a:pt x="119" y="621"/>
                  </a:lnTo>
                  <a:lnTo>
                    <a:pt x="127" y="627"/>
                  </a:lnTo>
                  <a:lnTo>
                    <a:pt x="131" y="629"/>
                  </a:lnTo>
                  <a:lnTo>
                    <a:pt x="138" y="632"/>
                  </a:lnTo>
                  <a:lnTo>
                    <a:pt x="144" y="636"/>
                  </a:lnTo>
                  <a:lnTo>
                    <a:pt x="150" y="640"/>
                  </a:lnTo>
                  <a:lnTo>
                    <a:pt x="155" y="642"/>
                  </a:lnTo>
                  <a:lnTo>
                    <a:pt x="163" y="646"/>
                  </a:lnTo>
                  <a:lnTo>
                    <a:pt x="169" y="649"/>
                  </a:lnTo>
                  <a:lnTo>
                    <a:pt x="176" y="653"/>
                  </a:lnTo>
                  <a:lnTo>
                    <a:pt x="182" y="655"/>
                  </a:lnTo>
                  <a:lnTo>
                    <a:pt x="188" y="657"/>
                  </a:lnTo>
                  <a:lnTo>
                    <a:pt x="195" y="659"/>
                  </a:lnTo>
                  <a:lnTo>
                    <a:pt x="203" y="663"/>
                  </a:lnTo>
                  <a:lnTo>
                    <a:pt x="209" y="665"/>
                  </a:lnTo>
                  <a:lnTo>
                    <a:pt x="216" y="667"/>
                  </a:lnTo>
                  <a:lnTo>
                    <a:pt x="224" y="668"/>
                  </a:lnTo>
                  <a:lnTo>
                    <a:pt x="231" y="670"/>
                  </a:lnTo>
                  <a:lnTo>
                    <a:pt x="237" y="670"/>
                  </a:lnTo>
                  <a:lnTo>
                    <a:pt x="245" y="672"/>
                  </a:lnTo>
                  <a:lnTo>
                    <a:pt x="252" y="674"/>
                  </a:lnTo>
                  <a:lnTo>
                    <a:pt x="260" y="674"/>
                  </a:lnTo>
                  <a:lnTo>
                    <a:pt x="268" y="676"/>
                  </a:lnTo>
                  <a:lnTo>
                    <a:pt x="275" y="676"/>
                  </a:lnTo>
                  <a:lnTo>
                    <a:pt x="283" y="676"/>
                  </a:lnTo>
                  <a:lnTo>
                    <a:pt x="290" y="676"/>
                  </a:lnTo>
                  <a:close/>
                </a:path>
              </a:pathLst>
            </a:custGeom>
            <a:solidFill>
              <a:srgbClr val="CCA6FF"/>
            </a:solidFill>
            <a:ln w="9525">
              <a:noFill/>
              <a:round/>
              <a:headEnd/>
              <a:tailEnd/>
            </a:ln>
          </p:spPr>
          <p:txBody>
            <a:bodyPr wrap="none" anchor="ctr">
              <a:prstTxWarp prst="textNoShape">
                <a:avLst/>
              </a:prstTxWarp>
            </a:bodyPr>
            <a:lstStyle/>
            <a:p>
              <a:endParaRPr lang="en-US"/>
            </a:p>
          </p:txBody>
        </p:sp>
        <p:sp>
          <p:nvSpPr>
            <p:cNvPr id="35866" name="AutoShape 37"/>
            <p:cNvSpPr>
              <a:spLocks noChangeArrowheads="1"/>
            </p:cNvSpPr>
            <p:nvPr/>
          </p:nvSpPr>
          <p:spPr bwMode="auto">
            <a:xfrm>
              <a:off x="4684" y="2092"/>
              <a:ext cx="182" cy="174"/>
            </a:xfrm>
            <a:custGeom>
              <a:avLst/>
              <a:gdLst>
                <a:gd name="T0" fmla="*/ 3 w 658"/>
                <a:gd name="T1" fmla="*/ 5 h 635"/>
                <a:gd name="T2" fmla="*/ 4 w 658"/>
                <a:gd name="T3" fmla="*/ 5 h 635"/>
                <a:gd name="T4" fmla="*/ 4 w 658"/>
                <a:gd name="T5" fmla="*/ 5 h 635"/>
                <a:gd name="T6" fmla="*/ 4 w 658"/>
                <a:gd name="T7" fmla="*/ 5 h 635"/>
                <a:gd name="T8" fmla="*/ 4 w 658"/>
                <a:gd name="T9" fmla="*/ 5 h 635"/>
                <a:gd name="T10" fmla="*/ 5 w 658"/>
                <a:gd name="T11" fmla="*/ 5 h 635"/>
                <a:gd name="T12" fmla="*/ 5 w 658"/>
                <a:gd name="T13" fmla="*/ 4 h 635"/>
                <a:gd name="T14" fmla="*/ 5 w 658"/>
                <a:gd name="T15" fmla="*/ 4 h 635"/>
                <a:gd name="T16" fmla="*/ 6 w 658"/>
                <a:gd name="T17" fmla="*/ 4 h 635"/>
                <a:gd name="T18" fmla="*/ 6 w 658"/>
                <a:gd name="T19" fmla="*/ 4 h 635"/>
                <a:gd name="T20" fmla="*/ 6 w 658"/>
                <a:gd name="T21" fmla="*/ 3 h 635"/>
                <a:gd name="T22" fmla="*/ 6 w 658"/>
                <a:gd name="T23" fmla="*/ 3 h 635"/>
                <a:gd name="T24" fmla="*/ 6 w 658"/>
                <a:gd name="T25" fmla="*/ 2 h 635"/>
                <a:gd name="T26" fmla="*/ 6 w 658"/>
                <a:gd name="T27" fmla="*/ 2 h 635"/>
                <a:gd name="T28" fmla="*/ 6 w 658"/>
                <a:gd name="T29" fmla="*/ 2 h 635"/>
                <a:gd name="T30" fmla="*/ 6 w 658"/>
                <a:gd name="T31" fmla="*/ 2 h 635"/>
                <a:gd name="T32" fmla="*/ 6 w 658"/>
                <a:gd name="T33" fmla="*/ 1 h 635"/>
                <a:gd name="T34" fmla="*/ 5 w 658"/>
                <a:gd name="T35" fmla="*/ 1 h 635"/>
                <a:gd name="T36" fmla="*/ 5 w 658"/>
                <a:gd name="T37" fmla="*/ 1 h 635"/>
                <a:gd name="T38" fmla="*/ 5 w 658"/>
                <a:gd name="T39" fmla="*/ 1 h 635"/>
                <a:gd name="T40" fmla="*/ 4 w 658"/>
                <a:gd name="T41" fmla="*/ 0 h 635"/>
                <a:gd name="T42" fmla="*/ 4 w 658"/>
                <a:gd name="T43" fmla="*/ 0 h 635"/>
                <a:gd name="T44" fmla="*/ 4 w 658"/>
                <a:gd name="T45" fmla="*/ 0 h 635"/>
                <a:gd name="T46" fmla="*/ 4 w 658"/>
                <a:gd name="T47" fmla="*/ 0 h 635"/>
                <a:gd name="T48" fmla="*/ 3 w 658"/>
                <a:gd name="T49" fmla="*/ 0 h 635"/>
                <a:gd name="T50" fmla="*/ 3 w 658"/>
                <a:gd name="T51" fmla="*/ 0 h 635"/>
                <a:gd name="T52" fmla="*/ 2 w 658"/>
                <a:gd name="T53" fmla="*/ 0 h 635"/>
                <a:gd name="T54" fmla="*/ 2 w 658"/>
                <a:gd name="T55" fmla="*/ 0 h 635"/>
                <a:gd name="T56" fmla="*/ 2 w 658"/>
                <a:gd name="T57" fmla="*/ 0 h 635"/>
                <a:gd name="T58" fmla="*/ 2 w 658"/>
                <a:gd name="T59" fmla="*/ 0 h 635"/>
                <a:gd name="T60" fmla="*/ 1 w 658"/>
                <a:gd name="T61" fmla="*/ 0 h 635"/>
                <a:gd name="T62" fmla="*/ 1 w 658"/>
                <a:gd name="T63" fmla="*/ 1 h 635"/>
                <a:gd name="T64" fmla="*/ 1 w 658"/>
                <a:gd name="T65" fmla="*/ 1 h 635"/>
                <a:gd name="T66" fmla="*/ 1 w 658"/>
                <a:gd name="T67" fmla="*/ 1 h 635"/>
                <a:gd name="T68" fmla="*/ 0 w 658"/>
                <a:gd name="T69" fmla="*/ 1 h 635"/>
                <a:gd name="T70" fmla="*/ 0 w 658"/>
                <a:gd name="T71" fmla="*/ 2 h 635"/>
                <a:gd name="T72" fmla="*/ 0 w 658"/>
                <a:gd name="T73" fmla="*/ 2 h 635"/>
                <a:gd name="T74" fmla="*/ 0 w 658"/>
                <a:gd name="T75" fmla="*/ 2 h 635"/>
                <a:gd name="T76" fmla="*/ 0 w 658"/>
                <a:gd name="T77" fmla="*/ 3 h 635"/>
                <a:gd name="T78" fmla="*/ 0 w 658"/>
                <a:gd name="T79" fmla="*/ 3 h 635"/>
                <a:gd name="T80" fmla="*/ 0 w 658"/>
                <a:gd name="T81" fmla="*/ 3 h 635"/>
                <a:gd name="T82" fmla="*/ 0 w 658"/>
                <a:gd name="T83" fmla="*/ 4 h 635"/>
                <a:gd name="T84" fmla="*/ 1 w 658"/>
                <a:gd name="T85" fmla="*/ 4 h 635"/>
                <a:gd name="T86" fmla="*/ 1 w 658"/>
                <a:gd name="T87" fmla="*/ 4 h 635"/>
                <a:gd name="T88" fmla="*/ 1 w 658"/>
                <a:gd name="T89" fmla="*/ 4 h 635"/>
                <a:gd name="T90" fmla="*/ 1 w 658"/>
                <a:gd name="T91" fmla="*/ 5 h 635"/>
                <a:gd name="T92" fmla="*/ 1 w 658"/>
                <a:gd name="T93" fmla="*/ 5 h 635"/>
                <a:gd name="T94" fmla="*/ 2 w 658"/>
                <a:gd name="T95" fmla="*/ 5 h 635"/>
                <a:gd name="T96" fmla="*/ 2 w 658"/>
                <a:gd name="T97" fmla="*/ 5 h 635"/>
                <a:gd name="T98" fmla="*/ 2 w 658"/>
                <a:gd name="T99" fmla="*/ 5 h 635"/>
                <a:gd name="T100" fmla="*/ 3 w 658"/>
                <a:gd name="T101" fmla="*/ 5 h 6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58"/>
                <a:gd name="T154" fmla="*/ 0 h 635"/>
                <a:gd name="T155" fmla="*/ 658 w 658"/>
                <a:gd name="T156" fmla="*/ 635 h 6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58" h="635">
                  <a:moveTo>
                    <a:pt x="329" y="635"/>
                  </a:moveTo>
                  <a:lnTo>
                    <a:pt x="339" y="633"/>
                  </a:lnTo>
                  <a:lnTo>
                    <a:pt x="346" y="633"/>
                  </a:lnTo>
                  <a:lnTo>
                    <a:pt x="354" y="633"/>
                  </a:lnTo>
                  <a:lnTo>
                    <a:pt x="362" y="633"/>
                  </a:lnTo>
                  <a:lnTo>
                    <a:pt x="371" y="631"/>
                  </a:lnTo>
                  <a:lnTo>
                    <a:pt x="379" y="629"/>
                  </a:lnTo>
                  <a:lnTo>
                    <a:pt x="386" y="627"/>
                  </a:lnTo>
                  <a:lnTo>
                    <a:pt x="396" y="627"/>
                  </a:lnTo>
                  <a:lnTo>
                    <a:pt x="403" y="625"/>
                  </a:lnTo>
                  <a:lnTo>
                    <a:pt x="411" y="623"/>
                  </a:lnTo>
                  <a:lnTo>
                    <a:pt x="419" y="621"/>
                  </a:lnTo>
                  <a:lnTo>
                    <a:pt x="426" y="619"/>
                  </a:lnTo>
                  <a:lnTo>
                    <a:pt x="434" y="616"/>
                  </a:lnTo>
                  <a:lnTo>
                    <a:pt x="441" y="614"/>
                  </a:lnTo>
                  <a:lnTo>
                    <a:pt x="449" y="612"/>
                  </a:lnTo>
                  <a:lnTo>
                    <a:pt x="457" y="608"/>
                  </a:lnTo>
                  <a:lnTo>
                    <a:pt x="464" y="606"/>
                  </a:lnTo>
                  <a:lnTo>
                    <a:pt x="472" y="602"/>
                  </a:lnTo>
                  <a:lnTo>
                    <a:pt x="477" y="599"/>
                  </a:lnTo>
                  <a:lnTo>
                    <a:pt x="485" y="595"/>
                  </a:lnTo>
                  <a:lnTo>
                    <a:pt x="491" y="591"/>
                  </a:lnTo>
                  <a:lnTo>
                    <a:pt x="498" y="587"/>
                  </a:lnTo>
                  <a:lnTo>
                    <a:pt x="506" y="583"/>
                  </a:lnTo>
                  <a:lnTo>
                    <a:pt x="512" y="580"/>
                  </a:lnTo>
                  <a:lnTo>
                    <a:pt x="519" y="574"/>
                  </a:lnTo>
                  <a:lnTo>
                    <a:pt x="525" y="570"/>
                  </a:lnTo>
                  <a:lnTo>
                    <a:pt x="531" y="566"/>
                  </a:lnTo>
                  <a:lnTo>
                    <a:pt x="538" y="561"/>
                  </a:lnTo>
                  <a:lnTo>
                    <a:pt x="544" y="555"/>
                  </a:lnTo>
                  <a:lnTo>
                    <a:pt x="550" y="551"/>
                  </a:lnTo>
                  <a:lnTo>
                    <a:pt x="555" y="545"/>
                  </a:lnTo>
                  <a:lnTo>
                    <a:pt x="561" y="542"/>
                  </a:lnTo>
                  <a:lnTo>
                    <a:pt x="567" y="536"/>
                  </a:lnTo>
                  <a:lnTo>
                    <a:pt x="572" y="530"/>
                  </a:lnTo>
                  <a:lnTo>
                    <a:pt x="576" y="524"/>
                  </a:lnTo>
                  <a:lnTo>
                    <a:pt x="582" y="519"/>
                  </a:lnTo>
                  <a:lnTo>
                    <a:pt x="588" y="513"/>
                  </a:lnTo>
                  <a:lnTo>
                    <a:pt x="591" y="505"/>
                  </a:lnTo>
                  <a:lnTo>
                    <a:pt x="597" y="500"/>
                  </a:lnTo>
                  <a:lnTo>
                    <a:pt x="601" y="494"/>
                  </a:lnTo>
                  <a:lnTo>
                    <a:pt x="607" y="486"/>
                  </a:lnTo>
                  <a:lnTo>
                    <a:pt x="610" y="481"/>
                  </a:lnTo>
                  <a:lnTo>
                    <a:pt x="614" y="473"/>
                  </a:lnTo>
                  <a:lnTo>
                    <a:pt x="618" y="467"/>
                  </a:lnTo>
                  <a:lnTo>
                    <a:pt x="622" y="460"/>
                  </a:lnTo>
                  <a:lnTo>
                    <a:pt x="626" y="454"/>
                  </a:lnTo>
                  <a:lnTo>
                    <a:pt x="628" y="447"/>
                  </a:lnTo>
                  <a:lnTo>
                    <a:pt x="633" y="441"/>
                  </a:lnTo>
                  <a:lnTo>
                    <a:pt x="635" y="433"/>
                  </a:lnTo>
                  <a:lnTo>
                    <a:pt x="637" y="426"/>
                  </a:lnTo>
                  <a:lnTo>
                    <a:pt x="641" y="418"/>
                  </a:lnTo>
                  <a:lnTo>
                    <a:pt x="643" y="410"/>
                  </a:lnTo>
                  <a:lnTo>
                    <a:pt x="645" y="403"/>
                  </a:lnTo>
                  <a:lnTo>
                    <a:pt x="647" y="395"/>
                  </a:lnTo>
                  <a:lnTo>
                    <a:pt x="648" y="388"/>
                  </a:lnTo>
                  <a:lnTo>
                    <a:pt x="652" y="380"/>
                  </a:lnTo>
                  <a:lnTo>
                    <a:pt x="652" y="372"/>
                  </a:lnTo>
                  <a:lnTo>
                    <a:pt x="654" y="365"/>
                  </a:lnTo>
                  <a:lnTo>
                    <a:pt x="654" y="357"/>
                  </a:lnTo>
                  <a:lnTo>
                    <a:pt x="656" y="350"/>
                  </a:lnTo>
                  <a:lnTo>
                    <a:pt x="658" y="342"/>
                  </a:lnTo>
                  <a:lnTo>
                    <a:pt x="658" y="333"/>
                  </a:lnTo>
                  <a:lnTo>
                    <a:pt x="658" y="325"/>
                  </a:lnTo>
                  <a:lnTo>
                    <a:pt x="658" y="317"/>
                  </a:lnTo>
                  <a:lnTo>
                    <a:pt x="658" y="310"/>
                  </a:lnTo>
                  <a:lnTo>
                    <a:pt x="658" y="300"/>
                  </a:lnTo>
                  <a:lnTo>
                    <a:pt x="658" y="293"/>
                  </a:lnTo>
                  <a:lnTo>
                    <a:pt x="656" y="285"/>
                  </a:lnTo>
                  <a:lnTo>
                    <a:pt x="654" y="276"/>
                  </a:lnTo>
                  <a:lnTo>
                    <a:pt x="654" y="268"/>
                  </a:lnTo>
                  <a:lnTo>
                    <a:pt x="652" y="260"/>
                  </a:lnTo>
                  <a:lnTo>
                    <a:pt x="652" y="253"/>
                  </a:lnTo>
                  <a:lnTo>
                    <a:pt x="648" y="245"/>
                  </a:lnTo>
                  <a:lnTo>
                    <a:pt x="647" y="238"/>
                  </a:lnTo>
                  <a:lnTo>
                    <a:pt x="645" y="230"/>
                  </a:lnTo>
                  <a:lnTo>
                    <a:pt x="643" y="222"/>
                  </a:lnTo>
                  <a:lnTo>
                    <a:pt x="641" y="215"/>
                  </a:lnTo>
                  <a:lnTo>
                    <a:pt x="637" y="207"/>
                  </a:lnTo>
                  <a:lnTo>
                    <a:pt x="635" y="200"/>
                  </a:lnTo>
                  <a:lnTo>
                    <a:pt x="633" y="194"/>
                  </a:lnTo>
                  <a:lnTo>
                    <a:pt x="628" y="186"/>
                  </a:lnTo>
                  <a:lnTo>
                    <a:pt x="626" y="179"/>
                  </a:lnTo>
                  <a:lnTo>
                    <a:pt x="622" y="171"/>
                  </a:lnTo>
                  <a:lnTo>
                    <a:pt x="618" y="165"/>
                  </a:lnTo>
                  <a:lnTo>
                    <a:pt x="614" y="160"/>
                  </a:lnTo>
                  <a:lnTo>
                    <a:pt x="610" y="152"/>
                  </a:lnTo>
                  <a:lnTo>
                    <a:pt x="607" y="146"/>
                  </a:lnTo>
                  <a:lnTo>
                    <a:pt x="601" y="139"/>
                  </a:lnTo>
                  <a:lnTo>
                    <a:pt x="597" y="133"/>
                  </a:lnTo>
                  <a:lnTo>
                    <a:pt x="591" y="127"/>
                  </a:lnTo>
                  <a:lnTo>
                    <a:pt x="588" y="122"/>
                  </a:lnTo>
                  <a:lnTo>
                    <a:pt x="582" y="116"/>
                  </a:lnTo>
                  <a:lnTo>
                    <a:pt x="576" y="108"/>
                  </a:lnTo>
                  <a:lnTo>
                    <a:pt x="572" y="103"/>
                  </a:lnTo>
                  <a:lnTo>
                    <a:pt x="567" y="99"/>
                  </a:lnTo>
                  <a:lnTo>
                    <a:pt x="561" y="93"/>
                  </a:lnTo>
                  <a:lnTo>
                    <a:pt x="555" y="87"/>
                  </a:lnTo>
                  <a:lnTo>
                    <a:pt x="550" y="82"/>
                  </a:lnTo>
                  <a:lnTo>
                    <a:pt x="544" y="76"/>
                  </a:lnTo>
                  <a:lnTo>
                    <a:pt x="538" y="72"/>
                  </a:lnTo>
                  <a:lnTo>
                    <a:pt x="531" y="67"/>
                  </a:lnTo>
                  <a:lnTo>
                    <a:pt x="525" y="63"/>
                  </a:lnTo>
                  <a:lnTo>
                    <a:pt x="519" y="59"/>
                  </a:lnTo>
                  <a:lnTo>
                    <a:pt x="512" y="55"/>
                  </a:lnTo>
                  <a:lnTo>
                    <a:pt x="506" y="49"/>
                  </a:lnTo>
                  <a:lnTo>
                    <a:pt x="498" y="46"/>
                  </a:lnTo>
                  <a:lnTo>
                    <a:pt x="491" y="42"/>
                  </a:lnTo>
                  <a:lnTo>
                    <a:pt x="485" y="38"/>
                  </a:lnTo>
                  <a:lnTo>
                    <a:pt x="477" y="34"/>
                  </a:lnTo>
                  <a:lnTo>
                    <a:pt x="472" y="30"/>
                  </a:lnTo>
                  <a:lnTo>
                    <a:pt x="464" y="29"/>
                  </a:lnTo>
                  <a:lnTo>
                    <a:pt x="457" y="25"/>
                  </a:lnTo>
                  <a:lnTo>
                    <a:pt x="449" y="21"/>
                  </a:lnTo>
                  <a:lnTo>
                    <a:pt x="441" y="19"/>
                  </a:lnTo>
                  <a:lnTo>
                    <a:pt x="434" y="15"/>
                  </a:lnTo>
                  <a:lnTo>
                    <a:pt x="426" y="13"/>
                  </a:lnTo>
                  <a:lnTo>
                    <a:pt x="419" y="11"/>
                  </a:lnTo>
                  <a:lnTo>
                    <a:pt x="411" y="10"/>
                  </a:lnTo>
                  <a:lnTo>
                    <a:pt x="403" y="8"/>
                  </a:lnTo>
                  <a:lnTo>
                    <a:pt x="396" y="6"/>
                  </a:lnTo>
                  <a:lnTo>
                    <a:pt x="386" y="4"/>
                  </a:lnTo>
                  <a:lnTo>
                    <a:pt x="379" y="4"/>
                  </a:lnTo>
                  <a:lnTo>
                    <a:pt x="371" y="2"/>
                  </a:lnTo>
                  <a:lnTo>
                    <a:pt x="362" y="2"/>
                  </a:lnTo>
                  <a:lnTo>
                    <a:pt x="354" y="0"/>
                  </a:lnTo>
                  <a:lnTo>
                    <a:pt x="346" y="0"/>
                  </a:lnTo>
                  <a:lnTo>
                    <a:pt x="339" y="0"/>
                  </a:lnTo>
                  <a:lnTo>
                    <a:pt x="329" y="0"/>
                  </a:lnTo>
                  <a:lnTo>
                    <a:pt x="322" y="0"/>
                  </a:lnTo>
                  <a:lnTo>
                    <a:pt x="312" y="0"/>
                  </a:lnTo>
                  <a:lnTo>
                    <a:pt x="305" y="0"/>
                  </a:lnTo>
                  <a:lnTo>
                    <a:pt x="295" y="2"/>
                  </a:lnTo>
                  <a:lnTo>
                    <a:pt x="287" y="2"/>
                  </a:lnTo>
                  <a:lnTo>
                    <a:pt x="280" y="4"/>
                  </a:lnTo>
                  <a:lnTo>
                    <a:pt x="270" y="4"/>
                  </a:lnTo>
                  <a:lnTo>
                    <a:pt x="263" y="6"/>
                  </a:lnTo>
                  <a:lnTo>
                    <a:pt x="255" y="8"/>
                  </a:lnTo>
                  <a:lnTo>
                    <a:pt x="246" y="10"/>
                  </a:lnTo>
                  <a:lnTo>
                    <a:pt x="238" y="11"/>
                  </a:lnTo>
                  <a:lnTo>
                    <a:pt x="232" y="13"/>
                  </a:lnTo>
                  <a:lnTo>
                    <a:pt x="223" y="15"/>
                  </a:lnTo>
                  <a:lnTo>
                    <a:pt x="215" y="19"/>
                  </a:lnTo>
                  <a:lnTo>
                    <a:pt x="208" y="21"/>
                  </a:lnTo>
                  <a:lnTo>
                    <a:pt x="202" y="25"/>
                  </a:lnTo>
                  <a:lnTo>
                    <a:pt x="192" y="29"/>
                  </a:lnTo>
                  <a:lnTo>
                    <a:pt x="187" y="30"/>
                  </a:lnTo>
                  <a:lnTo>
                    <a:pt x="179" y="34"/>
                  </a:lnTo>
                  <a:lnTo>
                    <a:pt x="171" y="38"/>
                  </a:lnTo>
                  <a:lnTo>
                    <a:pt x="164" y="42"/>
                  </a:lnTo>
                  <a:lnTo>
                    <a:pt x="158" y="46"/>
                  </a:lnTo>
                  <a:lnTo>
                    <a:pt x="151" y="49"/>
                  </a:lnTo>
                  <a:lnTo>
                    <a:pt x="145" y="55"/>
                  </a:lnTo>
                  <a:lnTo>
                    <a:pt x="137" y="59"/>
                  </a:lnTo>
                  <a:lnTo>
                    <a:pt x="132" y="63"/>
                  </a:lnTo>
                  <a:lnTo>
                    <a:pt x="126" y="67"/>
                  </a:lnTo>
                  <a:lnTo>
                    <a:pt x="120" y="72"/>
                  </a:lnTo>
                  <a:lnTo>
                    <a:pt x="113" y="76"/>
                  </a:lnTo>
                  <a:lnTo>
                    <a:pt x="107" y="82"/>
                  </a:lnTo>
                  <a:lnTo>
                    <a:pt x="101" y="87"/>
                  </a:lnTo>
                  <a:lnTo>
                    <a:pt x="97" y="93"/>
                  </a:lnTo>
                  <a:lnTo>
                    <a:pt x="90" y="99"/>
                  </a:lnTo>
                  <a:lnTo>
                    <a:pt x="84" y="103"/>
                  </a:lnTo>
                  <a:lnTo>
                    <a:pt x="80" y="108"/>
                  </a:lnTo>
                  <a:lnTo>
                    <a:pt x="75" y="116"/>
                  </a:lnTo>
                  <a:lnTo>
                    <a:pt x="69" y="122"/>
                  </a:lnTo>
                  <a:lnTo>
                    <a:pt x="65" y="127"/>
                  </a:lnTo>
                  <a:lnTo>
                    <a:pt x="59" y="133"/>
                  </a:lnTo>
                  <a:lnTo>
                    <a:pt x="56" y="139"/>
                  </a:lnTo>
                  <a:lnTo>
                    <a:pt x="50" y="146"/>
                  </a:lnTo>
                  <a:lnTo>
                    <a:pt x="46" y="152"/>
                  </a:lnTo>
                  <a:lnTo>
                    <a:pt x="42" y="160"/>
                  </a:lnTo>
                  <a:lnTo>
                    <a:pt x="38" y="165"/>
                  </a:lnTo>
                  <a:lnTo>
                    <a:pt x="35" y="171"/>
                  </a:lnTo>
                  <a:lnTo>
                    <a:pt x="31" y="179"/>
                  </a:lnTo>
                  <a:lnTo>
                    <a:pt x="29" y="186"/>
                  </a:lnTo>
                  <a:lnTo>
                    <a:pt x="25" y="194"/>
                  </a:lnTo>
                  <a:lnTo>
                    <a:pt x="21" y="200"/>
                  </a:lnTo>
                  <a:lnTo>
                    <a:pt x="19" y="207"/>
                  </a:lnTo>
                  <a:lnTo>
                    <a:pt x="16" y="215"/>
                  </a:lnTo>
                  <a:lnTo>
                    <a:pt x="14" y="222"/>
                  </a:lnTo>
                  <a:lnTo>
                    <a:pt x="12" y="230"/>
                  </a:lnTo>
                  <a:lnTo>
                    <a:pt x="10" y="238"/>
                  </a:lnTo>
                  <a:lnTo>
                    <a:pt x="8" y="245"/>
                  </a:lnTo>
                  <a:lnTo>
                    <a:pt x="6" y="253"/>
                  </a:lnTo>
                  <a:lnTo>
                    <a:pt x="4" y="260"/>
                  </a:lnTo>
                  <a:lnTo>
                    <a:pt x="2" y="268"/>
                  </a:lnTo>
                  <a:lnTo>
                    <a:pt x="2" y="276"/>
                  </a:lnTo>
                  <a:lnTo>
                    <a:pt x="2" y="285"/>
                  </a:lnTo>
                  <a:lnTo>
                    <a:pt x="0" y="293"/>
                  </a:lnTo>
                  <a:lnTo>
                    <a:pt x="0" y="300"/>
                  </a:lnTo>
                  <a:lnTo>
                    <a:pt x="0" y="310"/>
                  </a:lnTo>
                  <a:lnTo>
                    <a:pt x="0" y="317"/>
                  </a:lnTo>
                  <a:lnTo>
                    <a:pt x="0" y="325"/>
                  </a:lnTo>
                  <a:lnTo>
                    <a:pt x="0" y="333"/>
                  </a:lnTo>
                  <a:lnTo>
                    <a:pt x="0" y="342"/>
                  </a:lnTo>
                  <a:lnTo>
                    <a:pt x="2" y="350"/>
                  </a:lnTo>
                  <a:lnTo>
                    <a:pt x="2" y="357"/>
                  </a:lnTo>
                  <a:lnTo>
                    <a:pt x="2" y="365"/>
                  </a:lnTo>
                  <a:lnTo>
                    <a:pt x="4" y="372"/>
                  </a:lnTo>
                  <a:lnTo>
                    <a:pt x="6" y="380"/>
                  </a:lnTo>
                  <a:lnTo>
                    <a:pt x="8" y="388"/>
                  </a:lnTo>
                  <a:lnTo>
                    <a:pt x="10" y="395"/>
                  </a:lnTo>
                  <a:lnTo>
                    <a:pt x="12" y="403"/>
                  </a:lnTo>
                  <a:lnTo>
                    <a:pt x="14" y="410"/>
                  </a:lnTo>
                  <a:lnTo>
                    <a:pt x="16" y="418"/>
                  </a:lnTo>
                  <a:lnTo>
                    <a:pt x="19" y="426"/>
                  </a:lnTo>
                  <a:lnTo>
                    <a:pt x="21" y="433"/>
                  </a:lnTo>
                  <a:lnTo>
                    <a:pt x="25" y="441"/>
                  </a:lnTo>
                  <a:lnTo>
                    <a:pt x="29" y="447"/>
                  </a:lnTo>
                  <a:lnTo>
                    <a:pt x="31" y="454"/>
                  </a:lnTo>
                  <a:lnTo>
                    <a:pt x="35" y="460"/>
                  </a:lnTo>
                  <a:lnTo>
                    <a:pt x="38" y="467"/>
                  </a:lnTo>
                  <a:lnTo>
                    <a:pt x="42" y="473"/>
                  </a:lnTo>
                  <a:lnTo>
                    <a:pt x="46" y="481"/>
                  </a:lnTo>
                  <a:lnTo>
                    <a:pt x="50" y="486"/>
                  </a:lnTo>
                  <a:lnTo>
                    <a:pt x="56" y="494"/>
                  </a:lnTo>
                  <a:lnTo>
                    <a:pt x="59" y="500"/>
                  </a:lnTo>
                  <a:lnTo>
                    <a:pt x="65" y="505"/>
                  </a:lnTo>
                  <a:lnTo>
                    <a:pt x="69" y="513"/>
                  </a:lnTo>
                  <a:lnTo>
                    <a:pt x="75" y="519"/>
                  </a:lnTo>
                  <a:lnTo>
                    <a:pt x="80" y="524"/>
                  </a:lnTo>
                  <a:lnTo>
                    <a:pt x="84" y="530"/>
                  </a:lnTo>
                  <a:lnTo>
                    <a:pt x="90" y="536"/>
                  </a:lnTo>
                  <a:lnTo>
                    <a:pt x="97" y="542"/>
                  </a:lnTo>
                  <a:lnTo>
                    <a:pt x="101" y="545"/>
                  </a:lnTo>
                  <a:lnTo>
                    <a:pt x="107" y="551"/>
                  </a:lnTo>
                  <a:lnTo>
                    <a:pt x="113" y="555"/>
                  </a:lnTo>
                  <a:lnTo>
                    <a:pt x="120" y="561"/>
                  </a:lnTo>
                  <a:lnTo>
                    <a:pt x="126" y="566"/>
                  </a:lnTo>
                  <a:lnTo>
                    <a:pt x="132" y="570"/>
                  </a:lnTo>
                  <a:lnTo>
                    <a:pt x="137" y="574"/>
                  </a:lnTo>
                  <a:lnTo>
                    <a:pt x="145" y="580"/>
                  </a:lnTo>
                  <a:lnTo>
                    <a:pt x="151" y="583"/>
                  </a:lnTo>
                  <a:lnTo>
                    <a:pt x="158" y="587"/>
                  </a:lnTo>
                  <a:lnTo>
                    <a:pt x="164" y="591"/>
                  </a:lnTo>
                  <a:lnTo>
                    <a:pt x="171" y="595"/>
                  </a:lnTo>
                  <a:lnTo>
                    <a:pt x="179" y="599"/>
                  </a:lnTo>
                  <a:lnTo>
                    <a:pt x="187" y="602"/>
                  </a:lnTo>
                  <a:lnTo>
                    <a:pt x="192" y="606"/>
                  </a:lnTo>
                  <a:lnTo>
                    <a:pt x="202" y="608"/>
                  </a:lnTo>
                  <a:lnTo>
                    <a:pt x="208" y="612"/>
                  </a:lnTo>
                  <a:lnTo>
                    <a:pt x="215" y="614"/>
                  </a:lnTo>
                  <a:lnTo>
                    <a:pt x="223" y="616"/>
                  </a:lnTo>
                  <a:lnTo>
                    <a:pt x="232" y="619"/>
                  </a:lnTo>
                  <a:lnTo>
                    <a:pt x="238" y="621"/>
                  </a:lnTo>
                  <a:lnTo>
                    <a:pt x="246" y="623"/>
                  </a:lnTo>
                  <a:lnTo>
                    <a:pt x="255" y="625"/>
                  </a:lnTo>
                  <a:lnTo>
                    <a:pt x="263" y="627"/>
                  </a:lnTo>
                  <a:lnTo>
                    <a:pt x="270" y="627"/>
                  </a:lnTo>
                  <a:lnTo>
                    <a:pt x="280" y="629"/>
                  </a:lnTo>
                  <a:lnTo>
                    <a:pt x="287" y="631"/>
                  </a:lnTo>
                  <a:lnTo>
                    <a:pt x="295" y="633"/>
                  </a:lnTo>
                  <a:lnTo>
                    <a:pt x="305" y="633"/>
                  </a:lnTo>
                  <a:lnTo>
                    <a:pt x="312" y="633"/>
                  </a:lnTo>
                  <a:lnTo>
                    <a:pt x="322" y="633"/>
                  </a:lnTo>
                  <a:lnTo>
                    <a:pt x="329" y="635"/>
                  </a:lnTo>
                  <a:close/>
                </a:path>
              </a:pathLst>
            </a:custGeom>
            <a:solidFill>
              <a:srgbClr val="FAC9B0"/>
            </a:solidFill>
            <a:ln w="9525">
              <a:noFill/>
              <a:round/>
              <a:headEnd/>
              <a:tailEnd/>
            </a:ln>
          </p:spPr>
          <p:txBody>
            <a:bodyPr wrap="none" anchor="ctr">
              <a:prstTxWarp prst="textNoShape">
                <a:avLst/>
              </a:prstTxWarp>
            </a:bodyPr>
            <a:lstStyle/>
            <a:p>
              <a:endParaRPr lang="en-US"/>
            </a:p>
          </p:txBody>
        </p:sp>
        <p:sp>
          <p:nvSpPr>
            <p:cNvPr id="35867" name="AutoShape 38"/>
            <p:cNvSpPr>
              <a:spLocks noChangeArrowheads="1"/>
            </p:cNvSpPr>
            <p:nvPr/>
          </p:nvSpPr>
          <p:spPr bwMode="auto">
            <a:xfrm>
              <a:off x="4685" y="2092"/>
              <a:ext cx="90" cy="174"/>
            </a:xfrm>
            <a:custGeom>
              <a:avLst/>
              <a:gdLst>
                <a:gd name="T0" fmla="*/ 3 w 325"/>
                <a:gd name="T1" fmla="*/ 0 h 635"/>
                <a:gd name="T2" fmla="*/ 3 w 325"/>
                <a:gd name="T3" fmla="*/ 0 h 635"/>
                <a:gd name="T4" fmla="*/ 3 w 325"/>
                <a:gd name="T5" fmla="*/ 1 h 635"/>
                <a:gd name="T6" fmla="*/ 3 w 325"/>
                <a:gd name="T7" fmla="*/ 1 h 635"/>
                <a:gd name="T8" fmla="*/ 3 w 325"/>
                <a:gd name="T9" fmla="*/ 1 h 635"/>
                <a:gd name="T10" fmla="*/ 3 w 325"/>
                <a:gd name="T11" fmla="*/ 1 h 635"/>
                <a:gd name="T12" fmla="*/ 3 w 325"/>
                <a:gd name="T13" fmla="*/ 2 h 635"/>
                <a:gd name="T14" fmla="*/ 3 w 325"/>
                <a:gd name="T15" fmla="*/ 2 h 635"/>
                <a:gd name="T16" fmla="*/ 3 w 325"/>
                <a:gd name="T17" fmla="*/ 2 h 635"/>
                <a:gd name="T18" fmla="*/ 3 w 325"/>
                <a:gd name="T19" fmla="*/ 3 h 635"/>
                <a:gd name="T20" fmla="*/ 3 w 325"/>
                <a:gd name="T21" fmla="*/ 3 h 635"/>
                <a:gd name="T22" fmla="*/ 3 w 325"/>
                <a:gd name="T23" fmla="*/ 4 h 635"/>
                <a:gd name="T24" fmla="*/ 3 w 325"/>
                <a:gd name="T25" fmla="*/ 4 h 635"/>
                <a:gd name="T26" fmla="*/ 3 w 325"/>
                <a:gd name="T27" fmla="*/ 4 h 635"/>
                <a:gd name="T28" fmla="*/ 3 w 325"/>
                <a:gd name="T29" fmla="*/ 5 h 635"/>
                <a:gd name="T30" fmla="*/ 3 w 325"/>
                <a:gd name="T31" fmla="*/ 5 h 635"/>
                <a:gd name="T32" fmla="*/ 3 w 325"/>
                <a:gd name="T33" fmla="*/ 5 h 635"/>
                <a:gd name="T34" fmla="*/ 2 w 325"/>
                <a:gd name="T35" fmla="*/ 5 h 635"/>
                <a:gd name="T36" fmla="*/ 2 w 325"/>
                <a:gd name="T37" fmla="*/ 5 h 635"/>
                <a:gd name="T38" fmla="*/ 2 w 325"/>
                <a:gd name="T39" fmla="*/ 5 h 635"/>
                <a:gd name="T40" fmla="*/ 2 w 325"/>
                <a:gd name="T41" fmla="*/ 5 h 635"/>
                <a:gd name="T42" fmla="*/ 1 w 325"/>
                <a:gd name="T43" fmla="*/ 5 h 635"/>
                <a:gd name="T44" fmla="*/ 1 w 325"/>
                <a:gd name="T45" fmla="*/ 5 h 635"/>
                <a:gd name="T46" fmla="*/ 1 w 325"/>
                <a:gd name="T47" fmla="*/ 5 h 635"/>
                <a:gd name="T48" fmla="*/ 1 w 325"/>
                <a:gd name="T49" fmla="*/ 4 h 635"/>
                <a:gd name="T50" fmla="*/ 1 w 325"/>
                <a:gd name="T51" fmla="*/ 4 h 635"/>
                <a:gd name="T52" fmla="*/ 1 w 325"/>
                <a:gd name="T53" fmla="*/ 4 h 635"/>
                <a:gd name="T54" fmla="*/ 0 w 325"/>
                <a:gd name="T55" fmla="*/ 4 h 635"/>
                <a:gd name="T56" fmla="*/ 0 w 325"/>
                <a:gd name="T57" fmla="*/ 4 h 635"/>
                <a:gd name="T58" fmla="*/ 0 w 325"/>
                <a:gd name="T59" fmla="*/ 3 h 635"/>
                <a:gd name="T60" fmla="*/ 0 w 325"/>
                <a:gd name="T61" fmla="*/ 3 h 635"/>
                <a:gd name="T62" fmla="*/ 0 w 325"/>
                <a:gd name="T63" fmla="*/ 3 h 635"/>
                <a:gd name="T64" fmla="*/ 0 w 325"/>
                <a:gd name="T65" fmla="*/ 2 h 635"/>
                <a:gd name="T66" fmla="*/ 0 w 325"/>
                <a:gd name="T67" fmla="*/ 2 h 635"/>
                <a:gd name="T68" fmla="*/ 0 w 325"/>
                <a:gd name="T69" fmla="*/ 2 h 635"/>
                <a:gd name="T70" fmla="*/ 0 w 325"/>
                <a:gd name="T71" fmla="*/ 2 h 635"/>
                <a:gd name="T72" fmla="*/ 1 w 325"/>
                <a:gd name="T73" fmla="*/ 1 h 635"/>
                <a:gd name="T74" fmla="*/ 1 w 325"/>
                <a:gd name="T75" fmla="*/ 1 h 635"/>
                <a:gd name="T76" fmla="*/ 1 w 325"/>
                <a:gd name="T77" fmla="*/ 1 h 635"/>
                <a:gd name="T78" fmla="*/ 1 w 325"/>
                <a:gd name="T79" fmla="*/ 1 h 635"/>
                <a:gd name="T80" fmla="*/ 1 w 325"/>
                <a:gd name="T81" fmla="*/ 1 h 635"/>
                <a:gd name="T82" fmla="*/ 1 w 325"/>
                <a:gd name="T83" fmla="*/ 0 h 635"/>
                <a:gd name="T84" fmla="*/ 2 w 325"/>
                <a:gd name="T85" fmla="*/ 0 h 635"/>
                <a:gd name="T86" fmla="*/ 2 w 325"/>
                <a:gd name="T87" fmla="*/ 0 h 635"/>
                <a:gd name="T88" fmla="*/ 2 w 325"/>
                <a:gd name="T89" fmla="*/ 0 h 635"/>
                <a:gd name="T90" fmla="*/ 2 w 325"/>
                <a:gd name="T91" fmla="*/ 0 h 635"/>
                <a:gd name="T92" fmla="*/ 2 w 325"/>
                <a:gd name="T93" fmla="*/ 0 h 635"/>
                <a:gd name="T94" fmla="*/ 3 w 325"/>
                <a:gd name="T95" fmla="*/ 0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5"/>
                <a:gd name="T145" fmla="*/ 0 h 635"/>
                <a:gd name="T146" fmla="*/ 325 w 325"/>
                <a:gd name="T147" fmla="*/ 635 h 6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5" h="635">
                  <a:moveTo>
                    <a:pt x="325" y="0"/>
                  </a:moveTo>
                  <a:lnTo>
                    <a:pt x="325" y="6"/>
                  </a:lnTo>
                  <a:lnTo>
                    <a:pt x="325" y="11"/>
                  </a:lnTo>
                  <a:lnTo>
                    <a:pt x="325" y="17"/>
                  </a:lnTo>
                  <a:lnTo>
                    <a:pt x="325" y="23"/>
                  </a:lnTo>
                  <a:lnTo>
                    <a:pt x="325" y="29"/>
                  </a:lnTo>
                  <a:lnTo>
                    <a:pt x="325" y="36"/>
                  </a:lnTo>
                  <a:lnTo>
                    <a:pt x="325" y="42"/>
                  </a:lnTo>
                  <a:lnTo>
                    <a:pt x="325" y="49"/>
                  </a:lnTo>
                  <a:lnTo>
                    <a:pt x="325" y="55"/>
                  </a:lnTo>
                  <a:lnTo>
                    <a:pt x="325" y="63"/>
                  </a:lnTo>
                  <a:lnTo>
                    <a:pt x="325" y="70"/>
                  </a:lnTo>
                  <a:lnTo>
                    <a:pt x="325" y="78"/>
                  </a:lnTo>
                  <a:lnTo>
                    <a:pt x="325" y="86"/>
                  </a:lnTo>
                  <a:lnTo>
                    <a:pt x="325" y="93"/>
                  </a:lnTo>
                  <a:lnTo>
                    <a:pt x="325" y="103"/>
                  </a:lnTo>
                  <a:lnTo>
                    <a:pt x="325" y="110"/>
                  </a:lnTo>
                  <a:lnTo>
                    <a:pt x="325" y="120"/>
                  </a:lnTo>
                  <a:lnTo>
                    <a:pt x="325" y="127"/>
                  </a:lnTo>
                  <a:lnTo>
                    <a:pt x="325" y="135"/>
                  </a:lnTo>
                  <a:lnTo>
                    <a:pt x="325" y="144"/>
                  </a:lnTo>
                  <a:lnTo>
                    <a:pt x="325" y="154"/>
                  </a:lnTo>
                  <a:lnTo>
                    <a:pt x="325" y="163"/>
                  </a:lnTo>
                  <a:lnTo>
                    <a:pt x="325" y="171"/>
                  </a:lnTo>
                  <a:lnTo>
                    <a:pt x="325" y="182"/>
                  </a:lnTo>
                  <a:lnTo>
                    <a:pt x="325" y="190"/>
                  </a:lnTo>
                  <a:lnTo>
                    <a:pt x="325" y="200"/>
                  </a:lnTo>
                  <a:lnTo>
                    <a:pt x="325" y="211"/>
                  </a:lnTo>
                  <a:lnTo>
                    <a:pt x="325" y="220"/>
                  </a:lnTo>
                  <a:lnTo>
                    <a:pt x="325" y="230"/>
                  </a:lnTo>
                  <a:lnTo>
                    <a:pt x="325" y="241"/>
                  </a:lnTo>
                  <a:lnTo>
                    <a:pt x="325" y="251"/>
                  </a:lnTo>
                  <a:lnTo>
                    <a:pt x="325" y="262"/>
                  </a:lnTo>
                  <a:lnTo>
                    <a:pt x="325" y="272"/>
                  </a:lnTo>
                  <a:lnTo>
                    <a:pt x="325" y="283"/>
                  </a:lnTo>
                  <a:lnTo>
                    <a:pt x="325" y="293"/>
                  </a:lnTo>
                  <a:lnTo>
                    <a:pt x="325" y="304"/>
                  </a:lnTo>
                  <a:lnTo>
                    <a:pt x="325" y="314"/>
                  </a:lnTo>
                  <a:lnTo>
                    <a:pt x="325" y="325"/>
                  </a:lnTo>
                  <a:lnTo>
                    <a:pt x="325" y="336"/>
                  </a:lnTo>
                  <a:lnTo>
                    <a:pt x="325" y="348"/>
                  </a:lnTo>
                  <a:lnTo>
                    <a:pt x="325" y="357"/>
                  </a:lnTo>
                  <a:lnTo>
                    <a:pt x="325" y="371"/>
                  </a:lnTo>
                  <a:lnTo>
                    <a:pt x="325" y="380"/>
                  </a:lnTo>
                  <a:lnTo>
                    <a:pt x="325" y="391"/>
                  </a:lnTo>
                  <a:lnTo>
                    <a:pt x="325" y="405"/>
                  </a:lnTo>
                  <a:lnTo>
                    <a:pt x="325" y="416"/>
                  </a:lnTo>
                  <a:lnTo>
                    <a:pt x="325" y="428"/>
                  </a:lnTo>
                  <a:lnTo>
                    <a:pt x="325" y="439"/>
                  </a:lnTo>
                  <a:lnTo>
                    <a:pt x="325" y="450"/>
                  </a:lnTo>
                  <a:lnTo>
                    <a:pt x="325" y="462"/>
                  </a:lnTo>
                  <a:lnTo>
                    <a:pt x="325" y="475"/>
                  </a:lnTo>
                  <a:lnTo>
                    <a:pt x="325" y="486"/>
                  </a:lnTo>
                  <a:lnTo>
                    <a:pt x="325" y="498"/>
                  </a:lnTo>
                  <a:lnTo>
                    <a:pt x="325" y="511"/>
                  </a:lnTo>
                  <a:lnTo>
                    <a:pt x="325" y="523"/>
                  </a:lnTo>
                  <a:lnTo>
                    <a:pt x="325" y="536"/>
                  </a:lnTo>
                  <a:lnTo>
                    <a:pt x="325" y="547"/>
                  </a:lnTo>
                  <a:lnTo>
                    <a:pt x="325" y="561"/>
                  </a:lnTo>
                  <a:lnTo>
                    <a:pt x="325" y="572"/>
                  </a:lnTo>
                  <a:lnTo>
                    <a:pt x="325" y="583"/>
                  </a:lnTo>
                  <a:lnTo>
                    <a:pt x="325" y="597"/>
                  </a:lnTo>
                  <a:lnTo>
                    <a:pt x="325" y="608"/>
                  </a:lnTo>
                  <a:lnTo>
                    <a:pt x="325" y="621"/>
                  </a:lnTo>
                  <a:lnTo>
                    <a:pt x="325" y="635"/>
                  </a:lnTo>
                  <a:lnTo>
                    <a:pt x="316" y="633"/>
                  </a:lnTo>
                  <a:lnTo>
                    <a:pt x="308" y="633"/>
                  </a:lnTo>
                  <a:lnTo>
                    <a:pt x="299" y="633"/>
                  </a:lnTo>
                  <a:lnTo>
                    <a:pt x="291" y="631"/>
                  </a:lnTo>
                  <a:lnTo>
                    <a:pt x="284" y="631"/>
                  </a:lnTo>
                  <a:lnTo>
                    <a:pt x="274" y="629"/>
                  </a:lnTo>
                  <a:lnTo>
                    <a:pt x="266" y="627"/>
                  </a:lnTo>
                  <a:lnTo>
                    <a:pt x="259" y="627"/>
                  </a:lnTo>
                  <a:lnTo>
                    <a:pt x="251" y="625"/>
                  </a:lnTo>
                  <a:lnTo>
                    <a:pt x="242" y="623"/>
                  </a:lnTo>
                  <a:lnTo>
                    <a:pt x="234" y="619"/>
                  </a:lnTo>
                  <a:lnTo>
                    <a:pt x="226" y="618"/>
                  </a:lnTo>
                  <a:lnTo>
                    <a:pt x="219" y="616"/>
                  </a:lnTo>
                  <a:lnTo>
                    <a:pt x="211" y="614"/>
                  </a:lnTo>
                  <a:lnTo>
                    <a:pt x="204" y="610"/>
                  </a:lnTo>
                  <a:lnTo>
                    <a:pt x="198" y="608"/>
                  </a:lnTo>
                  <a:lnTo>
                    <a:pt x="188" y="604"/>
                  </a:lnTo>
                  <a:lnTo>
                    <a:pt x="183" y="600"/>
                  </a:lnTo>
                  <a:lnTo>
                    <a:pt x="175" y="597"/>
                  </a:lnTo>
                  <a:lnTo>
                    <a:pt x="169" y="593"/>
                  </a:lnTo>
                  <a:lnTo>
                    <a:pt x="162" y="589"/>
                  </a:lnTo>
                  <a:lnTo>
                    <a:pt x="154" y="585"/>
                  </a:lnTo>
                  <a:lnTo>
                    <a:pt x="149" y="581"/>
                  </a:lnTo>
                  <a:lnTo>
                    <a:pt x="143" y="578"/>
                  </a:lnTo>
                  <a:lnTo>
                    <a:pt x="135" y="574"/>
                  </a:lnTo>
                  <a:lnTo>
                    <a:pt x="130" y="570"/>
                  </a:lnTo>
                  <a:lnTo>
                    <a:pt x="124" y="564"/>
                  </a:lnTo>
                  <a:lnTo>
                    <a:pt x="116" y="561"/>
                  </a:lnTo>
                  <a:lnTo>
                    <a:pt x="111" y="555"/>
                  </a:lnTo>
                  <a:lnTo>
                    <a:pt x="105" y="549"/>
                  </a:lnTo>
                  <a:lnTo>
                    <a:pt x="99" y="545"/>
                  </a:lnTo>
                  <a:lnTo>
                    <a:pt x="95" y="540"/>
                  </a:lnTo>
                  <a:lnTo>
                    <a:pt x="88" y="534"/>
                  </a:lnTo>
                  <a:lnTo>
                    <a:pt x="82" y="528"/>
                  </a:lnTo>
                  <a:lnTo>
                    <a:pt x="78" y="523"/>
                  </a:lnTo>
                  <a:lnTo>
                    <a:pt x="73" y="517"/>
                  </a:lnTo>
                  <a:lnTo>
                    <a:pt x="67" y="511"/>
                  </a:lnTo>
                  <a:lnTo>
                    <a:pt x="63" y="505"/>
                  </a:lnTo>
                  <a:lnTo>
                    <a:pt x="57" y="500"/>
                  </a:lnTo>
                  <a:lnTo>
                    <a:pt x="54" y="492"/>
                  </a:lnTo>
                  <a:lnTo>
                    <a:pt x="50" y="486"/>
                  </a:lnTo>
                  <a:lnTo>
                    <a:pt x="46" y="479"/>
                  </a:lnTo>
                  <a:lnTo>
                    <a:pt x="40" y="473"/>
                  </a:lnTo>
                  <a:lnTo>
                    <a:pt x="38" y="466"/>
                  </a:lnTo>
                  <a:lnTo>
                    <a:pt x="35" y="460"/>
                  </a:lnTo>
                  <a:lnTo>
                    <a:pt x="31" y="452"/>
                  </a:lnTo>
                  <a:lnTo>
                    <a:pt x="27" y="445"/>
                  </a:lnTo>
                  <a:lnTo>
                    <a:pt x="25" y="439"/>
                  </a:lnTo>
                  <a:lnTo>
                    <a:pt x="21" y="431"/>
                  </a:lnTo>
                  <a:lnTo>
                    <a:pt x="19" y="424"/>
                  </a:lnTo>
                  <a:lnTo>
                    <a:pt x="16" y="416"/>
                  </a:lnTo>
                  <a:lnTo>
                    <a:pt x="14" y="410"/>
                  </a:lnTo>
                  <a:lnTo>
                    <a:pt x="12" y="401"/>
                  </a:lnTo>
                  <a:lnTo>
                    <a:pt x="10" y="395"/>
                  </a:lnTo>
                  <a:lnTo>
                    <a:pt x="8" y="388"/>
                  </a:lnTo>
                  <a:lnTo>
                    <a:pt x="6" y="380"/>
                  </a:lnTo>
                  <a:lnTo>
                    <a:pt x="4" y="372"/>
                  </a:lnTo>
                  <a:lnTo>
                    <a:pt x="2" y="365"/>
                  </a:lnTo>
                  <a:lnTo>
                    <a:pt x="0" y="355"/>
                  </a:lnTo>
                  <a:lnTo>
                    <a:pt x="0" y="348"/>
                  </a:lnTo>
                  <a:lnTo>
                    <a:pt x="0" y="340"/>
                  </a:lnTo>
                  <a:lnTo>
                    <a:pt x="0" y="333"/>
                  </a:lnTo>
                  <a:lnTo>
                    <a:pt x="0" y="325"/>
                  </a:lnTo>
                  <a:lnTo>
                    <a:pt x="0" y="317"/>
                  </a:lnTo>
                  <a:lnTo>
                    <a:pt x="0" y="310"/>
                  </a:lnTo>
                  <a:lnTo>
                    <a:pt x="0" y="300"/>
                  </a:lnTo>
                  <a:lnTo>
                    <a:pt x="0" y="293"/>
                  </a:lnTo>
                  <a:lnTo>
                    <a:pt x="0" y="285"/>
                  </a:lnTo>
                  <a:lnTo>
                    <a:pt x="0" y="276"/>
                  </a:lnTo>
                  <a:lnTo>
                    <a:pt x="2" y="268"/>
                  </a:lnTo>
                  <a:lnTo>
                    <a:pt x="4" y="260"/>
                  </a:lnTo>
                  <a:lnTo>
                    <a:pt x="6" y="253"/>
                  </a:lnTo>
                  <a:lnTo>
                    <a:pt x="8" y="245"/>
                  </a:lnTo>
                  <a:lnTo>
                    <a:pt x="10" y="238"/>
                  </a:lnTo>
                  <a:lnTo>
                    <a:pt x="12" y="230"/>
                  </a:lnTo>
                  <a:lnTo>
                    <a:pt x="14" y="222"/>
                  </a:lnTo>
                  <a:lnTo>
                    <a:pt x="16" y="215"/>
                  </a:lnTo>
                  <a:lnTo>
                    <a:pt x="19" y="207"/>
                  </a:lnTo>
                  <a:lnTo>
                    <a:pt x="21" y="200"/>
                  </a:lnTo>
                  <a:lnTo>
                    <a:pt x="25" y="194"/>
                  </a:lnTo>
                  <a:lnTo>
                    <a:pt x="27" y="186"/>
                  </a:lnTo>
                  <a:lnTo>
                    <a:pt x="31" y="181"/>
                  </a:lnTo>
                  <a:lnTo>
                    <a:pt x="35" y="173"/>
                  </a:lnTo>
                  <a:lnTo>
                    <a:pt x="38" y="167"/>
                  </a:lnTo>
                  <a:lnTo>
                    <a:pt x="40" y="160"/>
                  </a:lnTo>
                  <a:lnTo>
                    <a:pt x="46" y="152"/>
                  </a:lnTo>
                  <a:lnTo>
                    <a:pt x="50" y="146"/>
                  </a:lnTo>
                  <a:lnTo>
                    <a:pt x="54" y="141"/>
                  </a:lnTo>
                  <a:lnTo>
                    <a:pt x="57" y="135"/>
                  </a:lnTo>
                  <a:lnTo>
                    <a:pt x="63" y="127"/>
                  </a:lnTo>
                  <a:lnTo>
                    <a:pt x="67" y="122"/>
                  </a:lnTo>
                  <a:lnTo>
                    <a:pt x="73" y="116"/>
                  </a:lnTo>
                  <a:lnTo>
                    <a:pt x="78" y="110"/>
                  </a:lnTo>
                  <a:lnTo>
                    <a:pt x="82" y="105"/>
                  </a:lnTo>
                  <a:lnTo>
                    <a:pt x="88" y="99"/>
                  </a:lnTo>
                  <a:lnTo>
                    <a:pt x="95" y="93"/>
                  </a:lnTo>
                  <a:lnTo>
                    <a:pt x="99" y="87"/>
                  </a:lnTo>
                  <a:lnTo>
                    <a:pt x="105" y="84"/>
                  </a:lnTo>
                  <a:lnTo>
                    <a:pt x="111" y="78"/>
                  </a:lnTo>
                  <a:lnTo>
                    <a:pt x="116" y="74"/>
                  </a:lnTo>
                  <a:lnTo>
                    <a:pt x="124" y="68"/>
                  </a:lnTo>
                  <a:lnTo>
                    <a:pt x="130" y="63"/>
                  </a:lnTo>
                  <a:lnTo>
                    <a:pt x="135" y="59"/>
                  </a:lnTo>
                  <a:lnTo>
                    <a:pt x="143" y="55"/>
                  </a:lnTo>
                  <a:lnTo>
                    <a:pt x="149" y="49"/>
                  </a:lnTo>
                  <a:lnTo>
                    <a:pt x="154" y="46"/>
                  </a:lnTo>
                  <a:lnTo>
                    <a:pt x="162" y="42"/>
                  </a:lnTo>
                  <a:lnTo>
                    <a:pt x="169" y="38"/>
                  </a:lnTo>
                  <a:lnTo>
                    <a:pt x="175" y="34"/>
                  </a:lnTo>
                  <a:lnTo>
                    <a:pt x="183" y="32"/>
                  </a:lnTo>
                  <a:lnTo>
                    <a:pt x="188" y="29"/>
                  </a:lnTo>
                  <a:lnTo>
                    <a:pt x="198" y="25"/>
                  </a:lnTo>
                  <a:lnTo>
                    <a:pt x="204" y="23"/>
                  </a:lnTo>
                  <a:lnTo>
                    <a:pt x="211" y="19"/>
                  </a:lnTo>
                  <a:lnTo>
                    <a:pt x="219" y="15"/>
                  </a:lnTo>
                  <a:lnTo>
                    <a:pt x="226" y="13"/>
                  </a:lnTo>
                  <a:lnTo>
                    <a:pt x="234" y="11"/>
                  </a:lnTo>
                  <a:lnTo>
                    <a:pt x="242" y="10"/>
                  </a:lnTo>
                  <a:lnTo>
                    <a:pt x="251" y="8"/>
                  </a:lnTo>
                  <a:lnTo>
                    <a:pt x="259" y="6"/>
                  </a:lnTo>
                  <a:lnTo>
                    <a:pt x="266" y="4"/>
                  </a:lnTo>
                  <a:lnTo>
                    <a:pt x="274" y="4"/>
                  </a:lnTo>
                  <a:lnTo>
                    <a:pt x="284" y="2"/>
                  </a:lnTo>
                  <a:lnTo>
                    <a:pt x="291" y="2"/>
                  </a:lnTo>
                  <a:lnTo>
                    <a:pt x="299" y="0"/>
                  </a:lnTo>
                  <a:lnTo>
                    <a:pt x="308" y="0"/>
                  </a:lnTo>
                  <a:lnTo>
                    <a:pt x="316" y="0"/>
                  </a:lnTo>
                  <a:lnTo>
                    <a:pt x="325" y="0"/>
                  </a:lnTo>
                  <a:close/>
                </a:path>
              </a:pathLst>
            </a:custGeom>
            <a:solidFill>
              <a:srgbClr val="FFE3DE"/>
            </a:solidFill>
            <a:ln w="9525">
              <a:noFill/>
              <a:round/>
              <a:headEnd/>
              <a:tailEnd/>
            </a:ln>
          </p:spPr>
          <p:txBody>
            <a:bodyPr wrap="none" anchor="ctr">
              <a:prstTxWarp prst="textNoShape">
                <a:avLst/>
              </a:prstTxWarp>
            </a:bodyPr>
            <a:lstStyle/>
            <a:p>
              <a:endParaRPr lang="en-US"/>
            </a:p>
          </p:txBody>
        </p:sp>
        <p:sp>
          <p:nvSpPr>
            <p:cNvPr id="35868" name="AutoShape 39"/>
            <p:cNvSpPr>
              <a:spLocks noChangeArrowheads="1"/>
            </p:cNvSpPr>
            <p:nvPr/>
          </p:nvSpPr>
          <p:spPr bwMode="auto">
            <a:xfrm>
              <a:off x="4759" y="2101"/>
              <a:ext cx="34" cy="156"/>
            </a:xfrm>
            <a:custGeom>
              <a:avLst/>
              <a:gdLst>
                <a:gd name="T0" fmla="*/ 1 w 124"/>
                <a:gd name="T1" fmla="*/ 5 h 562"/>
                <a:gd name="T2" fmla="*/ 1 w 124"/>
                <a:gd name="T3" fmla="*/ 5 h 562"/>
                <a:gd name="T4" fmla="*/ 1 w 124"/>
                <a:gd name="T5" fmla="*/ 5 h 562"/>
                <a:gd name="T6" fmla="*/ 1 w 124"/>
                <a:gd name="T7" fmla="*/ 5 h 562"/>
                <a:gd name="T8" fmla="*/ 1 w 124"/>
                <a:gd name="T9" fmla="*/ 5 h 562"/>
                <a:gd name="T10" fmla="*/ 1 w 124"/>
                <a:gd name="T11" fmla="*/ 5 h 562"/>
                <a:gd name="T12" fmla="*/ 1 w 124"/>
                <a:gd name="T13" fmla="*/ 5 h 562"/>
                <a:gd name="T14" fmla="*/ 1 w 124"/>
                <a:gd name="T15" fmla="*/ 5 h 562"/>
                <a:gd name="T16" fmla="*/ 1 w 124"/>
                <a:gd name="T17" fmla="*/ 5 h 562"/>
                <a:gd name="T18" fmla="*/ 1 w 124"/>
                <a:gd name="T19" fmla="*/ 1 h 562"/>
                <a:gd name="T20" fmla="*/ 1 w 124"/>
                <a:gd name="T21" fmla="*/ 0 h 562"/>
                <a:gd name="T22" fmla="*/ 1 w 124"/>
                <a:gd name="T23" fmla="*/ 0 h 562"/>
                <a:gd name="T24" fmla="*/ 1 w 124"/>
                <a:gd name="T25" fmla="*/ 0 h 562"/>
                <a:gd name="T26" fmla="*/ 1 w 124"/>
                <a:gd name="T27" fmla="*/ 0 h 562"/>
                <a:gd name="T28" fmla="*/ 1 w 124"/>
                <a:gd name="T29" fmla="*/ 0 h 562"/>
                <a:gd name="T30" fmla="*/ 1 w 124"/>
                <a:gd name="T31" fmla="*/ 0 h 562"/>
                <a:gd name="T32" fmla="*/ 1 w 124"/>
                <a:gd name="T33" fmla="*/ 0 h 562"/>
                <a:gd name="T34" fmla="*/ 1 w 124"/>
                <a:gd name="T35" fmla="*/ 0 h 562"/>
                <a:gd name="T36" fmla="*/ 1 w 124"/>
                <a:gd name="T37" fmla="*/ 0 h 562"/>
                <a:gd name="T38" fmla="*/ 0 w 124"/>
                <a:gd name="T39" fmla="*/ 0 h 562"/>
                <a:gd name="T40" fmla="*/ 0 w 124"/>
                <a:gd name="T41" fmla="*/ 0 h 562"/>
                <a:gd name="T42" fmla="*/ 0 w 124"/>
                <a:gd name="T43" fmla="*/ 0 h 562"/>
                <a:gd name="T44" fmla="*/ 0 w 124"/>
                <a:gd name="T45" fmla="*/ 0 h 562"/>
                <a:gd name="T46" fmla="*/ 0 w 124"/>
                <a:gd name="T47" fmla="*/ 1 h 562"/>
                <a:gd name="T48" fmla="*/ 0 w 124"/>
                <a:gd name="T49" fmla="*/ 1 h 562"/>
                <a:gd name="T50" fmla="*/ 0 w 124"/>
                <a:gd name="T51" fmla="*/ 5 h 562"/>
                <a:gd name="T52" fmla="*/ 0 w 124"/>
                <a:gd name="T53" fmla="*/ 5 h 562"/>
                <a:gd name="T54" fmla="*/ 0 w 124"/>
                <a:gd name="T55" fmla="*/ 5 h 562"/>
                <a:gd name="T56" fmla="*/ 0 w 124"/>
                <a:gd name="T57" fmla="*/ 5 h 562"/>
                <a:gd name="T58" fmla="*/ 0 w 124"/>
                <a:gd name="T59" fmla="*/ 5 h 562"/>
                <a:gd name="T60" fmla="*/ 0 w 124"/>
                <a:gd name="T61" fmla="*/ 5 h 562"/>
                <a:gd name="T62" fmla="*/ 1 w 124"/>
                <a:gd name="T63" fmla="*/ 5 h 562"/>
                <a:gd name="T64" fmla="*/ 1 w 124"/>
                <a:gd name="T65" fmla="*/ 5 h 5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562"/>
                <a:gd name="T101" fmla="*/ 124 w 124"/>
                <a:gd name="T102" fmla="*/ 562 h 5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562">
                  <a:moveTo>
                    <a:pt x="44" y="562"/>
                  </a:moveTo>
                  <a:lnTo>
                    <a:pt x="78" y="562"/>
                  </a:lnTo>
                  <a:lnTo>
                    <a:pt x="82" y="562"/>
                  </a:lnTo>
                  <a:lnTo>
                    <a:pt x="86" y="560"/>
                  </a:lnTo>
                  <a:lnTo>
                    <a:pt x="90" y="560"/>
                  </a:lnTo>
                  <a:lnTo>
                    <a:pt x="95" y="559"/>
                  </a:lnTo>
                  <a:lnTo>
                    <a:pt x="97" y="557"/>
                  </a:lnTo>
                  <a:lnTo>
                    <a:pt x="103" y="555"/>
                  </a:lnTo>
                  <a:lnTo>
                    <a:pt x="105" y="551"/>
                  </a:lnTo>
                  <a:lnTo>
                    <a:pt x="109" y="549"/>
                  </a:lnTo>
                  <a:lnTo>
                    <a:pt x="112" y="545"/>
                  </a:lnTo>
                  <a:lnTo>
                    <a:pt x="114" y="541"/>
                  </a:lnTo>
                  <a:lnTo>
                    <a:pt x="116" y="538"/>
                  </a:lnTo>
                  <a:lnTo>
                    <a:pt x="120" y="534"/>
                  </a:lnTo>
                  <a:lnTo>
                    <a:pt x="122" y="530"/>
                  </a:lnTo>
                  <a:lnTo>
                    <a:pt x="122" y="526"/>
                  </a:lnTo>
                  <a:lnTo>
                    <a:pt x="124" y="522"/>
                  </a:lnTo>
                  <a:lnTo>
                    <a:pt x="124" y="517"/>
                  </a:lnTo>
                  <a:lnTo>
                    <a:pt x="124" y="46"/>
                  </a:lnTo>
                  <a:lnTo>
                    <a:pt x="124" y="40"/>
                  </a:lnTo>
                  <a:lnTo>
                    <a:pt x="122" y="36"/>
                  </a:lnTo>
                  <a:lnTo>
                    <a:pt x="122" y="32"/>
                  </a:lnTo>
                  <a:lnTo>
                    <a:pt x="120" y="27"/>
                  </a:lnTo>
                  <a:lnTo>
                    <a:pt x="116" y="23"/>
                  </a:lnTo>
                  <a:lnTo>
                    <a:pt x="114" y="19"/>
                  </a:lnTo>
                  <a:lnTo>
                    <a:pt x="112" y="15"/>
                  </a:lnTo>
                  <a:lnTo>
                    <a:pt x="109" y="13"/>
                  </a:lnTo>
                  <a:lnTo>
                    <a:pt x="105" y="9"/>
                  </a:lnTo>
                  <a:lnTo>
                    <a:pt x="103" y="8"/>
                  </a:lnTo>
                  <a:lnTo>
                    <a:pt x="97" y="4"/>
                  </a:lnTo>
                  <a:lnTo>
                    <a:pt x="95" y="2"/>
                  </a:lnTo>
                  <a:lnTo>
                    <a:pt x="90" y="0"/>
                  </a:lnTo>
                  <a:lnTo>
                    <a:pt x="86" y="0"/>
                  </a:lnTo>
                  <a:lnTo>
                    <a:pt x="82" y="0"/>
                  </a:lnTo>
                  <a:lnTo>
                    <a:pt x="78" y="0"/>
                  </a:lnTo>
                  <a:lnTo>
                    <a:pt x="44" y="0"/>
                  </a:lnTo>
                  <a:lnTo>
                    <a:pt x="40" y="0"/>
                  </a:lnTo>
                  <a:lnTo>
                    <a:pt x="34" y="0"/>
                  </a:lnTo>
                  <a:lnTo>
                    <a:pt x="31" y="0"/>
                  </a:lnTo>
                  <a:lnTo>
                    <a:pt x="27" y="2"/>
                  </a:lnTo>
                  <a:lnTo>
                    <a:pt x="19" y="8"/>
                  </a:lnTo>
                  <a:lnTo>
                    <a:pt x="14" y="13"/>
                  </a:lnTo>
                  <a:lnTo>
                    <a:pt x="10" y="15"/>
                  </a:lnTo>
                  <a:lnTo>
                    <a:pt x="6" y="19"/>
                  </a:lnTo>
                  <a:lnTo>
                    <a:pt x="4" y="23"/>
                  </a:lnTo>
                  <a:lnTo>
                    <a:pt x="4" y="27"/>
                  </a:lnTo>
                  <a:lnTo>
                    <a:pt x="0" y="32"/>
                  </a:lnTo>
                  <a:lnTo>
                    <a:pt x="0" y="36"/>
                  </a:lnTo>
                  <a:lnTo>
                    <a:pt x="0" y="40"/>
                  </a:lnTo>
                  <a:lnTo>
                    <a:pt x="0" y="46"/>
                  </a:lnTo>
                  <a:lnTo>
                    <a:pt x="0" y="517"/>
                  </a:lnTo>
                  <a:lnTo>
                    <a:pt x="0" y="522"/>
                  </a:lnTo>
                  <a:lnTo>
                    <a:pt x="0" y="526"/>
                  </a:lnTo>
                  <a:lnTo>
                    <a:pt x="0" y="530"/>
                  </a:lnTo>
                  <a:lnTo>
                    <a:pt x="4" y="534"/>
                  </a:lnTo>
                  <a:lnTo>
                    <a:pt x="4" y="538"/>
                  </a:lnTo>
                  <a:lnTo>
                    <a:pt x="6" y="541"/>
                  </a:lnTo>
                  <a:lnTo>
                    <a:pt x="10" y="545"/>
                  </a:lnTo>
                  <a:lnTo>
                    <a:pt x="14" y="549"/>
                  </a:lnTo>
                  <a:lnTo>
                    <a:pt x="19" y="555"/>
                  </a:lnTo>
                  <a:lnTo>
                    <a:pt x="27" y="559"/>
                  </a:lnTo>
                  <a:lnTo>
                    <a:pt x="31" y="560"/>
                  </a:lnTo>
                  <a:lnTo>
                    <a:pt x="34" y="560"/>
                  </a:lnTo>
                  <a:lnTo>
                    <a:pt x="40" y="562"/>
                  </a:lnTo>
                  <a:lnTo>
                    <a:pt x="44" y="562"/>
                  </a:lnTo>
                  <a:close/>
                </a:path>
              </a:pathLst>
            </a:custGeom>
            <a:solidFill>
              <a:srgbClr val="FFE600"/>
            </a:solidFill>
            <a:ln w="9525">
              <a:noFill/>
              <a:round/>
              <a:headEnd/>
              <a:tailEnd/>
            </a:ln>
          </p:spPr>
          <p:txBody>
            <a:bodyPr wrap="none" anchor="ctr">
              <a:prstTxWarp prst="textNoShape">
                <a:avLst/>
              </a:prstTxWarp>
            </a:bodyPr>
            <a:lstStyle/>
            <a:p>
              <a:endParaRPr lang="en-US"/>
            </a:p>
          </p:txBody>
        </p:sp>
        <p:sp>
          <p:nvSpPr>
            <p:cNvPr id="35869" name="AutoShape 40"/>
            <p:cNvSpPr>
              <a:spLocks noChangeArrowheads="1"/>
            </p:cNvSpPr>
            <p:nvPr/>
          </p:nvSpPr>
          <p:spPr bwMode="auto">
            <a:xfrm>
              <a:off x="4759" y="2101"/>
              <a:ext cx="17" cy="156"/>
            </a:xfrm>
            <a:custGeom>
              <a:avLst/>
              <a:gdLst>
                <a:gd name="T0" fmla="*/ 0 w 61"/>
                <a:gd name="T1" fmla="*/ 5 h 562"/>
                <a:gd name="T2" fmla="*/ 1 w 61"/>
                <a:gd name="T3" fmla="*/ 5 h 562"/>
                <a:gd name="T4" fmla="*/ 1 w 61"/>
                <a:gd name="T5" fmla="*/ 5 h 562"/>
                <a:gd name="T6" fmla="*/ 1 w 61"/>
                <a:gd name="T7" fmla="*/ 5 h 562"/>
                <a:gd name="T8" fmla="*/ 1 w 61"/>
                <a:gd name="T9" fmla="*/ 5 h 562"/>
                <a:gd name="T10" fmla="*/ 1 w 61"/>
                <a:gd name="T11" fmla="*/ 5 h 562"/>
                <a:gd name="T12" fmla="*/ 1 w 61"/>
                <a:gd name="T13" fmla="*/ 5 h 562"/>
                <a:gd name="T14" fmla="*/ 1 w 61"/>
                <a:gd name="T15" fmla="*/ 5 h 562"/>
                <a:gd name="T16" fmla="*/ 1 w 61"/>
                <a:gd name="T17" fmla="*/ 5 h 562"/>
                <a:gd name="T18" fmla="*/ 1 w 61"/>
                <a:gd name="T19" fmla="*/ 0 h 562"/>
                <a:gd name="T20" fmla="*/ 1 w 61"/>
                <a:gd name="T21" fmla="*/ 0 h 562"/>
                <a:gd name="T22" fmla="*/ 1 w 61"/>
                <a:gd name="T23" fmla="*/ 0 h 562"/>
                <a:gd name="T24" fmla="*/ 1 w 61"/>
                <a:gd name="T25" fmla="*/ 0 h 562"/>
                <a:gd name="T26" fmla="*/ 1 w 61"/>
                <a:gd name="T27" fmla="*/ 0 h 562"/>
                <a:gd name="T28" fmla="*/ 1 w 61"/>
                <a:gd name="T29" fmla="*/ 0 h 562"/>
                <a:gd name="T30" fmla="*/ 1 w 61"/>
                <a:gd name="T31" fmla="*/ 0 h 562"/>
                <a:gd name="T32" fmla="*/ 1 w 61"/>
                <a:gd name="T33" fmla="*/ 0 h 562"/>
                <a:gd name="T34" fmla="*/ 0 w 61"/>
                <a:gd name="T35" fmla="*/ 0 h 562"/>
                <a:gd name="T36" fmla="*/ 0 w 61"/>
                <a:gd name="T37" fmla="*/ 0 h 562"/>
                <a:gd name="T38" fmla="*/ 0 w 61"/>
                <a:gd name="T39" fmla="*/ 0 h 562"/>
                <a:gd name="T40" fmla="*/ 0 w 61"/>
                <a:gd name="T41" fmla="*/ 0 h 562"/>
                <a:gd name="T42" fmla="*/ 0 w 61"/>
                <a:gd name="T43" fmla="*/ 0 h 562"/>
                <a:gd name="T44" fmla="*/ 0 w 61"/>
                <a:gd name="T45" fmla="*/ 0 h 562"/>
                <a:gd name="T46" fmla="*/ 0 w 61"/>
                <a:gd name="T47" fmla="*/ 0 h 562"/>
                <a:gd name="T48" fmla="*/ 0 w 61"/>
                <a:gd name="T49" fmla="*/ 0 h 562"/>
                <a:gd name="T50" fmla="*/ 0 w 61"/>
                <a:gd name="T51" fmla="*/ 0 h 562"/>
                <a:gd name="T52" fmla="*/ 0 w 61"/>
                <a:gd name="T53" fmla="*/ 5 h 562"/>
                <a:gd name="T54" fmla="*/ 0 w 61"/>
                <a:gd name="T55" fmla="*/ 5 h 562"/>
                <a:gd name="T56" fmla="*/ 0 w 61"/>
                <a:gd name="T57" fmla="*/ 5 h 562"/>
                <a:gd name="T58" fmla="*/ 0 w 61"/>
                <a:gd name="T59" fmla="*/ 5 h 562"/>
                <a:gd name="T60" fmla="*/ 0 w 61"/>
                <a:gd name="T61" fmla="*/ 5 h 562"/>
                <a:gd name="T62" fmla="*/ 0 w 61"/>
                <a:gd name="T63" fmla="*/ 5 h 562"/>
                <a:gd name="T64" fmla="*/ 0 w 61"/>
                <a:gd name="T65" fmla="*/ 5 h 562"/>
                <a:gd name="T66" fmla="*/ 0 w 61"/>
                <a:gd name="T67" fmla="*/ 5 h 562"/>
                <a:gd name="T68" fmla="*/ 0 w 61"/>
                <a:gd name="T69" fmla="*/ 5 h 562"/>
                <a:gd name="T70" fmla="*/ 0 w 61"/>
                <a:gd name="T71" fmla="*/ 5 h 5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
                <a:gd name="T109" fmla="*/ 0 h 562"/>
                <a:gd name="T110" fmla="*/ 61 w 61"/>
                <a:gd name="T111" fmla="*/ 562 h 5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 h="562">
                  <a:moveTo>
                    <a:pt x="31" y="562"/>
                  </a:moveTo>
                  <a:lnTo>
                    <a:pt x="36" y="560"/>
                  </a:lnTo>
                  <a:lnTo>
                    <a:pt x="42" y="560"/>
                  </a:lnTo>
                  <a:lnTo>
                    <a:pt x="48" y="557"/>
                  </a:lnTo>
                  <a:lnTo>
                    <a:pt x="52" y="553"/>
                  </a:lnTo>
                  <a:lnTo>
                    <a:pt x="55" y="549"/>
                  </a:lnTo>
                  <a:lnTo>
                    <a:pt x="59" y="543"/>
                  </a:lnTo>
                  <a:lnTo>
                    <a:pt x="61" y="538"/>
                  </a:lnTo>
                  <a:lnTo>
                    <a:pt x="61" y="532"/>
                  </a:lnTo>
                  <a:lnTo>
                    <a:pt x="61" y="30"/>
                  </a:lnTo>
                  <a:lnTo>
                    <a:pt x="61" y="25"/>
                  </a:lnTo>
                  <a:lnTo>
                    <a:pt x="59" y="19"/>
                  </a:lnTo>
                  <a:lnTo>
                    <a:pt x="55" y="13"/>
                  </a:lnTo>
                  <a:lnTo>
                    <a:pt x="52" y="9"/>
                  </a:lnTo>
                  <a:lnTo>
                    <a:pt x="48" y="6"/>
                  </a:lnTo>
                  <a:lnTo>
                    <a:pt x="42" y="2"/>
                  </a:lnTo>
                  <a:lnTo>
                    <a:pt x="36" y="0"/>
                  </a:lnTo>
                  <a:lnTo>
                    <a:pt x="31" y="0"/>
                  </a:lnTo>
                  <a:lnTo>
                    <a:pt x="23" y="0"/>
                  </a:lnTo>
                  <a:lnTo>
                    <a:pt x="17" y="2"/>
                  </a:lnTo>
                  <a:lnTo>
                    <a:pt x="14" y="6"/>
                  </a:lnTo>
                  <a:lnTo>
                    <a:pt x="8" y="9"/>
                  </a:lnTo>
                  <a:lnTo>
                    <a:pt x="4" y="13"/>
                  </a:lnTo>
                  <a:lnTo>
                    <a:pt x="2" y="19"/>
                  </a:lnTo>
                  <a:lnTo>
                    <a:pt x="0" y="25"/>
                  </a:lnTo>
                  <a:lnTo>
                    <a:pt x="0" y="30"/>
                  </a:lnTo>
                  <a:lnTo>
                    <a:pt x="0" y="532"/>
                  </a:lnTo>
                  <a:lnTo>
                    <a:pt x="0" y="538"/>
                  </a:lnTo>
                  <a:lnTo>
                    <a:pt x="2" y="543"/>
                  </a:lnTo>
                  <a:lnTo>
                    <a:pt x="4" y="549"/>
                  </a:lnTo>
                  <a:lnTo>
                    <a:pt x="8" y="553"/>
                  </a:lnTo>
                  <a:lnTo>
                    <a:pt x="14" y="557"/>
                  </a:lnTo>
                  <a:lnTo>
                    <a:pt x="17" y="560"/>
                  </a:lnTo>
                  <a:lnTo>
                    <a:pt x="23" y="560"/>
                  </a:lnTo>
                  <a:lnTo>
                    <a:pt x="31" y="562"/>
                  </a:lnTo>
                  <a:close/>
                </a:path>
              </a:pathLst>
            </a:custGeom>
            <a:solidFill>
              <a:srgbClr val="F5CF21"/>
            </a:solidFill>
            <a:ln w="9525">
              <a:noFill/>
              <a:round/>
              <a:headEnd/>
              <a:tailEnd/>
            </a:ln>
          </p:spPr>
          <p:txBody>
            <a:bodyPr wrap="none" anchor="ctr">
              <a:prstTxWarp prst="textNoShape">
                <a:avLst/>
              </a:prstTxWarp>
            </a:bodyPr>
            <a:lstStyle/>
            <a:p>
              <a:endParaRPr lang="en-US"/>
            </a:p>
          </p:txBody>
        </p:sp>
      </p:grpSp>
      <p:grpSp>
        <p:nvGrpSpPr>
          <p:cNvPr id="4" name="Group 55"/>
          <p:cNvGrpSpPr>
            <a:grpSpLocks/>
          </p:cNvGrpSpPr>
          <p:nvPr/>
        </p:nvGrpSpPr>
        <p:grpSpPr bwMode="auto">
          <a:xfrm>
            <a:off x="6815522" y="3585977"/>
            <a:ext cx="129600" cy="131054"/>
            <a:chOff x="4733" y="2490"/>
            <a:chExt cx="90" cy="91"/>
          </a:xfrm>
        </p:grpSpPr>
        <p:sp>
          <p:nvSpPr>
            <p:cNvPr id="35860" name="AutoShape 56"/>
            <p:cNvSpPr>
              <a:spLocks noChangeArrowheads="1"/>
            </p:cNvSpPr>
            <p:nvPr/>
          </p:nvSpPr>
          <p:spPr bwMode="auto">
            <a:xfrm>
              <a:off x="4738" y="2496"/>
              <a:ext cx="86" cy="86"/>
            </a:xfrm>
            <a:custGeom>
              <a:avLst/>
              <a:gdLst>
                <a:gd name="T0" fmla="*/ 2 w 310"/>
                <a:gd name="T1" fmla="*/ 2 h 312"/>
                <a:gd name="T2" fmla="*/ 3 w 310"/>
                <a:gd name="T3" fmla="*/ 2 h 312"/>
                <a:gd name="T4" fmla="*/ 3 w 310"/>
                <a:gd name="T5" fmla="*/ 2 h 312"/>
                <a:gd name="T6" fmla="*/ 3 w 310"/>
                <a:gd name="T7" fmla="*/ 2 h 312"/>
                <a:gd name="T8" fmla="*/ 3 w 310"/>
                <a:gd name="T9" fmla="*/ 2 h 312"/>
                <a:gd name="T10" fmla="*/ 3 w 310"/>
                <a:gd name="T11" fmla="*/ 1 h 312"/>
                <a:gd name="T12" fmla="*/ 3 w 310"/>
                <a:gd name="T13" fmla="*/ 1 h 312"/>
                <a:gd name="T14" fmla="*/ 3 w 310"/>
                <a:gd name="T15" fmla="*/ 1 h 312"/>
                <a:gd name="T16" fmla="*/ 3 w 310"/>
                <a:gd name="T17" fmla="*/ 1 h 312"/>
                <a:gd name="T18" fmla="*/ 3 w 310"/>
                <a:gd name="T19" fmla="*/ 1 h 312"/>
                <a:gd name="T20" fmla="*/ 2 w 310"/>
                <a:gd name="T21" fmla="*/ 1 h 312"/>
                <a:gd name="T22" fmla="*/ 2 w 310"/>
                <a:gd name="T23" fmla="*/ 1 h 312"/>
                <a:gd name="T24" fmla="*/ 2 w 310"/>
                <a:gd name="T25" fmla="*/ 1 h 312"/>
                <a:gd name="T26" fmla="*/ 2 w 310"/>
                <a:gd name="T27" fmla="*/ 0 h 312"/>
                <a:gd name="T28" fmla="*/ 2 w 310"/>
                <a:gd name="T29" fmla="*/ 0 h 312"/>
                <a:gd name="T30" fmla="*/ 2 w 310"/>
                <a:gd name="T31" fmla="*/ 0 h 312"/>
                <a:gd name="T32" fmla="*/ 2 w 310"/>
                <a:gd name="T33" fmla="*/ 0 h 312"/>
                <a:gd name="T34" fmla="*/ 1 w 310"/>
                <a:gd name="T35" fmla="*/ 0 h 312"/>
                <a:gd name="T36" fmla="*/ 1 w 310"/>
                <a:gd name="T37" fmla="*/ 0 h 312"/>
                <a:gd name="T38" fmla="*/ 1 w 310"/>
                <a:gd name="T39" fmla="*/ 0 h 312"/>
                <a:gd name="T40" fmla="*/ 1 w 310"/>
                <a:gd name="T41" fmla="*/ 0 h 312"/>
                <a:gd name="T42" fmla="*/ 1 w 310"/>
                <a:gd name="T43" fmla="*/ 0 h 312"/>
                <a:gd name="T44" fmla="*/ 1 w 310"/>
                <a:gd name="T45" fmla="*/ 0 h 312"/>
                <a:gd name="T46" fmla="*/ 1 w 310"/>
                <a:gd name="T47" fmla="*/ 1 h 312"/>
                <a:gd name="T48" fmla="*/ 1 w 310"/>
                <a:gd name="T49" fmla="*/ 1 h 312"/>
                <a:gd name="T50" fmla="*/ 0 w 310"/>
                <a:gd name="T51" fmla="*/ 1 h 312"/>
                <a:gd name="T52" fmla="*/ 0 w 310"/>
                <a:gd name="T53" fmla="*/ 1 h 312"/>
                <a:gd name="T54" fmla="*/ 0 w 310"/>
                <a:gd name="T55" fmla="*/ 1 h 312"/>
                <a:gd name="T56" fmla="*/ 0 w 310"/>
                <a:gd name="T57" fmla="*/ 1 h 312"/>
                <a:gd name="T58" fmla="*/ 0 w 310"/>
                <a:gd name="T59" fmla="*/ 1 h 312"/>
                <a:gd name="T60" fmla="*/ 0 w 310"/>
                <a:gd name="T61" fmla="*/ 1 h 312"/>
                <a:gd name="T62" fmla="*/ 0 w 310"/>
                <a:gd name="T63" fmla="*/ 2 h 312"/>
                <a:gd name="T64" fmla="*/ 0 w 310"/>
                <a:gd name="T65" fmla="*/ 2 h 312"/>
                <a:gd name="T66" fmla="*/ 0 w 310"/>
                <a:gd name="T67" fmla="*/ 2 h 312"/>
                <a:gd name="T68" fmla="*/ 0 w 310"/>
                <a:gd name="T69" fmla="*/ 2 h 312"/>
                <a:gd name="T70" fmla="*/ 1 w 310"/>
                <a:gd name="T71" fmla="*/ 2 h 312"/>
                <a:gd name="T72" fmla="*/ 1 w 310"/>
                <a:gd name="T73" fmla="*/ 2 h 312"/>
                <a:gd name="T74" fmla="*/ 1 w 310"/>
                <a:gd name="T75" fmla="*/ 2 h 312"/>
                <a:gd name="T76" fmla="*/ 1 w 310"/>
                <a:gd name="T77" fmla="*/ 3 h 312"/>
                <a:gd name="T78" fmla="*/ 1 w 310"/>
                <a:gd name="T79" fmla="*/ 3 h 312"/>
                <a:gd name="T80" fmla="*/ 1 w 310"/>
                <a:gd name="T81" fmla="*/ 3 h 312"/>
                <a:gd name="T82" fmla="*/ 1 w 310"/>
                <a:gd name="T83" fmla="*/ 3 h 312"/>
                <a:gd name="T84" fmla="*/ 1 w 310"/>
                <a:gd name="T85" fmla="*/ 3 h 312"/>
                <a:gd name="T86" fmla="*/ 2 w 310"/>
                <a:gd name="T87" fmla="*/ 3 h 312"/>
                <a:gd name="T88" fmla="*/ 2 w 310"/>
                <a:gd name="T89" fmla="*/ 3 h 312"/>
                <a:gd name="T90" fmla="*/ 2 w 310"/>
                <a:gd name="T91" fmla="*/ 3 h 312"/>
                <a:gd name="T92" fmla="*/ 2 w 310"/>
                <a:gd name="T93" fmla="*/ 3 h 312"/>
                <a:gd name="T94" fmla="*/ 2 w 310"/>
                <a:gd name="T95" fmla="*/ 2 h 312"/>
                <a:gd name="T96" fmla="*/ 2 w 310"/>
                <a:gd name="T97" fmla="*/ 2 h 3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0"/>
                <a:gd name="T148" fmla="*/ 0 h 312"/>
                <a:gd name="T149" fmla="*/ 310 w 310"/>
                <a:gd name="T150" fmla="*/ 312 h 3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0" h="312">
                  <a:moveTo>
                    <a:pt x="272" y="262"/>
                  </a:moveTo>
                  <a:lnTo>
                    <a:pt x="276" y="255"/>
                  </a:lnTo>
                  <a:lnTo>
                    <a:pt x="280" y="249"/>
                  </a:lnTo>
                  <a:lnTo>
                    <a:pt x="283" y="243"/>
                  </a:lnTo>
                  <a:lnTo>
                    <a:pt x="289" y="236"/>
                  </a:lnTo>
                  <a:lnTo>
                    <a:pt x="293" y="230"/>
                  </a:lnTo>
                  <a:lnTo>
                    <a:pt x="295" y="222"/>
                  </a:lnTo>
                  <a:lnTo>
                    <a:pt x="299" y="217"/>
                  </a:lnTo>
                  <a:lnTo>
                    <a:pt x="302" y="209"/>
                  </a:lnTo>
                  <a:lnTo>
                    <a:pt x="302" y="201"/>
                  </a:lnTo>
                  <a:lnTo>
                    <a:pt x="306" y="196"/>
                  </a:lnTo>
                  <a:lnTo>
                    <a:pt x="306" y="188"/>
                  </a:lnTo>
                  <a:lnTo>
                    <a:pt x="308" y="181"/>
                  </a:lnTo>
                  <a:lnTo>
                    <a:pt x="308" y="177"/>
                  </a:lnTo>
                  <a:lnTo>
                    <a:pt x="310" y="173"/>
                  </a:lnTo>
                  <a:lnTo>
                    <a:pt x="310" y="169"/>
                  </a:lnTo>
                  <a:lnTo>
                    <a:pt x="310" y="165"/>
                  </a:lnTo>
                  <a:lnTo>
                    <a:pt x="310" y="158"/>
                  </a:lnTo>
                  <a:lnTo>
                    <a:pt x="310" y="152"/>
                  </a:lnTo>
                  <a:lnTo>
                    <a:pt x="310" y="148"/>
                  </a:lnTo>
                  <a:lnTo>
                    <a:pt x="310" y="144"/>
                  </a:lnTo>
                  <a:lnTo>
                    <a:pt x="308" y="141"/>
                  </a:lnTo>
                  <a:lnTo>
                    <a:pt x="308" y="137"/>
                  </a:lnTo>
                  <a:lnTo>
                    <a:pt x="308" y="129"/>
                  </a:lnTo>
                  <a:lnTo>
                    <a:pt x="306" y="122"/>
                  </a:lnTo>
                  <a:lnTo>
                    <a:pt x="304" y="114"/>
                  </a:lnTo>
                  <a:lnTo>
                    <a:pt x="302" y="108"/>
                  </a:lnTo>
                  <a:lnTo>
                    <a:pt x="299" y="101"/>
                  </a:lnTo>
                  <a:lnTo>
                    <a:pt x="297" y="95"/>
                  </a:lnTo>
                  <a:lnTo>
                    <a:pt x="293" y="87"/>
                  </a:lnTo>
                  <a:lnTo>
                    <a:pt x="291" y="80"/>
                  </a:lnTo>
                  <a:lnTo>
                    <a:pt x="285" y="74"/>
                  </a:lnTo>
                  <a:lnTo>
                    <a:pt x="283" y="68"/>
                  </a:lnTo>
                  <a:lnTo>
                    <a:pt x="278" y="63"/>
                  </a:lnTo>
                  <a:lnTo>
                    <a:pt x="274" y="57"/>
                  </a:lnTo>
                  <a:lnTo>
                    <a:pt x="268" y="51"/>
                  </a:lnTo>
                  <a:lnTo>
                    <a:pt x="263" y="46"/>
                  </a:lnTo>
                  <a:lnTo>
                    <a:pt x="259" y="42"/>
                  </a:lnTo>
                  <a:lnTo>
                    <a:pt x="251" y="36"/>
                  </a:lnTo>
                  <a:lnTo>
                    <a:pt x="245" y="30"/>
                  </a:lnTo>
                  <a:lnTo>
                    <a:pt x="240" y="27"/>
                  </a:lnTo>
                  <a:lnTo>
                    <a:pt x="234" y="23"/>
                  </a:lnTo>
                  <a:lnTo>
                    <a:pt x="226" y="19"/>
                  </a:lnTo>
                  <a:lnTo>
                    <a:pt x="221" y="15"/>
                  </a:lnTo>
                  <a:lnTo>
                    <a:pt x="213" y="11"/>
                  </a:lnTo>
                  <a:lnTo>
                    <a:pt x="206" y="10"/>
                  </a:lnTo>
                  <a:lnTo>
                    <a:pt x="198" y="8"/>
                  </a:lnTo>
                  <a:lnTo>
                    <a:pt x="192" y="6"/>
                  </a:lnTo>
                  <a:lnTo>
                    <a:pt x="185" y="2"/>
                  </a:lnTo>
                  <a:lnTo>
                    <a:pt x="177" y="2"/>
                  </a:lnTo>
                  <a:lnTo>
                    <a:pt x="169" y="0"/>
                  </a:lnTo>
                  <a:lnTo>
                    <a:pt x="164" y="0"/>
                  </a:lnTo>
                  <a:lnTo>
                    <a:pt x="156" y="0"/>
                  </a:lnTo>
                  <a:lnTo>
                    <a:pt x="149" y="0"/>
                  </a:lnTo>
                  <a:lnTo>
                    <a:pt x="145" y="0"/>
                  </a:lnTo>
                  <a:lnTo>
                    <a:pt x="141" y="0"/>
                  </a:lnTo>
                  <a:lnTo>
                    <a:pt x="137" y="0"/>
                  </a:lnTo>
                  <a:lnTo>
                    <a:pt x="133" y="2"/>
                  </a:lnTo>
                  <a:lnTo>
                    <a:pt x="130" y="2"/>
                  </a:lnTo>
                  <a:lnTo>
                    <a:pt x="126" y="2"/>
                  </a:lnTo>
                  <a:lnTo>
                    <a:pt x="122" y="2"/>
                  </a:lnTo>
                  <a:lnTo>
                    <a:pt x="120" y="4"/>
                  </a:lnTo>
                  <a:lnTo>
                    <a:pt x="112" y="6"/>
                  </a:lnTo>
                  <a:lnTo>
                    <a:pt x="105" y="8"/>
                  </a:lnTo>
                  <a:lnTo>
                    <a:pt x="97" y="11"/>
                  </a:lnTo>
                  <a:lnTo>
                    <a:pt x="92" y="15"/>
                  </a:lnTo>
                  <a:lnTo>
                    <a:pt x="84" y="17"/>
                  </a:lnTo>
                  <a:lnTo>
                    <a:pt x="78" y="21"/>
                  </a:lnTo>
                  <a:lnTo>
                    <a:pt x="71" y="25"/>
                  </a:lnTo>
                  <a:lnTo>
                    <a:pt x="65" y="29"/>
                  </a:lnTo>
                  <a:lnTo>
                    <a:pt x="59" y="34"/>
                  </a:lnTo>
                  <a:lnTo>
                    <a:pt x="54" y="40"/>
                  </a:lnTo>
                  <a:lnTo>
                    <a:pt x="48" y="44"/>
                  </a:lnTo>
                  <a:lnTo>
                    <a:pt x="44" y="51"/>
                  </a:lnTo>
                  <a:lnTo>
                    <a:pt x="36" y="57"/>
                  </a:lnTo>
                  <a:lnTo>
                    <a:pt x="33" y="63"/>
                  </a:lnTo>
                  <a:lnTo>
                    <a:pt x="27" y="68"/>
                  </a:lnTo>
                  <a:lnTo>
                    <a:pt x="23" y="74"/>
                  </a:lnTo>
                  <a:lnTo>
                    <a:pt x="19" y="80"/>
                  </a:lnTo>
                  <a:lnTo>
                    <a:pt x="16" y="87"/>
                  </a:lnTo>
                  <a:lnTo>
                    <a:pt x="12" y="95"/>
                  </a:lnTo>
                  <a:lnTo>
                    <a:pt x="10" y="103"/>
                  </a:lnTo>
                  <a:lnTo>
                    <a:pt x="8" y="108"/>
                  </a:lnTo>
                  <a:lnTo>
                    <a:pt x="6" y="116"/>
                  </a:lnTo>
                  <a:lnTo>
                    <a:pt x="4" y="122"/>
                  </a:lnTo>
                  <a:lnTo>
                    <a:pt x="2" y="129"/>
                  </a:lnTo>
                  <a:lnTo>
                    <a:pt x="2" y="133"/>
                  </a:lnTo>
                  <a:lnTo>
                    <a:pt x="2" y="137"/>
                  </a:lnTo>
                  <a:lnTo>
                    <a:pt x="0" y="141"/>
                  </a:lnTo>
                  <a:lnTo>
                    <a:pt x="0" y="144"/>
                  </a:lnTo>
                  <a:lnTo>
                    <a:pt x="0" y="148"/>
                  </a:lnTo>
                  <a:lnTo>
                    <a:pt x="0" y="152"/>
                  </a:lnTo>
                  <a:lnTo>
                    <a:pt x="0" y="156"/>
                  </a:lnTo>
                  <a:lnTo>
                    <a:pt x="2" y="160"/>
                  </a:lnTo>
                  <a:lnTo>
                    <a:pt x="2" y="167"/>
                  </a:lnTo>
                  <a:lnTo>
                    <a:pt x="2" y="175"/>
                  </a:lnTo>
                  <a:lnTo>
                    <a:pt x="2" y="181"/>
                  </a:lnTo>
                  <a:lnTo>
                    <a:pt x="6" y="188"/>
                  </a:lnTo>
                  <a:lnTo>
                    <a:pt x="6" y="196"/>
                  </a:lnTo>
                  <a:lnTo>
                    <a:pt x="8" y="203"/>
                  </a:lnTo>
                  <a:lnTo>
                    <a:pt x="12" y="209"/>
                  </a:lnTo>
                  <a:lnTo>
                    <a:pt x="16" y="217"/>
                  </a:lnTo>
                  <a:lnTo>
                    <a:pt x="17" y="224"/>
                  </a:lnTo>
                  <a:lnTo>
                    <a:pt x="21" y="230"/>
                  </a:lnTo>
                  <a:lnTo>
                    <a:pt x="25" y="236"/>
                  </a:lnTo>
                  <a:lnTo>
                    <a:pt x="29" y="243"/>
                  </a:lnTo>
                  <a:lnTo>
                    <a:pt x="35" y="249"/>
                  </a:lnTo>
                  <a:lnTo>
                    <a:pt x="38" y="255"/>
                  </a:lnTo>
                  <a:lnTo>
                    <a:pt x="44" y="260"/>
                  </a:lnTo>
                  <a:lnTo>
                    <a:pt x="52" y="268"/>
                  </a:lnTo>
                  <a:lnTo>
                    <a:pt x="55" y="272"/>
                  </a:lnTo>
                  <a:lnTo>
                    <a:pt x="61" y="276"/>
                  </a:lnTo>
                  <a:lnTo>
                    <a:pt x="65" y="279"/>
                  </a:lnTo>
                  <a:lnTo>
                    <a:pt x="73" y="285"/>
                  </a:lnTo>
                  <a:lnTo>
                    <a:pt x="78" y="289"/>
                  </a:lnTo>
                  <a:lnTo>
                    <a:pt x="86" y="293"/>
                  </a:lnTo>
                  <a:lnTo>
                    <a:pt x="92" y="296"/>
                  </a:lnTo>
                  <a:lnTo>
                    <a:pt x="97" y="298"/>
                  </a:lnTo>
                  <a:lnTo>
                    <a:pt x="105" y="302"/>
                  </a:lnTo>
                  <a:lnTo>
                    <a:pt x="112" y="304"/>
                  </a:lnTo>
                  <a:lnTo>
                    <a:pt x="120" y="306"/>
                  </a:lnTo>
                  <a:lnTo>
                    <a:pt x="126" y="306"/>
                  </a:lnTo>
                  <a:lnTo>
                    <a:pt x="133" y="308"/>
                  </a:lnTo>
                  <a:lnTo>
                    <a:pt x="137" y="308"/>
                  </a:lnTo>
                  <a:lnTo>
                    <a:pt x="141" y="310"/>
                  </a:lnTo>
                  <a:lnTo>
                    <a:pt x="145" y="310"/>
                  </a:lnTo>
                  <a:lnTo>
                    <a:pt x="149" y="310"/>
                  </a:lnTo>
                  <a:lnTo>
                    <a:pt x="152" y="310"/>
                  </a:lnTo>
                  <a:lnTo>
                    <a:pt x="156" y="310"/>
                  </a:lnTo>
                  <a:lnTo>
                    <a:pt x="160" y="310"/>
                  </a:lnTo>
                  <a:lnTo>
                    <a:pt x="164" y="312"/>
                  </a:lnTo>
                  <a:lnTo>
                    <a:pt x="171" y="310"/>
                  </a:lnTo>
                  <a:lnTo>
                    <a:pt x="179" y="308"/>
                  </a:lnTo>
                  <a:lnTo>
                    <a:pt x="185" y="308"/>
                  </a:lnTo>
                  <a:lnTo>
                    <a:pt x="192" y="306"/>
                  </a:lnTo>
                  <a:lnTo>
                    <a:pt x="200" y="304"/>
                  </a:lnTo>
                  <a:lnTo>
                    <a:pt x="207" y="302"/>
                  </a:lnTo>
                  <a:lnTo>
                    <a:pt x="213" y="298"/>
                  </a:lnTo>
                  <a:lnTo>
                    <a:pt x="221" y="296"/>
                  </a:lnTo>
                  <a:lnTo>
                    <a:pt x="228" y="293"/>
                  </a:lnTo>
                  <a:lnTo>
                    <a:pt x="234" y="289"/>
                  </a:lnTo>
                  <a:lnTo>
                    <a:pt x="240" y="285"/>
                  </a:lnTo>
                  <a:lnTo>
                    <a:pt x="247" y="281"/>
                  </a:lnTo>
                  <a:lnTo>
                    <a:pt x="253" y="277"/>
                  </a:lnTo>
                  <a:lnTo>
                    <a:pt x="259" y="272"/>
                  </a:lnTo>
                  <a:lnTo>
                    <a:pt x="264" y="266"/>
                  </a:lnTo>
                  <a:lnTo>
                    <a:pt x="272" y="262"/>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61" name="AutoShape 57"/>
            <p:cNvSpPr>
              <a:spLocks noChangeArrowheads="1"/>
            </p:cNvSpPr>
            <p:nvPr/>
          </p:nvSpPr>
          <p:spPr bwMode="auto">
            <a:xfrm>
              <a:off x="4733" y="2490"/>
              <a:ext cx="81" cy="81"/>
            </a:xfrm>
            <a:custGeom>
              <a:avLst/>
              <a:gdLst>
                <a:gd name="T0" fmla="*/ 2 w 297"/>
                <a:gd name="T1" fmla="*/ 2 h 298"/>
                <a:gd name="T2" fmla="*/ 2 w 297"/>
                <a:gd name="T3" fmla="*/ 2 h 298"/>
                <a:gd name="T4" fmla="*/ 2 w 297"/>
                <a:gd name="T5" fmla="*/ 2 h 298"/>
                <a:gd name="T6" fmla="*/ 2 w 297"/>
                <a:gd name="T7" fmla="*/ 2 h 298"/>
                <a:gd name="T8" fmla="*/ 2 w 297"/>
                <a:gd name="T9" fmla="*/ 1 h 298"/>
                <a:gd name="T10" fmla="*/ 2 w 297"/>
                <a:gd name="T11" fmla="*/ 1 h 298"/>
                <a:gd name="T12" fmla="*/ 2 w 297"/>
                <a:gd name="T13" fmla="*/ 1 h 298"/>
                <a:gd name="T14" fmla="*/ 2 w 297"/>
                <a:gd name="T15" fmla="*/ 1 h 298"/>
                <a:gd name="T16" fmla="*/ 2 w 297"/>
                <a:gd name="T17" fmla="*/ 1 h 298"/>
                <a:gd name="T18" fmla="*/ 2 w 297"/>
                <a:gd name="T19" fmla="*/ 1 h 298"/>
                <a:gd name="T20" fmla="*/ 2 w 297"/>
                <a:gd name="T21" fmla="*/ 1 h 298"/>
                <a:gd name="T22" fmla="*/ 2 w 297"/>
                <a:gd name="T23" fmla="*/ 0 h 298"/>
                <a:gd name="T24" fmla="*/ 2 w 297"/>
                <a:gd name="T25" fmla="*/ 0 h 298"/>
                <a:gd name="T26" fmla="*/ 2 w 297"/>
                <a:gd name="T27" fmla="*/ 0 h 298"/>
                <a:gd name="T28" fmla="*/ 1 w 297"/>
                <a:gd name="T29" fmla="*/ 0 h 298"/>
                <a:gd name="T30" fmla="*/ 1 w 297"/>
                <a:gd name="T31" fmla="*/ 0 h 298"/>
                <a:gd name="T32" fmla="*/ 1 w 297"/>
                <a:gd name="T33" fmla="*/ 0 h 298"/>
                <a:gd name="T34" fmla="*/ 1 w 297"/>
                <a:gd name="T35" fmla="*/ 0 h 298"/>
                <a:gd name="T36" fmla="*/ 1 w 297"/>
                <a:gd name="T37" fmla="*/ 0 h 298"/>
                <a:gd name="T38" fmla="*/ 1 w 297"/>
                <a:gd name="T39" fmla="*/ 0 h 298"/>
                <a:gd name="T40" fmla="*/ 0 w 297"/>
                <a:gd name="T41" fmla="*/ 1 h 298"/>
                <a:gd name="T42" fmla="*/ 0 w 297"/>
                <a:gd name="T43" fmla="*/ 1 h 298"/>
                <a:gd name="T44" fmla="*/ 0 w 297"/>
                <a:gd name="T45" fmla="*/ 1 h 298"/>
                <a:gd name="T46" fmla="*/ 0 w 297"/>
                <a:gd name="T47" fmla="*/ 1 h 298"/>
                <a:gd name="T48" fmla="*/ 0 w 297"/>
                <a:gd name="T49" fmla="*/ 1 h 298"/>
                <a:gd name="T50" fmla="*/ 0 w 297"/>
                <a:gd name="T51" fmla="*/ 1 h 298"/>
                <a:gd name="T52" fmla="*/ 0 w 297"/>
                <a:gd name="T53" fmla="*/ 1 h 298"/>
                <a:gd name="T54" fmla="*/ 0 w 297"/>
                <a:gd name="T55" fmla="*/ 2 h 298"/>
                <a:gd name="T56" fmla="*/ 0 w 297"/>
                <a:gd name="T57" fmla="*/ 2 h 298"/>
                <a:gd name="T58" fmla="*/ 0 w 297"/>
                <a:gd name="T59" fmla="*/ 2 h 298"/>
                <a:gd name="T60" fmla="*/ 0 w 297"/>
                <a:gd name="T61" fmla="*/ 2 h 298"/>
                <a:gd name="T62" fmla="*/ 0 w 297"/>
                <a:gd name="T63" fmla="*/ 2 h 298"/>
                <a:gd name="T64" fmla="*/ 0 w 297"/>
                <a:gd name="T65" fmla="*/ 2 h 298"/>
                <a:gd name="T66" fmla="*/ 0 w 297"/>
                <a:gd name="T67" fmla="*/ 2 h 298"/>
                <a:gd name="T68" fmla="*/ 1 w 297"/>
                <a:gd name="T69" fmla="*/ 2 h 298"/>
                <a:gd name="T70" fmla="*/ 1 w 297"/>
                <a:gd name="T71" fmla="*/ 3 h 298"/>
                <a:gd name="T72" fmla="*/ 1 w 297"/>
                <a:gd name="T73" fmla="*/ 3 h 298"/>
                <a:gd name="T74" fmla="*/ 1 w 297"/>
                <a:gd name="T75" fmla="*/ 3 h 298"/>
                <a:gd name="T76" fmla="*/ 1 w 297"/>
                <a:gd name="T77" fmla="*/ 3 h 298"/>
                <a:gd name="T78" fmla="*/ 1 w 297"/>
                <a:gd name="T79" fmla="*/ 3 h 298"/>
                <a:gd name="T80" fmla="*/ 2 w 297"/>
                <a:gd name="T81" fmla="*/ 2 h 298"/>
                <a:gd name="T82" fmla="*/ 2 w 297"/>
                <a:gd name="T83" fmla="*/ 2 h 298"/>
                <a:gd name="T84" fmla="*/ 2 w 297"/>
                <a:gd name="T85" fmla="*/ 2 h 298"/>
                <a:gd name="T86" fmla="*/ 2 w 297"/>
                <a:gd name="T87" fmla="*/ 2 h 2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97"/>
                <a:gd name="T133" fmla="*/ 0 h 298"/>
                <a:gd name="T134" fmla="*/ 297 w 297"/>
                <a:gd name="T135" fmla="*/ 298 h 2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97" h="298">
                  <a:moveTo>
                    <a:pt x="255" y="249"/>
                  </a:moveTo>
                  <a:lnTo>
                    <a:pt x="261" y="243"/>
                  </a:lnTo>
                  <a:lnTo>
                    <a:pt x="266" y="238"/>
                  </a:lnTo>
                  <a:lnTo>
                    <a:pt x="270" y="232"/>
                  </a:lnTo>
                  <a:lnTo>
                    <a:pt x="274" y="224"/>
                  </a:lnTo>
                  <a:lnTo>
                    <a:pt x="278" y="219"/>
                  </a:lnTo>
                  <a:lnTo>
                    <a:pt x="282" y="211"/>
                  </a:lnTo>
                  <a:lnTo>
                    <a:pt x="284" y="205"/>
                  </a:lnTo>
                  <a:lnTo>
                    <a:pt x="287" y="198"/>
                  </a:lnTo>
                  <a:lnTo>
                    <a:pt x="289" y="192"/>
                  </a:lnTo>
                  <a:lnTo>
                    <a:pt x="291" y="184"/>
                  </a:lnTo>
                  <a:lnTo>
                    <a:pt x="293" y="177"/>
                  </a:lnTo>
                  <a:lnTo>
                    <a:pt x="295" y="169"/>
                  </a:lnTo>
                  <a:lnTo>
                    <a:pt x="295" y="162"/>
                  </a:lnTo>
                  <a:lnTo>
                    <a:pt x="297" y="156"/>
                  </a:lnTo>
                  <a:lnTo>
                    <a:pt x="297" y="148"/>
                  </a:lnTo>
                  <a:lnTo>
                    <a:pt x="297" y="143"/>
                  </a:lnTo>
                  <a:lnTo>
                    <a:pt x="295" y="135"/>
                  </a:lnTo>
                  <a:lnTo>
                    <a:pt x="295" y="127"/>
                  </a:lnTo>
                  <a:lnTo>
                    <a:pt x="293" y="120"/>
                  </a:lnTo>
                  <a:lnTo>
                    <a:pt x="293" y="114"/>
                  </a:lnTo>
                  <a:lnTo>
                    <a:pt x="291" y="107"/>
                  </a:lnTo>
                  <a:lnTo>
                    <a:pt x="289" y="99"/>
                  </a:lnTo>
                  <a:lnTo>
                    <a:pt x="287" y="91"/>
                  </a:lnTo>
                  <a:lnTo>
                    <a:pt x="285" y="86"/>
                  </a:lnTo>
                  <a:lnTo>
                    <a:pt x="282" y="80"/>
                  </a:lnTo>
                  <a:lnTo>
                    <a:pt x="278" y="72"/>
                  </a:lnTo>
                  <a:lnTo>
                    <a:pt x="274" y="67"/>
                  </a:lnTo>
                  <a:lnTo>
                    <a:pt x="270" y="61"/>
                  </a:lnTo>
                  <a:lnTo>
                    <a:pt x="266" y="55"/>
                  </a:lnTo>
                  <a:lnTo>
                    <a:pt x="261" y="50"/>
                  </a:lnTo>
                  <a:lnTo>
                    <a:pt x="257" y="44"/>
                  </a:lnTo>
                  <a:lnTo>
                    <a:pt x="251" y="38"/>
                  </a:lnTo>
                  <a:lnTo>
                    <a:pt x="246" y="34"/>
                  </a:lnTo>
                  <a:lnTo>
                    <a:pt x="240" y="29"/>
                  </a:lnTo>
                  <a:lnTo>
                    <a:pt x="234" y="25"/>
                  </a:lnTo>
                  <a:lnTo>
                    <a:pt x="228" y="21"/>
                  </a:lnTo>
                  <a:lnTo>
                    <a:pt x="221" y="17"/>
                  </a:lnTo>
                  <a:lnTo>
                    <a:pt x="215" y="13"/>
                  </a:lnTo>
                  <a:lnTo>
                    <a:pt x="208" y="12"/>
                  </a:lnTo>
                  <a:lnTo>
                    <a:pt x="202" y="10"/>
                  </a:lnTo>
                  <a:lnTo>
                    <a:pt x="194" y="6"/>
                  </a:lnTo>
                  <a:lnTo>
                    <a:pt x="189" y="4"/>
                  </a:lnTo>
                  <a:lnTo>
                    <a:pt x="181" y="2"/>
                  </a:lnTo>
                  <a:lnTo>
                    <a:pt x="173" y="2"/>
                  </a:lnTo>
                  <a:lnTo>
                    <a:pt x="168" y="0"/>
                  </a:lnTo>
                  <a:lnTo>
                    <a:pt x="160" y="0"/>
                  </a:lnTo>
                  <a:lnTo>
                    <a:pt x="152" y="0"/>
                  </a:lnTo>
                  <a:lnTo>
                    <a:pt x="147" y="2"/>
                  </a:lnTo>
                  <a:lnTo>
                    <a:pt x="139" y="2"/>
                  </a:lnTo>
                  <a:lnTo>
                    <a:pt x="133" y="2"/>
                  </a:lnTo>
                  <a:lnTo>
                    <a:pt x="126" y="2"/>
                  </a:lnTo>
                  <a:lnTo>
                    <a:pt x="118" y="4"/>
                  </a:lnTo>
                  <a:lnTo>
                    <a:pt x="111" y="6"/>
                  </a:lnTo>
                  <a:lnTo>
                    <a:pt x="103" y="10"/>
                  </a:lnTo>
                  <a:lnTo>
                    <a:pt x="97" y="12"/>
                  </a:lnTo>
                  <a:lnTo>
                    <a:pt x="92" y="15"/>
                  </a:lnTo>
                  <a:lnTo>
                    <a:pt x="84" y="17"/>
                  </a:lnTo>
                  <a:lnTo>
                    <a:pt x="76" y="21"/>
                  </a:lnTo>
                  <a:lnTo>
                    <a:pt x="71" y="25"/>
                  </a:lnTo>
                  <a:lnTo>
                    <a:pt x="65" y="29"/>
                  </a:lnTo>
                  <a:lnTo>
                    <a:pt x="59" y="34"/>
                  </a:lnTo>
                  <a:lnTo>
                    <a:pt x="54" y="38"/>
                  </a:lnTo>
                  <a:lnTo>
                    <a:pt x="48" y="44"/>
                  </a:lnTo>
                  <a:lnTo>
                    <a:pt x="42" y="50"/>
                  </a:lnTo>
                  <a:lnTo>
                    <a:pt x="37" y="55"/>
                  </a:lnTo>
                  <a:lnTo>
                    <a:pt x="33" y="63"/>
                  </a:lnTo>
                  <a:lnTo>
                    <a:pt x="29" y="69"/>
                  </a:lnTo>
                  <a:lnTo>
                    <a:pt x="23" y="74"/>
                  </a:lnTo>
                  <a:lnTo>
                    <a:pt x="19" y="82"/>
                  </a:lnTo>
                  <a:lnTo>
                    <a:pt x="16" y="88"/>
                  </a:lnTo>
                  <a:lnTo>
                    <a:pt x="12" y="93"/>
                  </a:lnTo>
                  <a:lnTo>
                    <a:pt x="10" y="101"/>
                  </a:lnTo>
                  <a:lnTo>
                    <a:pt x="8" y="108"/>
                  </a:lnTo>
                  <a:lnTo>
                    <a:pt x="6" y="116"/>
                  </a:lnTo>
                  <a:lnTo>
                    <a:pt x="4" y="122"/>
                  </a:lnTo>
                  <a:lnTo>
                    <a:pt x="2" y="129"/>
                  </a:lnTo>
                  <a:lnTo>
                    <a:pt x="0" y="137"/>
                  </a:lnTo>
                  <a:lnTo>
                    <a:pt x="0" y="145"/>
                  </a:lnTo>
                  <a:lnTo>
                    <a:pt x="0" y="148"/>
                  </a:lnTo>
                  <a:lnTo>
                    <a:pt x="0" y="152"/>
                  </a:lnTo>
                  <a:lnTo>
                    <a:pt x="0" y="154"/>
                  </a:lnTo>
                  <a:lnTo>
                    <a:pt x="0" y="160"/>
                  </a:lnTo>
                  <a:lnTo>
                    <a:pt x="0" y="165"/>
                  </a:lnTo>
                  <a:lnTo>
                    <a:pt x="0" y="173"/>
                  </a:lnTo>
                  <a:lnTo>
                    <a:pt x="2" y="179"/>
                  </a:lnTo>
                  <a:lnTo>
                    <a:pt x="4" y="186"/>
                  </a:lnTo>
                  <a:lnTo>
                    <a:pt x="4" y="194"/>
                  </a:lnTo>
                  <a:lnTo>
                    <a:pt x="8" y="200"/>
                  </a:lnTo>
                  <a:lnTo>
                    <a:pt x="10" y="207"/>
                  </a:lnTo>
                  <a:lnTo>
                    <a:pt x="12" y="213"/>
                  </a:lnTo>
                  <a:lnTo>
                    <a:pt x="14" y="221"/>
                  </a:lnTo>
                  <a:lnTo>
                    <a:pt x="18" y="226"/>
                  </a:lnTo>
                  <a:lnTo>
                    <a:pt x="21" y="232"/>
                  </a:lnTo>
                  <a:lnTo>
                    <a:pt x="27" y="240"/>
                  </a:lnTo>
                  <a:lnTo>
                    <a:pt x="31" y="245"/>
                  </a:lnTo>
                  <a:lnTo>
                    <a:pt x="37" y="251"/>
                  </a:lnTo>
                  <a:lnTo>
                    <a:pt x="40" y="257"/>
                  </a:lnTo>
                  <a:lnTo>
                    <a:pt x="46" y="262"/>
                  </a:lnTo>
                  <a:lnTo>
                    <a:pt x="52" y="266"/>
                  </a:lnTo>
                  <a:lnTo>
                    <a:pt x="57" y="270"/>
                  </a:lnTo>
                  <a:lnTo>
                    <a:pt x="63" y="274"/>
                  </a:lnTo>
                  <a:lnTo>
                    <a:pt x="71" y="279"/>
                  </a:lnTo>
                  <a:lnTo>
                    <a:pt x="76" y="281"/>
                  </a:lnTo>
                  <a:lnTo>
                    <a:pt x="82" y="285"/>
                  </a:lnTo>
                  <a:lnTo>
                    <a:pt x="90" y="287"/>
                  </a:lnTo>
                  <a:lnTo>
                    <a:pt x="95" y="291"/>
                  </a:lnTo>
                  <a:lnTo>
                    <a:pt x="101" y="293"/>
                  </a:lnTo>
                  <a:lnTo>
                    <a:pt x="109" y="295"/>
                  </a:lnTo>
                  <a:lnTo>
                    <a:pt x="116" y="297"/>
                  </a:lnTo>
                  <a:lnTo>
                    <a:pt x="124" y="297"/>
                  </a:lnTo>
                  <a:lnTo>
                    <a:pt x="130" y="298"/>
                  </a:lnTo>
                  <a:lnTo>
                    <a:pt x="137" y="298"/>
                  </a:lnTo>
                  <a:lnTo>
                    <a:pt x="145" y="298"/>
                  </a:lnTo>
                  <a:lnTo>
                    <a:pt x="152" y="298"/>
                  </a:lnTo>
                  <a:lnTo>
                    <a:pt x="158" y="297"/>
                  </a:lnTo>
                  <a:lnTo>
                    <a:pt x="166" y="297"/>
                  </a:lnTo>
                  <a:lnTo>
                    <a:pt x="171" y="295"/>
                  </a:lnTo>
                  <a:lnTo>
                    <a:pt x="179" y="293"/>
                  </a:lnTo>
                  <a:lnTo>
                    <a:pt x="187" y="291"/>
                  </a:lnTo>
                  <a:lnTo>
                    <a:pt x="192" y="289"/>
                  </a:lnTo>
                  <a:lnTo>
                    <a:pt x="200" y="285"/>
                  </a:lnTo>
                  <a:lnTo>
                    <a:pt x="208" y="283"/>
                  </a:lnTo>
                  <a:lnTo>
                    <a:pt x="213" y="281"/>
                  </a:lnTo>
                  <a:lnTo>
                    <a:pt x="219" y="278"/>
                  </a:lnTo>
                  <a:lnTo>
                    <a:pt x="225" y="274"/>
                  </a:lnTo>
                  <a:lnTo>
                    <a:pt x="232" y="270"/>
                  </a:lnTo>
                  <a:lnTo>
                    <a:pt x="238" y="264"/>
                  </a:lnTo>
                  <a:lnTo>
                    <a:pt x="244" y="260"/>
                  </a:lnTo>
                  <a:lnTo>
                    <a:pt x="249" y="255"/>
                  </a:lnTo>
                  <a:lnTo>
                    <a:pt x="255" y="249"/>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62" name="AutoShape 58"/>
            <p:cNvSpPr>
              <a:spLocks noChangeArrowheads="1"/>
            </p:cNvSpPr>
            <p:nvPr/>
          </p:nvSpPr>
          <p:spPr bwMode="auto">
            <a:xfrm>
              <a:off x="4733" y="2504"/>
              <a:ext cx="71" cy="68"/>
            </a:xfrm>
            <a:custGeom>
              <a:avLst/>
              <a:gdLst>
                <a:gd name="T0" fmla="*/ 0 w 255"/>
                <a:gd name="T1" fmla="*/ 0 h 247"/>
                <a:gd name="T2" fmla="*/ 0 w 255"/>
                <a:gd name="T3" fmla="*/ 0 h 247"/>
                <a:gd name="T4" fmla="*/ 0 w 255"/>
                <a:gd name="T5" fmla="*/ 0 h 247"/>
                <a:gd name="T6" fmla="*/ 1 w 255"/>
                <a:gd name="T7" fmla="*/ 0 h 247"/>
                <a:gd name="T8" fmla="*/ 1 w 255"/>
                <a:gd name="T9" fmla="*/ 1 h 247"/>
                <a:gd name="T10" fmla="*/ 1 w 255"/>
                <a:gd name="T11" fmla="*/ 1 h 247"/>
                <a:gd name="T12" fmla="*/ 1 w 255"/>
                <a:gd name="T13" fmla="*/ 1 h 247"/>
                <a:gd name="T14" fmla="*/ 1 w 255"/>
                <a:gd name="T15" fmla="*/ 1 h 247"/>
                <a:gd name="T16" fmla="*/ 1 w 255"/>
                <a:gd name="T17" fmla="*/ 1 h 247"/>
                <a:gd name="T18" fmla="*/ 1 w 255"/>
                <a:gd name="T19" fmla="*/ 1 h 247"/>
                <a:gd name="T20" fmla="*/ 1 w 255"/>
                <a:gd name="T21" fmla="*/ 1 h 247"/>
                <a:gd name="T22" fmla="*/ 1 w 255"/>
                <a:gd name="T23" fmla="*/ 1 h 247"/>
                <a:gd name="T24" fmla="*/ 1 w 255"/>
                <a:gd name="T25" fmla="*/ 1 h 247"/>
                <a:gd name="T26" fmla="*/ 1 w 255"/>
                <a:gd name="T27" fmla="*/ 1 h 247"/>
                <a:gd name="T28" fmla="*/ 2 w 255"/>
                <a:gd name="T29" fmla="*/ 1 h 247"/>
                <a:gd name="T30" fmla="*/ 2 w 255"/>
                <a:gd name="T31" fmla="*/ 1 h 247"/>
                <a:gd name="T32" fmla="*/ 2 w 255"/>
                <a:gd name="T33" fmla="*/ 1 h 247"/>
                <a:gd name="T34" fmla="*/ 2 w 255"/>
                <a:gd name="T35" fmla="*/ 2 h 247"/>
                <a:gd name="T36" fmla="*/ 2 w 255"/>
                <a:gd name="T37" fmla="*/ 2 h 247"/>
                <a:gd name="T38" fmla="*/ 2 w 255"/>
                <a:gd name="T39" fmla="*/ 2 h 247"/>
                <a:gd name="T40" fmla="*/ 2 w 255"/>
                <a:gd name="T41" fmla="*/ 2 h 247"/>
                <a:gd name="T42" fmla="*/ 2 w 255"/>
                <a:gd name="T43" fmla="*/ 2 h 247"/>
                <a:gd name="T44" fmla="*/ 2 w 255"/>
                <a:gd name="T45" fmla="*/ 2 h 247"/>
                <a:gd name="T46" fmla="*/ 2 w 255"/>
                <a:gd name="T47" fmla="*/ 2 h 247"/>
                <a:gd name="T48" fmla="*/ 2 w 255"/>
                <a:gd name="T49" fmla="*/ 2 h 247"/>
                <a:gd name="T50" fmla="*/ 2 w 255"/>
                <a:gd name="T51" fmla="*/ 2 h 247"/>
                <a:gd name="T52" fmla="*/ 2 w 255"/>
                <a:gd name="T53" fmla="*/ 2 h 247"/>
                <a:gd name="T54" fmla="*/ 1 w 255"/>
                <a:gd name="T55" fmla="*/ 2 h 247"/>
                <a:gd name="T56" fmla="*/ 1 w 255"/>
                <a:gd name="T57" fmla="*/ 2 h 247"/>
                <a:gd name="T58" fmla="*/ 1 w 255"/>
                <a:gd name="T59" fmla="*/ 2 h 247"/>
                <a:gd name="T60" fmla="*/ 1 w 255"/>
                <a:gd name="T61" fmla="*/ 2 h 247"/>
                <a:gd name="T62" fmla="*/ 1 w 255"/>
                <a:gd name="T63" fmla="*/ 2 h 247"/>
                <a:gd name="T64" fmla="*/ 1 w 255"/>
                <a:gd name="T65" fmla="*/ 2 h 247"/>
                <a:gd name="T66" fmla="*/ 1 w 255"/>
                <a:gd name="T67" fmla="*/ 2 h 247"/>
                <a:gd name="T68" fmla="*/ 1 w 255"/>
                <a:gd name="T69" fmla="*/ 2 h 247"/>
                <a:gd name="T70" fmla="*/ 1 w 255"/>
                <a:gd name="T71" fmla="*/ 2 h 247"/>
                <a:gd name="T72" fmla="*/ 0 w 255"/>
                <a:gd name="T73" fmla="*/ 2 h 247"/>
                <a:gd name="T74" fmla="*/ 0 w 255"/>
                <a:gd name="T75" fmla="*/ 2 h 247"/>
                <a:gd name="T76" fmla="*/ 0 w 255"/>
                <a:gd name="T77" fmla="*/ 2 h 247"/>
                <a:gd name="T78" fmla="*/ 0 w 255"/>
                <a:gd name="T79" fmla="*/ 2 h 247"/>
                <a:gd name="T80" fmla="*/ 0 w 255"/>
                <a:gd name="T81" fmla="*/ 2 h 247"/>
                <a:gd name="T82" fmla="*/ 0 w 255"/>
                <a:gd name="T83" fmla="*/ 2 h 247"/>
                <a:gd name="T84" fmla="*/ 0 w 255"/>
                <a:gd name="T85" fmla="*/ 1 h 247"/>
                <a:gd name="T86" fmla="*/ 0 w 255"/>
                <a:gd name="T87" fmla="*/ 1 h 247"/>
                <a:gd name="T88" fmla="*/ 0 w 255"/>
                <a:gd name="T89" fmla="*/ 1 h 247"/>
                <a:gd name="T90" fmla="*/ 0 w 255"/>
                <a:gd name="T91" fmla="*/ 1 h 247"/>
                <a:gd name="T92" fmla="*/ 0 w 255"/>
                <a:gd name="T93" fmla="*/ 1 h 247"/>
                <a:gd name="T94" fmla="*/ 0 w 255"/>
                <a:gd name="T95" fmla="*/ 1 h 247"/>
                <a:gd name="T96" fmla="*/ 0 w 255"/>
                <a:gd name="T97" fmla="*/ 1 h 247"/>
                <a:gd name="T98" fmla="*/ 0 w 255"/>
                <a:gd name="T99" fmla="*/ 1 h 247"/>
                <a:gd name="T100" fmla="*/ 0 w 255"/>
                <a:gd name="T101" fmla="*/ 1 h 247"/>
                <a:gd name="T102" fmla="*/ 0 w 255"/>
                <a:gd name="T103" fmla="*/ 0 h 247"/>
                <a:gd name="T104" fmla="*/ 0 w 255"/>
                <a:gd name="T105" fmla="*/ 0 h 247"/>
                <a:gd name="T106" fmla="*/ 0 w 255"/>
                <a:gd name="T107" fmla="*/ 0 h 247"/>
                <a:gd name="T108" fmla="*/ 0 w 255"/>
                <a:gd name="T109" fmla="*/ 0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5"/>
                <a:gd name="T166" fmla="*/ 0 h 247"/>
                <a:gd name="T167" fmla="*/ 255 w 255"/>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5" h="247">
                  <a:moveTo>
                    <a:pt x="42" y="0"/>
                  </a:moveTo>
                  <a:lnTo>
                    <a:pt x="46" y="4"/>
                  </a:lnTo>
                  <a:lnTo>
                    <a:pt x="50" y="8"/>
                  </a:lnTo>
                  <a:lnTo>
                    <a:pt x="54" y="12"/>
                  </a:lnTo>
                  <a:lnTo>
                    <a:pt x="57" y="16"/>
                  </a:lnTo>
                  <a:lnTo>
                    <a:pt x="63" y="19"/>
                  </a:lnTo>
                  <a:lnTo>
                    <a:pt x="67" y="25"/>
                  </a:lnTo>
                  <a:lnTo>
                    <a:pt x="73" y="29"/>
                  </a:lnTo>
                  <a:lnTo>
                    <a:pt x="78" y="37"/>
                  </a:lnTo>
                  <a:lnTo>
                    <a:pt x="84" y="40"/>
                  </a:lnTo>
                  <a:lnTo>
                    <a:pt x="90" y="46"/>
                  </a:lnTo>
                  <a:lnTo>
                    <a:pt x="95" y="52"/>
                  </a:lnTo>
                  <a:lnTo>
                    <a:pt x="103" y="57"/>
                  </a:lnTo>
                  <a:lnTo>
                    <a:pt x="109" y="63"/>
                  </a:lnTo>
                  <a:lnTo>
                    <a:pt x="116" y="69"/>
                  </a:lnTo>
                  <a:lnTo>
                    <a:pt x="122" y="76"/>
                  </a:lnTo>
                  <a:lnTo>
                    <a:pt x="130" y="82"/>
                  </a:lnTo>
                  <a:lnTo>
                    <a:pt x="135" y="90"/>
                  </a:lnTo>
                  <a:lnTo>
                    <a:pt x="143" y="95"/>
                  </a:lnTo>
                  <a:lnTo>
                    <a:pt x="147" y="97"/>
                  </a:lnTo>
                  <a:lnTo>
                    <a:pt x="151" y="101"/>
                  </a:lnTo>
                  <a:lnTo>
                    <a:pt x="154" y="105"/>
                  </a:lnTo>
                  <a:lnTo>
                    <a:pt x="158" y="109"/>
                  </a:lnTo>
                  <a:lnTo>
                    <a:pt x="166" y="116"/>
                  </a:lnTo>
                  <a:lnTo>
                    <a:pt x="173" y="124"/>
                  </a:lnTo>
                  <a:lnTo>
                    <a:pt x="177" y="126"/>
                  </a:lnTo>
                  <a:lnTo>
                    <a:pt x="181" y="130"/>
                  </a:lnTo>
                  <a:lnTo>
                    <a:pt x="185" y="133"/>
                  </a:lnTo>
                  <a:lnTo>
                    <a:pt x="189" y="137"/>
                  </a:lnTo>
                  <a:lnTo>
                    <a:pt x="192" y="141"/>
                  </a:lnTo>
                  <a:lnTo>
                    <a:pt x="196" y="145"/>
                  </a:lnTo>
                  <a:lnTo>
                    <a:pt x="200" y="147"/>
                  </a:lnTo>
                  <a:lnTo>
                    <a:pt x="206" y="152"/>
                  </a:lnTo>
                  <a:lnTo>
                    <a:pt x="209" y="154"/>
                  </a:lnTo>
                  <a:lnTo>
                    <a:pt x="213" y="160"/>
                  </a:lnTo>
                  <a:lnTo>
                    <a:pt x="217" y="164"/>
                  </a:lnTo>
                  <a:lnTo>
                    <a:pt x="221" y="168"/>
                  </a:lnTo>
                  <a:lnTo>
                    <a:pt x="225" y="171"/>
                  </a:lnTo>
                  <a:lnTo>
                    <a:pt x="228" y="175"/>
                  </a:lnTo>
                  <a:lnTo>
                    <a:pt x="234" y="179"/>
                  </a:lnTo>
                  <a:lnTo>
                    <a:pt x="238" y="183"/>
                  </a:lnTo>
                  <a:lnTo>
                    <a:pt x="242" y="187"/>
                  </a:lnTo>
                  <a:lnTo>
                    <a:pt x="246" y="190"/>
                  </a:lnTo>
                  <a:lnTo>
                    <a:pt x="249" y="194"/>
                  </a:lnTo>
                  <a:lnTo>
                    <a:pt x="255" y="198"/>
                  </a:lnTo>
                  <a:lnTo>
                    <a:pt x="249" y="204"/>
                  </a:lnTo>
                  <a:lnTo>
                    <a:pt x="244" y="209"/>
                  </a:lnTo>
                  <a:lnTo>
                    <a:pt x="236" y="213"/>
                  </a:lnTo>
                  <a:lnTo>
                    <a:pt x="232" y="219"/>
                  </a:lnTo>
                  <a:lnTo>
                    <a:pt x="225" y="223"/>
                  </a:lnTo>
                  <a:lnTo>
                    <a:pt x="219" y="227"/>
                  </a:lnTo>
                  <a:lnTo>
                    <a:pt x="213" y="230"/>
                  </a:lnTo>
                  <a:lnTo>
                    <a:pt x="206" y="232"/>
                  </a:lnTo>
                  <a:lnTo>
                    <a:pt x="200" y="234"/>
                  </a:lnTo>
                  <a:lnTo>
                    <a:pt x="192" y="238"/>
                  </a:lnTo>
                  <a:lnTo>
                    <a:pt x="187" y="240"/>
                  </a:lnTo>
                  <a:lnTo>
                    <a:pt x="179" y="242"/>
                  </a:lnTo>
                  <a:lnTo>
                    <a:pt x="171" y="244"/>
                  </a:lnTo>
                  <a:lnTo>
                    <a:pt x="166" y="246"/>
                  </a:lnTo>
                  <a:lnTo>
                    <a:pt x="158" y="246"/>
                  </a:lnTo>
                  <a:lnTo>
                    <a:pt x="152" y="247"/>
                  </a:lnTo>
                  <a:lnTo>
                    <a:pt x="145" y="247"/>
                  </a:lnTo>
                  <a:lnTo>
                    <a:pt x="137" y="247"/>
                  </a:lnTo>
                  <a:lnTo>
                    <a:pt x="130" y="247"/>
                  </a:lnTo>
                  <a:lnTo>
                    <a:pt x="124" y="246"/>
                  </a:lnTo>
                  <a:lnTo>
                    <a:pt x="116" y="246"/>
                  </a:lnTo>
                  <a:lnTo>
                    <a:pt x="109" y="244"/>
                  </a:lnTo>
                  <a:lnTo>
                    <a:pt x="101" y="242"/>
                  </a:lnTo>
                  <a:lnTo>
                    <a:pt x="95" y="240"/>
                  </a:lnTo>
                  <a:lnTo>
                    <a:pt x="90" y="236"/>
                  </a:lnTo>
                  <a:lnTo>
                    <a:pt x="82" y="234"/>
                  </a:lnTo>
                  <a:lnTo>
                    <a:pt x="76" y="230"/>
                  </a:lnTo>
                  <a:lnTo>
                    <a:pt x="71" y="228"/>
                  </a:lnTo>
                  <a:lnTo>
                    <a:pt x="63" y="223"/>
                  </a:lnTo>
                  <a:lnTo>
                    <a:pt x="57" y="219"/>
                  </a:lnTo>
                  <a:lnTo>
                    <a:pt x="52" y="215"/>
                  </a:lnTo>
                  <a:lnTo>
                    <a:pt x="46" y="211"/>
                  </a:lnTo>
                  <a:lnTo>
                    <a:pt x="40" y="206"/>
                  </a:lnTo>
                  <a:lnTo>
                    <a:pt x="37" y="200"/>
                  </a:lnTo>
                  <a:lnTo>
                    <a:pt x="31" y="194"/>
                  </a:lnTo>
                  <a:lnTo>
                    <a:pt x="27" y="189"/>
                  </a:lnTo>
                  <a:lnTo>
                    <a:pt x="23" y="181"/>
                  </a:lnTo>
                  <a:lnTo>
                    <a:pt x="19" y="175"/>
                  </a:lnTo>
                  <a:lnTo>
                    <a:pt x="16" y="170"/>
                  </a:lnTo>
                  <a:lnTo>
                    <a:pt x="14" y="162"/>
                  </a:lnTo>
                  <a:lnTo>
                    <a:pt x="10" y="156"/>
                  </a:lnTo>
                  <a:lnTo>
                    <a:pt x="8" y="149"/>
                  </a:lnTo>
                  <a:lnTo>
                    <a:pt x="6" y="143"/>
                  </a:lnTo>
                  <a:lnTo>
                    <a:pt x="4" y="135"/>
                  </a:lnTo>
                  <a:lnTo>
                    <a:pt x="2" y="128"/>
                  </a:lnTo>
                  <a:lnTo>
                    <a:pt x="2" y="122"/>
                  </a:lnTo>
                  <a:lnTo>
                    <a:pt x="0" y="114"/>
                  </a:lnTo>
                  <a:lnTo>
                    <a:pt x="0" y="109"/>
                  </a:lnTo>
                  <a:lnTo>
                    <a:pt x="0" y="101"/>
                  </a:lnTo>
                  <a:lnTo>
                    <a:pt x="0" y="94"/>
                  </a:lnTo>
                  <a:lnTo>
                    <a:pt x="0" y="86"/>
                  </a:lnTo>
                  <a:lnTo>
                    <a:pt x="2" y="80"/>
                  </a:lnTo>
                  <a:lnTo>
                    <a:pt x="4" y="73"/>
                  </a:lnTo>
                  <a:lnTo>
                    <a:pt x="6" y="65"/>
                  </a:lnTo>
                  <a:lnTo>
                    <a:pt x="8" y="57"/>
                  </a:lnTo>
                  <a:lnTo>
                    <a:pt x="10" y="52"/>
                  </a:lnTo>
                  <a:lnTo>
                    <a:pt x="12" y="44"/>
                  </a:lnTo>
                  <a:lnTo>
                    <a:pt x="16" y="37"/>
                  </a:lnTo>
                  <a:lnTo>
                    <a:pt x="19" y="31"/>
                  </a:lnTo>
                  <a:lnTo>
                    <a:pt x="23" y="25"/>
                  </a:lnTo>
                  <a:lnTo>
                    <a:pt x="27" y="18"/>
                  </a:lnTo>
                  <a:lnTo>
                    <a:pt x="31" y="12"/>
                  </a:lnTo>
                  <a:lnTo>
                    <a:pt x="37" y="6"/>
                  </a:lnTo>
                  <a:lnTo>
                    <a:pt x="42" y="0"/>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63" name="AutoShape 59"/>
            <p:cNvSpPr>
              <a:spLocks noChangeArrowheads="1"/>
            </p:cNvSpPr>
            <p:nvPr/>
          </p:nvSpPr>
          <p:spPr bwMode="auto">
            <a:xfrm>
              <a:off x="4746" y="2505"/>
              <a:ext cx="56" cy="54"/>
            </a:xfrm>
            <a:custGeom>
              <a:avLst/>
              <a:gdLst>
                <a:gd name="T0" fmla="*/ 2 w 203"/>
                <a:gd name="T1" fmla="*/ 2 h 194"/>
                <a:gd name="T2" fmla="*/ 2 w 203"/>
                <a:gd name="T3" fmla="*/ 2 h 194"/>
                <a:gd name="T4" fmla="*/ 2 w 203"/>
                <a:gd name="T5" fmla="*/ 2 h 194"/>
                <a:gd name="T6" fmla="*/ 2 w 203"/>
                <a:gd name="T7" fmla="*/ 2 h 194"/>
                <a:gd name="T8" fmla="*/ 2 w 203"/>
                <a:gd name="T9" fmla="*/ 2 h 194"/>
                <a:gd name="T10" fmla="*/ 2 w 203"/>
                <a:gd name="T11" fmla="*/ 1 h 194"/>
                <a:gd name="T12" fmla="*/ 2 w 203"/>
                <a:gd name="T13" fmla="*/ 1 h 194"/>
                <a:gd name="T14" fmla="*/ 2 w 203"/>
                <a:gd name="T15" fmla="*/ 1 h 194"/>
                <a:gd name="T16" fmla="*/ 2 w 203"/>
                <a:gd name="T17" fmla="*/ 1 h 194"/>
                <a:gd name="T18" fmla="*/ 1 w 203"/>
                <a:gd name="T19" fmla="*/ 0 h 194"/>
                <a:gd name="T20" fmla="*/ 1 w 203"/>
                <a:gd name="T21" fmla="*/ 0 h 194"/>
                <a:gd name="T22" fmla="*/ 1 w 203"/>
                <a:gd name="T23" fmla="*/ 0 h 194"/>
                <a:gd name="T24" fmla="*/ 0 w 203"/>
                <a:gd name="T25" fmla="*/ 0 h 194"/>
                <a:gd name="T26" fmla="*/ 0 w 203"/>
                <a:gd name="T27" fmla="*/ 0 h 194"/>
                <a:gd name="T28" fmla="*/ 0 w 203"/>
                <a:gd name="T29" fmla="*/ 0 h 194"/>
                <a:gd name="T30" fmla="*/ 0 w 203"/>
                <a:gd name="T31" fmla="*/ 0 h 194"/>
                <a:gd name="T32" fmla="*/ 0 w 203"/>
                <a:gd name="T33" fmla="*/ 0 h 194"/>
                <a:gd name="T34" fmla="*/ 0 w 203"/>
                <a:gd name="T35" fmla="*/ 0 h 194"/>
                <a:gd name="T36" fmla="*/ 0 w 203"/>
                <a:gd name="T37" fmla="*/ 0 h 194"/>
                <a:gd name="T38" fmla="*/ 0 w 203"/>
                <a:gd name="T39" fmla="*/ 0 h 194"/>
                <a:gd name="T40" fmla="*/ 0 w 203"/>
                <a:gd name="T41" fmla="*/ 0 h 194"/>
                <a:gd name="T42" fmla="*/ 0 w 203"/>
                <a:gd name="T43" fmla="*/ 0 h 194"/>
                <a:gd name="T44" fmla="*/ 0 w 203"/>
                <a:gd name="T45" fmla="*/ 1 h 194"/>
                <a:gd name="T46" fmla="*/ 0 w 203"/>
                <a:gd name="T47" fmla="*/ 1 h 194"/>
                <a:gd name="T48" fmla="*/ 0 w 203"/>
                <a:gd name="T49" fmla="*/ 1 h 194"/>
                <a:gd name="T50" fmla="*/ 0 w 203"/>
                <a:gd name="T51" fmla="*/ 1 h 194"/>
                <a:gd name="T52" fmla="*/ 1 w 203"/>
                <a:gd name="T53" fmla="*/ 2 h 194"/>
                <a:gd name="T54" fmla="*/ 1 w 203"/>
                <a:gd name="T55" fmla="*/ 2 h 194"/>
                <a:gd name="T56" fmla="*/ 2 w 203"/>
                <a:gd name="T57" fmla="*/ 2 h 194"/>
                <a:gd name="T58" fmla="*/ 2 w 203"/>
                <a:gd name="T59" fmla="*/ 2 h 194"/>
                <a:gd name="T60" fmla="*/ 2 w 203"/>
                <a:gd name="T61" fmla="*/ 2 h 194"/>
                <a:gd name="T62" fmla="*/ 2 w 203"/>
                <a:gd name="T63" fmla="*/ 2 h 194"/>
                <a:gd name="T64" fmla="*/ 2 w 203"/>
                <a:gd name="T65" fmla="*/ 2 h 194"/>
                <a:gd name="T66" fmla="*/ 2 w 203"/>
                <a:gd name="T67" fmla="*/ 2 h 194"/>
                <a:gd name="T68" fmla="*/ 2 w 203"/>
                <a:gd name="T69" fmla="*/ 2 h 194"/>
                <a:gd name="T70" fmla="*/ 2 w 203"/>
                <a:gd name="T71" fmla="*/ 2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194"/>
                <a:gd name="T110" fmla="*/ 203 w 203"/>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194">
                  <a:moveTo>
                    <a:pt x="197" y="185"/>
                  </a:moveTo>
                  <a:lnTo>
                    <a:pt x="199" y="179"/>
                  </a:lnTo>
                  <a:lnTo>
                    <a:pt x="201" y="175"/>
                  </a:lnTo>
                  <a:lnTo>
                    <a:pt x="203" y="169"/>
                  </a:lnTo>
                  <a:lnTo>
                    <a:pt x="203" y="166"/>
                  </a:lnTo>
                  <a:lnTo>
                    <a:pt x="203" y="158"/>
                  </a:lnTo>
                  <a:lnTo>
                    <a:pt x="201" y="154"/>
                  </a:lnTo>
                  <a:lnTo>
                    <a:pt x="199" y="149"/>
                  </a:lnTo>
                  <a:lnTo>
                    <a:pt x="196" y="145"/>
                  </a:lnTo>
                  <a:lnTo>
                    <a:pt x="47" y="8"/>
                  </a:lnTo>
                  <a:lnTo>
                    <a:pt x="42" y="4"/>
                  </a:lnTo>
                  <a:lnTo>
                    <a:pt x="36" y="2"/>
                  </a:lnTo>
                  <a:lnTo>
                    <a:pt x="32" y="0"/>
                  </a:lnTo>
                  <a:lnTo>
                    <a:pt x="26" y="0"/>
                  </a:lnTo>
                  <a:lnTo>
                    <a:pt x="21" y="0"/>
                  </a:lnTo>
                  <a:lnTo>
                    <a:pt x="15" y="2"/>
                  </a:lnTo>
                  <a:lnTo>
                    <a:pt x="11" y="4"/>
                  </a:lnTo>
                  <a:lnTo>
                    <a:pt x="7" y="10"/>
                  </a:lnTo>
                  <a:lnTo>
                    <a:pt x="4" y="14"/>
                  </a:lnTo>
                  <a:lnTo>
                    <a:pt x="2" y="19"/>
                  </a:lnTo>
                  <a:lnTo>
                    <a:pt x="0" y="23"/>
                  </a:lnTo>
                  <a:lnTo>
                    <a:pt x="0" y="29"/>
                  </a:lnTo>
                  <a:lnTo>
                    <a:pt x="0" y="35"/>
                  </a:lnTo>
                  <a:lnTo>
                    <a:pt x="2" y="40"/>
                  </a:lnTo>
                  <a:lnTo>
                    <a:pt x="4" y="44"/>
                  </a:lnTo>
                  <a:lnTo>
                    <a:pt x="9" y="50"/>
                  </a:lnTo>
                  <a:lnTo>
                    <a:pt x="156" y="187"/>
                  </a:lnTo>
                  <a:lnTo>
                    <a:pt x="159" y="190"/>
                  </a:lnTo>
                  <a:lnTo>
                    <a:pt x="165" y="192"/>
                  </a:lnTo>
                  <a:lnTo>
                    <a:pt x="171" y="194"/>
                  </a:lnTo>
                  <a:lnTo>
                    <a:pt x="177" y="194"/>
                  </a:lnTo>
                  <a:lnTo>
                    <a:pt x="182" y="192"/>
                  </a:lnTo>
                  <a:lnTo>
                    <a:pt x="188" y="192"/>
                  </a:lnTo>
                  <a:lnTo>
                    <a:pt x="192" y="188"/>
                  </a:lnTo>
                  <a:lnTo>
                    <a:pt x="197" y="185"/>
                  </a:lnTo>
                  <a:close/>
                </a:path>
              </a:pathLst>
            </a:custGeom>
            <a:solidFill>
              <a:srgbClr val="7FA1AC"/>
            </a:solidFill>
            <a:ln w="9525">
              <a:noFill/>
              <a:round/>
              <a:headEnd/>
              <a:tailEnd/>
            </a:ln>
          </p:spPr>
          <p:txBody>
            <a:bodyPr wrap="none" anchor="ctr">
              <a:prstTxWarp prst="textNoShape">
                <a:avLst/>
              </a:prstTxWarp>
            </a:bodyPr>
            <a:lstStyle/>
            <a:p>
              <a:endParaRPr lang="en-US"/>
            </a:p>
          </p:txBody>
        </p:sp>
        <p:sp>
          <p:nvSpPr>
            <p:cNvPr id="35864" name="AutoShape 60"/>
            <p:cNvSpPr>
              <a:spLocks noChangeArrowheads="1"/>
            </p:cNvSpPr>
            <p:nvPr/>
          </p:nvSpPr>
          <p:spPr bwMode="auto">
            <a:xfrm>
              <a:off x="4745" y="2509"/>
              <a:ext cx="55" cy="51"/>
            </a:xfrm>
            <a:custGeom>
              <a:avLst/>
              <a:gdLst>
                <a:gd name="T0" fmla="*/ 2 w 200"/>
                <a:gd name="T1" fmla="*/ 2 h 184"/>
                <a:gd name="T2" fmla="*/ 2 w 200"/>
                <a:gd name="T3" fmla="*/ 2 h 184"/>
                <a:gd name="T4" fmla="*/ 2 w 200"/>
                <a:gd name="T5" fmla="*/ 2 h 184"/>
                <a:gd name="T6" fmla="*/ 2 w 200"/>
                <a:gd name="T7" fmla="*/ 2 h 184"/>
                <a:gd name="T8" fmla="*/ 2 w 200"/>
                <a:gd name="T9" fmla="*/ 1 h 184"/>
                <a:gd name="T10" fmla="*/ 0 w 200"/>
                <a:gd name="T11" fmla="*/ 0 h 184"/>
                <a:gd name="T12" fmla="*/ 0 w 200"/>
                <a:gd name="T13" fmla="*/ 0 h 184"/>
                <a:gd name="T14" fmla="*/ 0 w 200"/>
                <a:gd name="T15" fmla="*/ 0 h 184"/>
                <a:gd name="T16" fmla="*/ 0 w 200"/>
                <a:gd name="T17" fmla="*/ 0 h 184"/>
                <a:gd name="T18" fmla="*/ 0 w 200"/>
                <a:gd name="T19" fmla="*/ 0 h 184"/>
                <a:gd name="T20" fmla="*/ 0 w 200"/>
                <a:gd name="T21" fmla="*/ 0 h 184"/>
                <a:gd name="T22" fmla="*/ 0 w 200"/>
                <a:gd name="T23" fmla="*/ 0 h 184"/>
                <a:gd name="T24" fmla="*/ 0 w 200"/>
                <a:gd name="T25" fmla="*/ 0 h 184"/>
                <a:gd name="T26" fmla="*/ 0 w 200"/>
                <a:gd name="T27" fmla="*/ 0 h 184"/>
                <a:gd name="T28" fmla="*/ 1 w 200"/>
                <a:gd name="T29" fmla="*/ 2 h 184"/>
                <a:gd name="T30" fmla="*/ 1 w 200"/>
                <a:gd name="T31" fmla="*/ 2 h 184"/>
                <a:gd name="T32" fmla="*/ 1 w 200"/>
                <a:gd name="T33" fmla="*/ 2 h 184"/>
                <a:gd name="T34" fmla="*/ 1 w 200"/>
                <a:gd name="T35" fmla="*/ 2 h 184"/>
                <a:gd name="T36" fmla="*/ 2 w 200"/>
                <a:gd name="T37" fmla="*/ 2 h 184"/>
                <a:gd name="T38" fmla="*/ 2 w 200"/>
                <a:gd name="T39" fmla="*/ 2 h 1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184"/>
                <a:gd name="T62" fmla="*/ 200 w 200"/>
                <a:gd name="T63" fmla="*/ 184 h 1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184">
                  <a:moveTo>
                    <a:pt x="196" y="180"/>
                  </a:moveTo>
                  <a:lnTo>
                    <a:pt x="198" y="174"/>
                  </a:lnTo>
                  <a:lnTo>
                    <a:pt x="200" y="169"/>
                  </a:lnTo>
                  <a:lnTo>
                    <a:pt x="198" y="163"/>
                  </a:lnTo>
                  <a:lnTo>
                    <a:pt x="194" y="159"/>
                  </a:lnTo>
                  <a:lnTo>
                    <a:pt x="25" y="3"/>
                  </a:lnTo>
                  <a:lnTo>
                    <a:pt x="21" y="0"/>
                  </a:lnTo>
                  <a:lnTo>
                    <a:pt x="15" y="0"/>
                  </a:lnTo>
                  <a:lnTo>
                    <a:pt x="8" y="0"/>
                  </a:lnTo>
                  <a:lnTo>
                    <a:pt x="4" y="3"/>
                  </a:lnTo>
                  <a:lnTo>
                    <a:pt x="2" y="9"/>
                  </a:lnTo>
                  <a:lnTo>
                    <a:pt x="0" y="13"/>
                  </a:lnTo>
                  <a:lnTo>
                    <a:pt x="2" y="19"/>
                  </a:lnTo>
                  <a:lnTo>
                    <a:pt x="6" y="24"/>
                  </a:lnTo>
                  <a:lnTo>
                    <a:pt x="175" y="180"/>
                  </a:lnTo>
                  <a:lnTo>
                    <a:pt x="179" y="184"/>
                  </a:lnTo>
                  <a:lnTo>
                    <a:pt x="185" y="184"/>
                  </a:lnTo>
                  <a:lnTo>
                    <a:pt x="190" y="182"/>
                  </a:lnTo>
                  <a:lnTo>
                    <a:pt x="196" y="180"/>
                  </a:lnTo>
                  <a:close/>
                </a:path>
              </a:pathLst>
            </a:custGeom>
            <a:solidFill>
              <a:srgbClr val="7FA1AC"/>
            </a:solidFill>
            <a:ln w="9525">
              <a:noFill/>
              <a:round/>
              <a:headEnd/>
              <a:tailEnd/>
            </a:ln>
          </p:spPr>
          <p:txBody>
            <a:bodyPr wrap="none" anchor="ctr">
              <a:prstTxWarp prst="textNoShape">
                <a:avLst/>
              </a:prstTxWarp>
            </a:bodyPr>
            <a:lstStyle/>
            <a:p>
              <a:endParaRPr lang="en-US"/>
            </a:p>
          </p:txBody>
        </p:sp>
      </p:grpSp>
      <p:sp>
        <p:nvSpPr>
          <p:cNvPr id="35847" name="Rectangle 61"/>
          <p:cNvSpPr>
            <a:spLocks noChangeArrowheads="1"/>
          </p:cNvSpPr>
          <p:nvPr/>
        </p:nvSpPr>
        <p:spPr bwMode="auto">
          <a:xfrm>
            <a:off x="3542400" y="2168868"/>
            <a:ext cx="1800000" cy="1008106"/>
          </a:xfrm>
          <a:prstGeom prst="rect">
            <a:avLst/>
          </a:prstGeom>
          <a:solidFill>
            <a:srgbClr val="00435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4359"/>
            </a:extrusionClr>
          </a:sp3d>
        </p:spPr>
        <p:txBody>
          <a:bodyPr wrap="none" lIns="82936" tIns="41469" rIns="82936" bIns="41469" anchor="ctr">
            <a:prstTxWarp prst="textNoShape">
              <a:avLst/>
            </a:prstTxWarp>
            <a:flatTx/>
          </a:bodyPr>
          <a:lstStyle/>
          <a:p>
            <a:endParaRPr lang="en-US"/>
          </a:p>
        </p:txBody>
      </p:sp>
      <p:pic>
        <p:nvPicPr>
          <p:cNvPr id="35848" name="Picture 62"/>
          <p:cNvPicPr>
            <a:picLocks noChangeAspect="1" noChangeArrowheads="1"/>
          </p:cNvPicPr>
          <p:nvPr/>
        </p:nvPicPr>
        <p:blipFill>
          <a:blip r:embed="rId3"/>
          <a:srcRect/>
          <a:stretch>
            <a:fillRect/>
          </a:stretch>
        </p:blipFill>
        <p:spPr bwMode="auto">
          <a:xfrm>
            <a:off x="1599841" y="2636917"/>
            <a:ext cx="888480" cy="1087314"/>
          </a:xfrm>
          <a:prstGeom prst="rect">
            <a:avLst/>
          </a:prstGeom>
          <a:noFill/>
          <a:ln w="9525">
            <a:noFill/>
            <a:round/>
            <a:headEnd/>
            <a:tailEnd/>
          </a:ln>
        </p:spPr>
      </p:pic>
      <p:sp>
        <p:nvSpPr>
          <p:cNvPr id="35849" name="Line 63"/>
          <p:cNvSpPr>
            <a:spLocks noChangeShapeType="1"/>
          </p:cNvSpPr>
          <p:nvPr/>
        </p:nvSpPr>
        <p:spPr bwMode="auto">
          <a:xfrm>
            <a:off x="2606400" y="2780934"/>
            <a:ext cx="864000" cy="1440"/>
          </a:xfrm>
          <a:prstGeom prst="line">
            <a:avLst/>
          </a:prstGeom>
          <a:noFill/>
          <a:ln w="127080">
            <a:solidFill>
              <a:srgbClr val="808080"/>
            </a:solidFill>
            <a:miter lim="800000"/>
            <a:headEnd/>
            <a:tailEnd type="triangle" w="med" len="med"/>
          </a:ln>
        </p:spPr>
        <p:txBody>
          <a:bodyPr lIns="82936" tIns="41469" rIns="82936" bIns="41469">
            <a:prstTxWarp prst="textNoShape">
              <a:avLst/>
            </a:prstTxWarp>
          </a:bodyPr>
          <a:lstStyle/>
          <a:p>
            <a:endParaRPr lang="en-US"/>
          </a:p>
        </p:txBody>
      </p:sp>
      <p:sp>
        <p:nvSpPr>
          <p:cNvPr id="35850" name="Line 64"/>
          <p:cNvSpPr>
            <a:spLocks noChangeShapeType="1"/>
          </p:cNvSpPr>
          <p:nvPr/>
        </p:nvSpPr>
        <p:spPr bwMode="auto">
          <a:xfrm>
            <a:off x="5630400" y="2780934"/>
            <a:ext cx="864000" cy="1440"/>
          </a:xfrm>
          <a:prstGeom prst="line">
            <a:avLst/>
          </a:prstGeom>
          <a:noFill/>
          <a:ln w="127080">
            <a:solidFill>
              <a:srgbClr val="808080"/>
            </a:solidFill>
            <a:miter lim="800000"/>
            <a:headEnd/>
            <a:tailEnd type="triangle" w="med" len="med"/>
          </a:ln>
        </p:spPr>
        <p:txBody>
          <a:bodyPr lIns="82936" tIns="41469" rIns="82936" bIns="41469">
            <a:prstTxWarp prst="textNoShape">
              <a:avLst/>
            </a:prstTxWarp>
          </a:bodyPr>
          <a:lstStyle/>
          <a:p>
            <a:endParaRPr lang="en-US"/>
          </a:p>
        </p:txBody>
      </p:sp>
      <p:sp>
        <p:nvSpPr>
          <p:cNvPr id="35851" name="Text Box 65"/>
          <p:cNvSpPr txBox="1">
            <a:spLocks noChangeArrowheads="1"/>
          </p:cNvSpPr>
          <p:nvPr/>
        </p:nvSpPr>
        <p:spPr bwMode="auto">
          <a:xfrm>
            <a:off x="3640320" y="3331070"/>
            <a:ext cx="1779840" cy="424287"/>
          </a:xfrm>
          <a:prstGeom prst="rect">
            <a:avLst/>
          </a:prstGeom>
          <a:noFill/>
          <a:ln w="9525">
            <a:noFill/>
            <a:round/>
            <a:headEnd/>
            <a:tailEnd/>
          </a:ln>
        </p:spPr>
        <p:txBody>
          <a:bodyPr lIns="81631" tIns="42448" rIns="81631" bIns="42448">
            <a:prstTxWarp prst="textNoShape">
              <a:avLst/>
            </a:prstTxWarp>
            <a:spAutoFit/>
          </a:bodyPr>
          <a:lstStyle/>
          <a:p>
            <a:pPr algn="ctr">
              <a:spcBef>
                <a:spcPts val="1134"/>
              </a:spcBef>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2200" dirty="0">
                <a:solidFill>
                  <a:srgbClr val="000000"/>
                </a:solidFill>
                <a:ea typeface="Arial" charset="0"/>
                <a:cs typeface="Arial" charset="0"/>
              </a:rPr>
              <a:t>Simulation</a:t>
            </a:r>
          </a:p>
        </p:txBody>
      </p:sp>
      <p:sp>
        <p:nvSpPr>
          <p:cNvPr id="35852" name="Line 66"/>
          <p:cNvSpPr>
            <a:spLocks noChangeShapeType="1"/>
          </p:cNvSpPr>
          <p:nvPr/>
        </p:nvSpPr>
        <p:spPr bwMode="auto">
          <a:xfrm flipV="1">
            <a:off x="7862400" y="1767067"/>
            <a:ext cx="1440" cy="1957165"/>
          </a:xfrm>
          <a:prstGeom prst="line">
            <a:avLst/>
          </a:prstGeom>
          <a:noFill/>
          <a:ln w="50400">
            <a:solidFill>
              <a:srgbClr val="000000"/>
            </a:solidFill>
            <a:miter lim="800000"/>
            <a:headEnd/>
            <a:tailEnd type="triangle" w="med" len="med"/>
          </a:ln>
        </p:spPr>
        <p:txBody>
          <a:bodyPr lIns="82936" tIns="41469" rIns="82936" bIns="41469">
            <a:prstTxWarp prst="textNoShape">
              <a:avLst/>
            </a:prstTxWarp>
          </a:bodyPr>
          <a:lstStyle/>
          <a:p>
            <a:endParaRPr lang="en-US"/>
          </a:p>
        </p:txBody>
      </p:sp>
      <p:sp>
        <p:nvSpPr>
          <p:cNvPr id="35853" name="Text Box 67"/>
          <p:cNvSpPr txBox="1">
            <a:spLocks noChangeArrowheads="1"/>
          </p:cNvSpPr>
          <p:nvPr/>
        </p:nvSpPr>
        <p:spPr bwMode="auto">
          <a:xfrm>
            <a:off x="7885883" y="1731062"/>
            <a:ext cx="841965" cy="2612434"/>
          </a:xfrm>
          <a:prstGeom prst="rect">
            <a:avLst/>
          </a:prstGeom>
          <a:noFill/>
          <a:ln w="9525">
            <a:noFill/>
            <a:round/>
            <a:headEnd/>
            <a:tailEnd/>
          </a:ln>
        </p:spPr>
        <p:txBody>
          <a:bodyPr vert="eaVert" lIns="81631" tIns="42448" rIns="81631" bIns="42448">
            <a:prstTxWarp prst="textNoShape">
              <a:avLst/>
            </a:prstTxWarp>
            <a:spAutoFit/>
          </a:bodyPr>
          <a:lstStyle/>
          <a:p>
            <a:pPr>
              <a:spcBef>
                <a:spcPts val="1134"/>
              </a:spcBef>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2200" dirty="0">
                <a:solidFill>
                  <a:srgbClr val="000000"/>
                </a:solidFill>
                <a:ea typeface="Arial" charset="0"/>
                <a:cs typeface="Arial" charset="0"/>
              </a:rPr>
              <a:t>Ranking of drug binding affinities </a:t>
            </a:r>
          </a:p>
        </p:txBody>
      </p:sp>
      <p:pic>
        <p:nvPicPr>
          <p:cNvPr id="35854" name="Picture 68"/>
          <p:cNvPicPr>
            <a:picLocks noChangeAspect="1" noChangeArrowheads="1"/>
          </p:cNvPicPr>
          <p:nvPr/>
        </p:nvPicPr>
        <p:blipFill>
          <a:blip r:embed="rId4"/>
          <a:srcRect/>
          <a:stretch>
            <a:fillRect/>
          </a:stretch>
        </p:blipFill>
        <p:spPr bwMode="auto">
          <a:xfrm>
            <a:off x="627840" y="2622516"/>
            <a:ext cx="888480" cy="1087314"/>
          </a:xfrm>
          <a:prstGeom prst="rect">
            <a:avLst/>
          </a:prstGeom>
          <a:noFill/>
          <a:ln w="9525">
            <a:noFill/>
            <a:round/>
            <a:headEnd/>
            <a:tailEnd/>
          </a:ln>
        </p:spPr>
      </p:pic>
      <p:pic>
        <p:nvPicPr>
          <p:cNvPr id="35855" name="Picture 84"/>
          <p:cNvPicPr>
            <a:picLocks noChangeAspect="1" noChangeArrowheads="1"/>
          </p:cNvPicPr>
          <p:nvPr/>
        </p:nvPicPr>
        <p:blipFill>
          <a:blip r:embed="rId4"/>
          <a:srcRect/>
          <a:stretch>
            <a:fillRect/>
          </a:stretch>
        </p:blipFill>
        <p:spPr bwMode="auto">
          <a:xfrm>
            <a:off x="6541921" y="2739169"/>
            <a:ext cx="888480" cy="1087315"/>
          </a:xfrm>
          <a:prstGeom prst="rect">
            <a:avLst/>
          </a:prstGeom>
          <a:noFill/>
          <a:ln w="9525">
            <a:noFill/>
            <a:round/>
            <a:headEnd/>
            <a:tailEnd/>
          </a:ln>
        </p:spPr>
      </p:pic>
      <p:sp>
        <p:nvSpPr>
          <p:cNvPr id="35856" name="Text Box 85"/>
          <p:cNvSpPr txBox="1">
            <a:spLocks noChangeArrowheads="1"/>
          </p:cNvSpPr>
          <p:nvPr/>
        </p:nvSpPr>
        <p:spPr bwMode="auto">
          <a:xfrm>
            <a:off x="0" y="3693989"/>
            <a:ext cx="3542400" cy="393502"/>
          </a:xfrm>
          <a:prstGeom prst="rect">
            <a:avLst/>
          </a:prstGeom>
          <a:noFill/>
          <a:ln w="9525">
            <a:noFill/>
            <a:round/>
            <a:headEnd/>
            <a:tailEnd/>
          </a:ln>
        </p:spPr>
        <p:txBody>
          <a:bodyPr wrap="square" lIns="81631" tIns="42448" rIns="81631" bIns="42448">
            <a:prstTxWarp prst="textNoShape">
              <a:avLst/>
            </a:prstTxWarp>
            <a:spAutoFit/>
          </a:bodyPr>
          <a:lstStyle/>
          <a:p>
            <a:pPr algn="ctr">
              <a:spcBef>
                <a:spcPts val="1020"/>
              </a:spcBef>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2000" dirty="0" smtClean="0">
                <a:solidFill>
                  <a:srgbClr val="000000"/>
                </a:solidFill>
                <a:ea typeface="Arial" charset="0"/>
                <a:cs typeface="Arial" charset="0"/>
              </a:rPr>
              <a:t>WT </a:t>
            </a:r>
            <a:r>
              <a:rPr lang="en-GB" sz="2000" dirty="0">
                <a:solidFill>
                  <a:srgbClr val="000000"/>
                </a:solidFill>
                <a:ea typeface="Arial" charset="0"/>
                <a:cs typeface="Arial" charset="0"/>
              </a:rPr>
              <a:t>&amp; </a:t>
            </a:r>
            <a:r>
              <a:rPr lang="en-GB" sz="2000" dirty="0" smtClean="0">
                <a:solidFill>
                  <a:srgbClr val="000000"/>
                </a:solidFill>
                <a:ea typeface="Arial" charset="0"/>
                <a:cs typeface="Arial" charset="0"/>
              </a:rPr>
              <a:t>mutant enzymes</a:t>
            </a:r>
            <a:endParaRPr lang="en-GB" sz="2000" dirty="0">
              <a:solidFill>
                <a:srgbClr val="000000"/>
              </a:solidFill>
              <a:ea typeface="Arial" charset="0"/>
              <a:cs typeface="Arial" charset="0"/>
            </a:endParaRPr>
          </a:p>
        </p:txBody>
      </p:sp>
      <p:sp>
        <p:nvSpPr>
          <p:cNvPr id="35857" name="Rectangle 86"/>
          <p:cNvSpPr>
            <a:spLocks noGrp="1" noChangeArrowheads="1"/>
          </p:cNvSpPr>
          <p:nvPr>
            <p:ph type="title"/>
          </p:nvPr>
        </p:nvSpPr>
        <p:spPr/>
        <p:txBody>
          <a:bodyPr/>
          <a:lstStyle/>
          <a:p>
            <a:r>
              <a:rPr lang="en-GB" smtClean="0"/>
              <a:t>Enhancing Decision Support</a:t>
            </a:r>
            <a:endParaRPr lang="en-GB" dirty="0"/>
          </a:p>
        </p:txBody>
      </p:sp>
      <p:sp>
        <p:nvSpPr>
          <p:cNvPr id="63" name="Content Placeholder 62"/>
          <p:cNvSpPr>
            <a:spLocks noGrp="1"/>
          </p:cNvSpPr>
          <p:nvPr>
            <p:ph idx="1"/>
          </p:nvPr>
        </p:nvSpPr>
        <p:spPr>
          <a:xfrm>
            <a:off x="558720" y="4191000"/>
            <a:ext cx="8169124" cy="2421346"/>
          </a:xfrm>
        </p:spPr>
        <p:txBody>
          <a:bodyPr>
            <a:normAutofit/>
          </a:bodyPr>
          <a:lstStyle/>
          <a:p>
            <a:pPr>
              <a:lnSpc>
                <a:spcPct val="120000"/>
              </a:lnSpc>
              <a:buSzPct val="100000"/>
              <a:buFont typeface="Arial"/>
              <a:buChar cha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dirty="0" smtClean="0">
                <a:solidFill>
                  <a:srgbClr val="000000"/>
                </a:solidFill>
              </a:rPr>
              <a:t>Aim:  Generate models that can predict the resistance levels of specific enzyme sequences</a:t>
            </a:r>
          </a:p>
          <a:p>
            <a:pPr lvl="1">
              <a:lnSpc>
                <a:spcPct val="120000"/>
              </a:lnSpc>
              <a:buSzPct val="100000"/>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dirty="0" smtClean="0">
                <a:solidFill>
                  <a:srgbClr val="000000"/>
                </a:solidFill>
              </a:rPr>
              <a:t> Cheaper than experiments</a:t>
            </a:r>
          </a:p>
          <a:p>
            <a:pPr lvl="1">
              <a:lnSpc>
                <a:spcPct val="120000"/>
              </a:lnSpc>
              <a:buSzPct val="100000"/>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dirty="0" smtClean="0">
                <a:solidFill>
                  <a:srgbClr val="000000"/>
                </a:solidFill>
              </a:rPr>
              <a:t> Provide insight into the atomistic causes of resistance</a:t>
            </a:r>
          </a:p>
          <a:p>
            <a:pPr>
              <a:lnSpc>
                <a:spcPct val="120000"/>
              </a:lnSpc>
              <a:buSzPct val="100000"/>
              <a:buFont typeface="Arial"/>
              <a:buChar char="•"/>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dirty="0" smtClean="0">
                <a:solidFill>
                  <a:srgbClr val="000000"/>
                </a:solidFill>
              </a:rPr>
              <a:t>Aim:  towards patient specific clinical decision</a:t>
            </a:r>
            <a:endParaRPr lang="en-GB" sz="2200" dirty="0" smtClean="0">
              <a:solidFill>
                <a:srgbClr val="000000"/>
              </a:solidFill>
            </a:endParaRPr>
          </a:p>
        </p:txBody>
      </p:sp>
      <p:sp>
        <p:nvSpPr>
          <p:cNvPr id="35858" name="Text Box 87"/>
          <p:cNvSpPr txBox="1">
            <a:spLocks noChangeArrowheads="1"/>
          </p:cNvSpPr>
          <p:nvPr/>
        </p:nvSpPr>
        <p:spPr bwMode="auto">
          <a:xfrm>
            <a:off x="558720" y="1375345"/>
            <a:ext cx="2707200" cy="393510"/>
          </a:xfrm>
          <a:prstGeom prst="rect">
            <a:avLst/>
          </a:prstGeom>
          <a:noFill/>
          <a:ln w="9525">
            <a:noFill/>
            <a:round/>
            <a:headEnd/>
            <a:tailEnd/>
          </a:ln>
        </p:spPr>
        <p:txBody>
          <a:bodyPr lIns="81631" tIns="42448" rIns="81631" bIns="42448">
            <a:prstTxWarp prst="textNoShape">
              <a:avLst/>
            </a:prstTxWarp>
            <a:spAutoFit/>
          </a:bodyPr>
          <a:lstStyle/>
          <a:p>
            <a:pPr>
              <a:spcBef>
                <a:spcPts val="1020"/>
              </a:spcBef>
              <a:tabLst>
                <a:tab pos="0" algn="l"/>
                <a:tab pos="406044" algn="l"/>
                <a:tab pos="813528" algn="l"/>
                <a:tab pos="1221011" algn="l"/>
                <a:tab pos="1628495" algn="l"/>
                <a:tab pos="2035979" algn="l"/>
                <a:tab pos="2443463" algn="l"/>
                <a:tab pos="2850946" algn="l"/>
                <a:tab pos="3258431" algn="l"/>
                <a:tab pos="3665914" algn="l"/>
                <a:tab pos="4073399" algn="l"/>
                <a:tab pos="4480882" algn="l"/>
                <a:tab pos="4888366" algn="l"/>
                <a:tab pos="5295849" algn="l"/>
                <a:tab pos="5703334" algn="l"/>
                <a:tab pos="6110816" algn="l"/>
                <a:tab pos="6518301" algn="l"/>
                <a:tab pos="6925784" algn="l"/>
                <a:tab pos="7333269" algn="l"/>
                <a:tab pos="7740751" algn="l"/>
                <a:tab pos="8148236" algn="l"/>
              </a:tabLst>
            </a:pPr>
            <a:r>
              <a:rPr lang="en-GB" sz="2000" dirty="0">
                <a:solidFill>
                  <a:srgbClr val="000000"/>
                </a:solidFill>
                <a:ea typeface="Arial" charset="0"/>
                <a:cs typeface="Arial" charset="0"/>
              </a:rPr>
              <a:t>Inhibitory Drugs</a:t>
            </a: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201025src587.gif"/>
          <p:cNvPicPr>
            <a:picLocks noGrp="1" noChangeAspect="1"/>
          </p:cNvPicPr>
          <p:nvPr>
            <p:ph idx="4294967295"/>
          </p:nvPr>
        </p:nvPicPr>
        <p:blipFill>
          <a:blip r:embed="rId2"/>
          <a:srcRect l="-39128" r="-39128"/>
          <a:stretch>
            <a:fillRect/>
          </a:stretch>
        </p:blipFill>
        <p:spPr>
          <a:xfrm>
            <a:off x="1176338" y="2044701"/>
            <a:ext cx="7967662" cy="4608513"/>
          </a:xfrm>
        </p:spPr>
      </p:pic>
      <p:pic>
        <p:nvPicPr>
          <p:cNvPr id="5" name="Picture 4" descr="images.jpeg"/>
          <p:cNvPicPr>
            <a:picLocks noChangeAspect="1"/>
          </p:cNvPicPr>
          <p:nvPr/>
        </p:nvPicPr>
        <p:blipFill>
          <a:blip r:embed="rId3"/>
          <a:stretch>
            <a:fillRect/>
          </a:stretch>
        </p:blipFill>
        <p:spPr>
          <a:xfrm>
            <a:off x="4089401" y="263715"/>
            <a:ext cx="1828800" cy="1676400"/>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Title 1"/>
          <p:cNvSpPr>
            <a:spLocks noGrp="1"/>
          </p:cNvSpPr>
          <p:nvPr>
            <p:ph type="title"/>
          </p:nvPr>
        </p:nvSpPr>
        <p:spPr>
          <a:xfrm>
            <a:off x="816944" y="-233243"/>
            <a:ext cx="7391400" cy="914400"/>
          </a:xfrm>
        </p:spPr>
        <p:txBody>
          <a:bodyPr>
            <a:normAutofit fontScale="90000"/>
          </a:bodyPr>
          <a:lstStyle/>
          <a:p>
            <a:r>
              <a:rPr lang="en-US" dirty="0" smtClean="0">
                <a:solidFill>
                  <a:schemeClr val="tx1"/>
                </a:solidFill>
              </a:rPr>
              <a:t>Biology: The Next Big Driver of Computing?</a:t>
            </a:r>
            <a:endParaRPr lang="en-US" dirty="0">
              <a:solidFill>
                <a:schemeClr val="tx1"/>
              </a:solidFill>
            </a:endParaRPr>
          </a:p>
        </p:txBody>
      </p:sp>
      <p:sp>
        <p:nvSpPr>
          <p:cNvPr id="69635" name="Content Placeholder 2"/>
          <p:cNvSpPr>
            <a:spLocks noGrp="1"/>
          </p:cNvSpPr>
          <p:nvPr>
            <p:ph idx="1"/>
          </p:nvPr>
        </p:nvSpPr>
        <p:spPr>
          <a:xfrm>
            <a:off x="436218" y="3352801"/>
            <a:ext cx="5114925" cy="3363769"/>
          </a:xfrm>
        </p:spPr>
        <p:txBody>
          <a:bodyPr>
            <a:normAutofit fontScale="92500" lnSpcReduction="10000"/>
          </a:bodyPr>
          <a:lstStyle/>
          <a:p>
            <a:r>
              <a:rPr lang="en-US" sz="1800" dirty="0">
                <a:solidFill>
                  <a:srgbClr val="800000"/>
                </a:solidFill>
              </a:rPr>
              <a:t>Applying high throughput technologies</a:t>
            </a:r>
          </a:p>
          <a:p>
            <a:r>
              <a:rPr lang="en-US" sz="1800" dirty="0">
                <a:solidFill>
                  <a:srgbClr val="800000"/>
                </a:solidFill>
              </a:rPr>
              <a:t>Translating basic science discoveries into new and better treatments</a:t>
            </a:r>
          </a:p>
          <a:p>
            <a:r>
              <a:rPr lang="en-US" sz="1800" b="0" dirty="0"/>
              <a:t>Benefiting health care reform </a:t>
            </a:r>
            <a:endParaRPr lang="en-US" sz="1800" b="0" dirty="0" smtClean="0"/>
          </a:p>
          <a:p>
            <a:pPr lvl="1"/>
            <a:r>
              <a:rPr lang="en-US" sz="1800" b="1" dirty="0" smtClean="0">
                <a:solidFill>
                  <a:srgbClr val="800000"/>
                </a:solidFill>
                <a:ea typeface="ＭＳ Ｐゴシック" pitchFamily="-65" charset="-128"/>
              </a:rPr>
              <a:t>Prevention </a:t>
            </a:r>
            <a:r>
              <a:rPr lang="en-US" sz="1800" b="1" dirty="0">
                <a:solidFill>
                  <a:srgbClr val="800000"/>
                </a:solidFill>
                <a:ea typeface="ＭＳ Ｐゴシック" pitchFamily="-65" charset="-128"/>
              </a:rPr>
              <a:t>and personalized medicine</a:t>
            </a:r>
          </a:p>
          <a:p>
            <a:pPr lvl="1"/>
            <a:r>
              <a:rPr lang="en-US" sz="1800" dirty="0">
                <a:ea typeface="ＭＳ Ｐゴシック" pitchFamily="-65" charset="-128"/>
              </a:rPr>
              <a:t>Health disparities research</a:t>
            </a:r>
          </a:p>
          <a:p>
            <a:pPr lvl="1"/>
            <a:r>
              <a:rPr lang="en-US" sz="1800" dirty="0" err="1">
                <a:ea typeface="ＭＳ Ｐゴシック" pitchFamily="-65" charset="-128"/>
              </a:rPr>
              <a:t>Pharmacogenomics</a:t>
            </a:r>
            <a:endParaRPr lang="en-US" sz="1800" dirty="0">
              <a:ea typeface="ＭＳ Ｐゴシック" pitchFamily="-65" charset="-128"/>
            </a:endParaRPr>
          </a:p>
          <a:p>
            <a:pPr lvl="1"/>
            <a:r>
              <a:rPr lang="en-US" sz="1800" dirty="0">
                <a:ea typeface="ＭＳ Ｐゴシック" pitchFamily="-65" charset="-128"/>
              </a:rPr>
              <a:t>Health research economics</a:t>
            </a:r>
          </a:p>
          <a:p>
            <a:r>
              <a:rPr lang="en-US" sz="1800" b="0" dirty="0"/>
              <a:t>Focusing on global </a:t>
            </a:r>
            <a:r>
              <a:rPr lang="en-US" sz="1800" b="0" dirty="0" smtClean="0"/>
              <a:t>health</a:t>
            </a:r>
            <a:endParaRPr lang="en-US" sz="1800" b="0" dirty="0"/>
          </a:p>
        </p:txBody>
      </p:sp>
      <p:pic>
        <p:nvPicPr>
          <p:cNvPr id="69636" name="Picture 12" descr="Current Issue"/>
          <p:cNvPicPr>
            <a:picLocks noChangeAspect="1" noChangeArrowheads="1"/>
          </p:cNvPicPr>
          <p:nvPr/>
        </p:nvPicPr>
        <p:blipFill>
          <a:blip r:embed="rId2"/>
          <a:srcRect/>
          <a:stretch>
            <a:fillRect/>
          </a:stretch>
        </p:blipFill>
        <p:spPr bwMode="auto">
          <a:xfrm>
            <a:off x="436218" y="914400"/>
            <a:ext cx="1816100" cy="2438400"/>
          </a:xfrm>
          <a:prstGeom prst="rect">
            <a:avLst/>
          </a:prstGeom>
          <a:noFill/>
          <a:ln w="9525">
            <a:noFill/>
            <a:miter lim="800000"/>
            <a:headEnd/>
            <a:tailEnd/>
          </a:ln>
        </p:spPr>
      </p:pic>
      <p:sp>
        <p:nvSpPr>
          <p:cNvPr id="69637" name="TextBox 6"/>
          <p:cNvSpPr txBox="1">
            <a:spLocks noChangeArrowheads="1"/>
          </p:cNvSpPr>
          <p:nvPr/>
        </p:nvSpPr>
        <p:spPr bwMode="auto">
          <a:xfrm>
            <a:off x="2398984" y="989055"/>
            <a:ext cx="1963738" cy="646321"/>
          </a:xfrm>
          <a:prstGeom prst="rect">
            <a:avLst/>
          </a:prstGeom>
          <a:noFill/>
          <a:ln w="9525">
            <a:noFill/>
            <a:miter lim="800000"/>
            <a:headEnd/>
            <a:tailEnd/>
          </a:ln>
        </p:spPr>
        <p:txBody>
          <a:bodyPr lIns="91430" tIns="45715" rIns="91430" bIns="45715">
            <a:prstTxWarp prst="textNoShape">
              <a:avLst/>
            </a:prstTxWarp>
            <a:spAutoFit/>
          </a:bodyPr>
          <a:lstStyle/>
          <a:p>
            <a:r>
              <a:rPr lang="en-US" sz="1200" dirty="0"/>
              <a:t>1 January 2010 </a:t>
            </a:r>
            <a:r>
              <a:rPr lang="en-US" sz="1200" dirty="0" err="1"/>
              <a:t>Vol</a:t>
            </a:r>
            <a:r>
              <a:rPr lang="en-US" sz="1200" dirty="0"/>
              <a:t> 327 Science, Issue 5961, Pages 36-37</a:t>
            </a:r>
          </a:p>
        </p:txBody>
      </p:sp>
      <p:sp>
        <p:nvSpPr>
          <p:cNvPr id="7" name="Rectangle 6"/>
          <p:cNvSpPr/>
          <p:nvPr/>
        </p:nvSpPr>
        <p:spPr>
          <a:xfrm>
            <a:off x="2411944" y="1699957"/>
            <a:ext cx="1236466" cy="477044"/>
          </a:xfrm>
          <a:prstGeom prst="rect">
            <a:avLst/>
          </a:prstGeom>
        </p:spPr>
        <p:txBody>
          <a:bodyPr wrap="none" lIns="91430" tIns="45715" rIns="91430" bIns="45715">
            <a:spAutoFit/>
          </a:bodyPr>
          <a:lstStyle/>
          <a:p>
            <a:r>
              <a:rPr lang="en-US" sz="1200" dirty="0" smtClean="0"/>
              <a:t>Francis Collins, </a:t>
            </a:r>
          </a:p>
          <a:p>
            <a:r>
              <a:rPr lang="en-US" sz="1200" dirty="0" smtClean="0"/>
              <a:t>Director NIH</a:t>
            </a:r>
            <a:endParaRPr lang="en-US" sz="1200" dirty="0"/>
          </a:p>
        </p:txBody>
      </p:sp>
      <p:pic>
        <p:nvPicPr>
          <p:cNvPr id="8" name="Content Placeholder 3" descr="201025src587.gif"/>
          <p:cNvPicPr>
            <a:picLocks noChangeAspect="1"/>
          </p:cNvPicPr>
          <p:nvPr/>
        </p:nvPicPr>
        <p:blipFill>
          <a:blip r:embed="rId3"/>
          <a:srcRect l="-39128" r="-39128"/>
          <a:stretch>
            <a:fillRect/>
          </a:stretch>
        </p:blipFill>
        <p:spPr>
          <a:xfrm>
            <a:off x="4362723" y="989055"/>
            <a:ext cx="5981607" cy="3459775"/>
          </a:xfrm>
          <a:prstGeom prst="rect">
            <a:avLst/>
          </a:prstGeom>
        </p:spPr>
      </p:pic>
      <p:pic>
        <p:nvPicPr>
          <p:cNvPr id="9" name="Picture 8" descr="images.jpeg"/>
          <p:cNvPicPr>
            <a:picLocks noChangeAspect="1"/>
          </p:cNvPicPr>
          <p:nvPr/>
        </p:nvPicPr>
        <p:blipFill>
          <a:blip r:embed="rId4"/>
          <a:stretch>
            <a:fillRect/>
          </a:stretch>
        </p:blipFill>
        <p:spPr>
          <a:xfrm>
            <a:off x="6551559" y="4747168"/>
            <a:ext cx="1828800" cy="1676400"/>
          </a:xfrm>
          <a:prstGeom prst="rect">
            <a:avLst/>
          </a:prstGeom>
        </p:spPr>
      </p:pic>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Replica-Exchange Simulations</a:t>
            </a:r>
            <a:endParaRPr lang="en-US" dirty="0"/>
          </a:p>
        </p:txBody>
      </p:sp>
      <p:sp>
        <p:nvSpPr>
          <p:cNvPr id="3" name="Content Placeholder 2"/>
          <p:cNvSpPr>
            <a:spLocks noGrp="1"/>
          </p:cNvSpPr>
          <p:nvPr>
            <p:ph idx="1"/>
          </p:nvPr>
        </p:nvSpPr>
        <p:spPr>
          <a:xfrm>
            <a:off x="757948" y="1529880"/>
            <a:ext cx="4779253" cy="4832820"/>
          </a:xfrm>
        </p:spPr>
        <p:txBody>
          <a:bodyPr>
            <a:normAutofit/>
          </a:bodyPr>
          <a:lstStyle/>
          <a:p>
            <a:r>
              <a:rPr lang="en-US" dirty="0" smtClean="0"/>
              <a:t>Replica-Exchange (RE) methods:</a:t>
            </a:r>
          </a:p>
          <a:p>
            <a:pPr lvl="1"/>
            <a:r>
              <a:rPr lang="en-US" dirty="0" smtClean="0"/>
              <a:t>Represent a class of algorithms that involve a large number of loosely coupled ensembles. </a:t>
            </a:r>
          </a:p>
          <a:p>
            <a:r>
              <a:rPr lang="en-US" dirty="0" smtClean="0"/>
              <a:t>RE simulations are used  to understand a range of physical phenomena</a:t>
            </a:r>
          </a:p>
          <a:p>
            <a:pPr lvl="1"/>
            <a:r>
              <a:rPr lang="en-US" dirty="0" smtClean="0"/>
              <a:t>Protein folding, unfolding etc</a:t>
            </a:r>
          </a:p>
          <a:p>
            <a:pPr lvl="1"/>
            <a:r>
              <a:rPr lang="en-US" dirty="0" smtClean="0"/>
              <a:t>Monte Carlo simulations </a:t>
            </a:r>
          </a:p>
          <a:p>
            <a:r>
              <a:rPr lang="en-US" dirty="0" smtClean="0"/>
              <a:t>Many successful implementations</a:t>
            </a:r>
          </a:p>
          <a:p>
            <a:pPr lvl="1"/>
            <a:r>
              <a:rPr lang="en-US" dirty="0" err="1" smtClean="0"/>
              <a:t>Eg</a:t>
            </a:r>
            <a:r>
              <a:rPr lang="en-US" dirty="0" smtClean="0"/>
              <a:t> </a:t>
            </a:r>
            <a:r>
              <a:rPr lang="en-US" dirty="0" err="1" smtClean="0"/>
              <a:t>folding@home</a:t>
            </a:r>
            <a:r>
              <a:rPr lang="en-US" dirty="0" smtClean="0"/>
              <a:t> [replica based]</a:t>
            </a:r>
          </a:p>
          <a:p>
            <a:pPr lvl="1"/>
            <a:endParaRPr lang="en-US" dirty="0" smtClean="0"/>
          </a:p>
        </p:txBody>
      </p:sp>
      <p:pic>
        <p:nvPicPr>
          <p:cNvPr id="4" name="Picture 3" descr="repex-1.png"/>
          <p:cNvPicPr>
            <a:picLocks noChangeAspect="1"/>
          </p:cNvPicPr>
          <p:nvPr/>
        </p:nvPicPr>
        <p:blipFill>
          <a:blip r:embed="rId3"/>
          <a:stretch>
            <a:fillRect/>
          </a:stretch>
        </p:blipFill>
        <p:spPr>
          <a:xfrm>
            <a:off x="5746042" y="1987827"/>
            <a:ext cx="2940759" cy="4138337"/>
          </a:xfrm>
          <a:prstGeom prst="rect">
            <a:avLst/>
          </a:prstGeom>
        </p:spPr>
      </p:pic>
    </p:spTree>
  </p:cSld>
  <p:clrMapOvr>
    <a:masterClrMapping/>
  </p:clrMapOvr>
  <p:transition spd="med"/>
  <p:timing>
    <p:tnLst>
      <p:par>
        <p:cTn id="1" dur="indefinite" restart="never" nodeType="tmRoot"/>
      </p:par>
    </p:tnLst>
  </p:timing>
</p:sld>
</file>

<file path=ppt/theme/_rels/theme14.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4_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5_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GReview200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GReview2006">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TGReview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Review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Review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Review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Review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Review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Review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Review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Review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Review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Review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Review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GReview200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GReview2006">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5F5F5F"/>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TGReview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Review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Review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Review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Review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Review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Review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Review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Review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Review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Review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Review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TG-2007-Review">
  <a:themeElements>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G-2007-Review">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lnDef>
  </a:objectDefaults>
  <a:extraClrSchemeLst>
    <a:extraClrScheme>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2007-Revi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2007-Revi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2007-Revi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2007-Revi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2007-Revi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2007-Revi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2007-Revi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2007-Revi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2007-Revi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2007-Revi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2007-Revi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ARCH-Draf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TG-2007-Review">
  <a:themeElements>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G-2007-Review">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lnDef>
  </a:objectDefaults>
  <a:extraClrSchemeLst>
    <a:extraClrScheme>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2007-Revi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2007-Revi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2007-Revi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2007-Revi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2007-Revi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2007-Revi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2007-Revi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2007-Revi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2007-Revi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2007-Revi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2007-Revi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TG-2007-Review">
  <a:themeElements>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G-2007-Review">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Times" charset="0"/>
          </a:defRPr>
        </a:defPPr>
      </a:lstStyle>
    </a:lnDef>
  </a:objectDefaults>
  <a:extraClrSchemeLst>
    <a:extraClrScheme>
      <a:clrScheme name="TG-2007-Re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2007-Revi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2007-Revi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2007-Revi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2007-Revi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2007-Revi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2007-Revi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2007-Revi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2007-Revi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2007-Revi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2007-Revi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2007-Revi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Perspective.thmx</Template>
  <TotalTime>8548</TotalTime>
  <Words>6160</Words>
  <Application>Microsoft Macintosh PowerPoint</Application>
  <PresentationFormat>On-screen Show (4:3)</PresentationFormat>
  <Paragraphs>930</Paragraphs>
  <Slides>98</Slides>
  <Notes>49</Notes>
  <HiddenSlides>0</HiddenSlides>
  <MMClips>3</MMClips>
  <ScaleCrop>false</ScaleCrop>
  <HeadingPairs>
    <vt:vector size="6" baseType="variant">
      <vt:variant>
        <vt:lpstr>Design Template</vt:lpstr>
      </vt:variant>
      <vt:variant>
        <vt:i4>14</vt:i4>
      </vt:variant>
      <vt:variant>
        <vt:lpstr>Embedded OLE Servers</vt:lpstr>
      </vt:variant>
      <vt:variant>
        <vt:i4>1</vt:i4>
      </vt:variant>
      <vt:variant>
        <vt:lpstr>Slide Titles</vt:lpstr>
      </vt:variant>
      <vt:variant>
        <vt:i4>98</vt:i4>
      </vt:variant>
    </vt:vector>
  </HeadingPairs>
  <TitlesOfParts>
    <vt:vector size="113" baseType="lpstr">
      <vt:lpstr>Perspective</vt:lpstr>
      <vt:lpstr>1_TGReview2006</vt:lpstr>
      <vt:lpstr>1_Perspective</vt:lpstr>
      <vt:lpstr>2_TGReview2006</vt:lpstr>
      <vt:lpstr>ARCH-Draft-1</vt:lpstr>
      <vt:lpstr>1_TG-2007-Review</vt:lpstr>
      <vt:lpstr>1_ARCH-Draft-1</vt:lpstr>
      <vt:lpstr>2_TG-2007-Review</vt:lpstr>
      <vt:lpstr>3_TG-2007-Review</vt:lpstr>
      <vt:lpstr>2_ARCH-Draft-1</vt:lpstr>
      <vt:lpstr>3_ARCH-Draft-1</vt:lpstr>
      <vt:lpstr>4_ARCH-Draft-1</vt:lpstr>
      <vt:lpstr>5_ARCH-Draft-1</vt:lpstr>
      <vt:lpstr>Solstice</vt:lpstr>
      <vt:lpstr>Chart</vt:lpstr>
      <vt:lpstr>Expeditions in Computational Biology on Production Distributed  CI</vt:lpstr>
      <vt:lpstr>The Challenge of Scale: Time and Size</vt:lpstr>
      <vt:lpstr>The Challenge of Integrating Compute and Data CI</vt:lpstr>
      <vt:lpstr>Cyberinfrastructure Framework for 21st Century Science and Engineering -- CF21</vt:lpstr>
      <vt:lpstr>Overview</vt:lpstr>
      <vt:lpstr>TeraGrid US National Cyberinfrasctructure for Scientific Research</vt:lpstr>
      <vt:lpstr>11 Resource Providers</vt:lpstr>
      <vt:lpstr>     TERAGRID       XSEDE  US National Cyberinfrasctructure for     Scientific Research</vt:lpstr>
      <vt:lpstr>What is XSEDE?</vt:lpstr>
      <vt:lpstr>XSEDE’s Distinguishing Characteristics</vt:lpstr>
      <vt:lpstr>XSEDE’s Distinguishing Characteristics – User Services </vt:lpstr>
      <vt:lpstr>Some of the OSG Sites</vt:lpstr>
      <vt:lpstr>TeraGrid &amp; OSG Resources</vt:lpstr>
      <vt:lpstr>OSG Software</vt:lpstr>
      <vt:lpstr>XSEDE Architecture</vt:lpstr>
      <vt:lpstr>Some OSG Job stats</vt:lpstr>
      <vt:lpstr>TeraGrid Usage</vt:lpstr>
      <vt:lpstr>How TeraGrid Is Used</vt:lpstr>
      <vt:lpstr>Distributed Applicatoins IDEAS: Development Objectives</vt:lpstr>
      <vt:lpstr>Overview</vt:lpstr>
      <vt:lpstr>Free Energy Calculations</vt:lpstr>
      <vt:lpstr>DNA/RNA Transport through Alpha-Hemolysin (αHL)</vt:lpstr>
      <vt:lpstr>DNA/RNA Transport through Alpha-Hemolysin (αHL)</vt:lpstr>
      <vt:lpstr>Computational Model</vt:lpstr>
      <vt:lpstr>Computational Model</vt:lpstr>
      <vt:lpstr>Model: Atomistic-level Detail</vt:lpstr>
      <vt:lpstr>Formalism/Methodology</vt:lpstr>
      <vt:lpstr>Methodology</vt:lpstr>
      <vt:lpstr>Polynucleotide Translocation Macroscopic Behaviour</vt:lpstr>
      <vt:lpstr> Polynucleotide Translocation  Microscopic Effects </vt:lpstr>
      <vt:lpstr>Polynucleotide Translocation (3) </vt:lpstr>
      <vt:lpstr>Single Nucleotide Translocation </vt:lpstr>
      <vt:lpstr>Mutated Nanopore </vt:lpstr>
      <vt:lpstr>Lessons Learnt: Computing on TG</vt:lpstr>
      <vt:lpstr>A Pore Man’s View of the TeraGrid</vt:lpstr>
      <vt:lpstr>Molecular Dynamics Studies of  Nucleosome Positioning  Thomas C. Bishop  Associate Professor Louisiana Tech University Ruston, LA</vt:lpstr>
      <vt:lpstr>Slide 37</vt:lpstr>
      <vt:lpstr>Single Nucleosome Simulation</vt:lpstr>
      <vt:lpstr>Strategy</vt:lpstr>
      <vt:lpstr>Simulation Challenge</vt:lpstr>
      <vt:lpstr>High-Throughput of HPC </vt:lpstr>
      <vt:lpstr>Typical MD “Workflow”</vt:lpstr>
      <vt:lpstr>SAGA: Programming the Grid?</vt:lpstr>
      <vt:lpstr>SAGA – An Overview</vt:lpstr>
      <vt:lpstr>SAGA Architecture</vt:lpstr>
      <vt:lpstr>Abstractions for Dynamic Execution (1)   Container Task</vt:lpstr>
      <vt:lpstr>Abstractions for Dynamic Execution (2) SAGA Pilot-Job (BigJob)</vt:lpstr>
      <vt:lpstr>Deployment &amp; Scheduling of  Multiple  Infrastructure Independent Pilot-Jobs</vt:lpstr>
      <vt:lpstr>What is “unique” about Pilot-Jobs built using the right abstractions?</vt:lpstr>
      <vt:lpstr>High-Throughput of HPC  (HT-HPC)</vt:lpstr>
      <vt:lpstr>SAGA-based PJ: HT-HPC </vt:lpstr>
      <vt:lpstr>HT-HPC (Kraken) </vt:lpstr>
      <vt:lpstr>HT-HPC – Distributed (1)</vt:lpstr>
      <vt:lpstr> HT-HPC – Distributed (2) </vt:lpstr>
      <vt:lpstr> IDEAS: Facilitating Novel Execution Modes</vt:lpstr>
      <vt:lpstr>Generalized Ensemble Methods: Replica and Replica-Exchange </vt:lpstr>
      <vt:lpstr>RE: Limitations</vt:lpstr>
      <vt:lpstr>Overcoming RE Limitations</vt:lpstr>
      <vt:lpstr>Distributed Adaptive Replica Exchange (DARE) Multiple Pilot-Jobs on the “Distributed” TeraGrid</vt:lpstr>
      <vt:lpstr>Synchronous (Traditional) RE</vt:lpstr>
      <vt:lpstr>Asynchronous RE</vt:lpstr>
      <vt:lpstr>Control Flow – Asynchronous RE Centralized</vt:lpstr>
      <vt:lpstr>Control Flow – Asynchronous RE Decentralized</vt:lpstr>
      <vt:lpstr>Experiments</vt:lpstr>
      <vt:lpstr>Scale-Up Experiment Configurations</vt:lpstr>
      <vt:lpstr>Slide 66</vt:lpstr>
      <vt:lpstr>Analysis </vt:lpstr>
      <vt:lpstr>Scale-Out Experiment Configurations</vt:lpstr>
      <vt:lpstr>Slide 69</vt:lpstr>
      <vt:lpstr>Slide 70</vt:lpstr>
      <vt:lpstr>Analysis</vt:lpstr>
      <vt:lpstr>Heterogeneous Resources</vt:lpstr>
      <vt:lpstr>Heterogeneous Resources</vt:lpstr>
      <vt:lpstr>Heterogeneous Resources: Analysis</vt:lpstr>
      <vt:lpstr>Crosswalks and Temperature Mixing</vt:lpstr>
      <vt:lpstr>Temperature Mixing</vt:lpstr>
      <vt:lpstr>X-Walk and Temp Mixing: Analysis </vt:lpstr>
      <vt:lpstr>Overview</vt:lpstr>
      <vt:lpstr>GENIUS: Clinical Supercomputing Diagnosis and decision support in surgery</vt:lpstr>
      <vt:lpstr>Patient Specific Aneurysms</vt:lpstr>
      <vt:lpstr>HIV Protease</vt:lpstr>
      <vt:lpstr>Resistance Causing Mutations</vt:lpstr>
      <vt:lpstr>The Challenge of Integrating Compute and Data CI</vt:lpstr>
      <vt:lpstr>CI/HPDC Challenges for NGS Analytics</vt:lpstr>
      <vt:lpstr>The case for Gateways and HPDC</vt:lpstr>
      <vt:lpstr>DARE-based Science Gateways (I)</vt:lpstr>
      <vt:lpstr>ChIP-seq analysis of the NR4A nuclear receptor transcription factor in C. elegans</vt:lpstr>
      <vt:lpstr>Summary</vt:lpstr>
      <vt:lpstr>Acknowledgements</vt:lpstr>
      <vt:lpstr>Acknowledgements</vt:lpstr>
      <vt:lpstr>Distributed Data-Intensive LS Applications  CI for Distributed Data-Intensive</vt:lpstr>
      <vt:lpstr>Simulation of Blood Flow in  Human Arterial Tree</vt:lpstr>
      <vt:lpstr>GENIUS: Supporting Clinical Supercomputing</vt:lpstr>
      <vt:lpstr>VPH- I FP7 projects</vt:lpstr>
      <vt:lpstr>Enhancing Decision Support</vt:lpstr>
      <vt:lpstr>Slide 96</vt:lpstr>
      <vt:lpstr>Biology: The Next Big Driver of Computing?</vt:lpstr>
      <vt:lpstr>Replica-Exchange Simulations</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796</cp:revision>
  <cp:lastPrinted>2010-08-13T03:04:52Z</cp:lastPrinted>
  <dcterms:created xsi:type="dcterms:W3CDTF">2011-10-28T13:30:33Z</dcterms:created>
  <dcterms:modified xsi:type="dcterms:W3CDTF">2011-10-28T13:38:30Z</dcterms:modified>
</cp:coreProperties>
</file>